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06" r:id="rId2"/>
    <p:sldId id="348" r:id="rId3"/>
    <p:sldId id="307" r:id="rId4"/>
    <p:sldId id="308" r:id="rId5"/>
    <p:sldId id="310" r:id="rId6"/>
    <p:sldId id="256" r:id="rId7"/>
    <p:sldId id="257" r:id="rId8"/>
    <p:sldId id="263" r:id="rId9"/>
    <p:sldId id="264" r:id="rId10"/>
    <p:sldId id="265" r:id="rId11"/>
    <p:sldId id="266" r:id="rId12"/>
    <p:sldId id="267" r:id="rId13"/>
    <p:sldId id="325" r:id="rId14"/>
    <p:sldId id="326" r:id="rId15"/>
    <p:sldId id="327" r:id="rId16"/>
    <p:sldId id="328" r:id="rId17"/>
    <p:sldId id="329" r:id="rId18"/>
    <p:sldId id="330" r:id="rId19"/>
    <p:sldId id="332" r:id="rId20"/>
    <p:sldId id="333" r:id="rId21"/>
    <p:sldId id="334" r:id="rId22"/>
    <p:sldId id="336" r:id="rId23"/>
    <p:sldId id="337" r:id="rId24"/>
    <p:sldId id="258" r:id="rId25"/>
    <p:sldId id="259" r:id="rId26"/>
    <p:sldId id="260" r:id="rId27"/>
    <p:sldId id="261" r:id="rId28"/>
    <p:sldId id="262"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319" r:id="rId42"/>
    <p:sldId id="320" r:id="rId43"/>
    <p:sldId id="321" r:id="rId44"/>
    <p:sldId id="322" r:id="rId45"/>
    <p:sldId id="323" r:id="rId46"/>
    <p:sldId id="324" r:id="rId47"/>
    <p:sldId id="285" r:id="rId48"/>
    <p:sldId id="286" r:id="rId49"/>
    <p:sldId id="287" r:id="rId50"/>
    <p:sldId id="288" r:id="rId51"/>
    <p:sldId id="289" r:id="rId52"/>
    <p:sldId id="290" r:id="rId53"/>
    <p:sldId id="291" r:id="rId54"/>
    <p:sldId id="292" r:id="rId55"/>
    <p:sldId id="293" r:id="rId56"/>
    <p:sldId id="338" r:id="rId57"/>
    <p:sldId id="339" r:id="rId58"/>
    <p:sldId id="340" r:id="rId59"/>
    <p:sldId id="341" r:id="rId60"/>
    <p:sldId id="342" r:id="rId61"/>
    <p:sldId id="343" r:id="rId62"/>
    <p:sldId id="314" r:id="rId63"/>
    <p:sldId id="315" r:id="rId64"/>
    <p:sldId id="316" r:id="rId65"/>
    <p:sldId id="317" r:id="rId66"/>
    <p:sldId id="318" r:id="rId67"/>
    <p:sldId id="312" r:id="rId68"/>
    <p:sldId id="313" r:id="rId69"/>
    <p:sldId id="344" r:id="rId70"/>
    <p:sldId id="345" r:id="rId71"/>
    <p:sldId id="346" r:id="rId72"/>
    <p:sldId id="347" r:id="rId73"/>
    <p:sldId id="302" r:id="rId74"/>
    <p:sldId id="303" r:id="rId75"/>
    <p:sldId id="304" r:id="rId76"/>
    <p:sldId id="305" r:id="rId77"/>
    <p:sldId id="349" r:id="rId78"/>
    <p:sldId id="350" r:id="rId79"/>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D67AAF68-4A16-490F-90F8-D5A04498EAA7}" type="datetimeFigureOut">
              <a:rPr lang="fr-FR" smtClean="0"/>
              <a:t>28/08/2018</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558BFF12-D8B0-453C-962C-9A49C17AEC4D}" type="slidenum">
              <a:rPr lang="fr-FR" smtClean="0"/>
              <a:t>‹N°›</a:t>
            </a:fld>
            <a:endParaRPr lang="fr-FR"/>
          </a:p>
        </p:txBody>
      </p:sp>
    </p:spTree>
    <p:extLst>
      <p:ext uri="{BB962C8B-B14F-4D97-AF65-F5344CB8AC3E}">
        <p14:creationId xmlns:p14="http://schemas.microsoft.com/office/powerpoint/2010/main" val="86522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1</a:t>
            </a:fld>
            <a:endParaRPr lang="fr-FR"/>
          </a:p>
        </p:txBody>
      </p:sp>
    </p:spTree>
    <p:extLst>
      <p:ext uri="{BB962C8B-B14F-4D97-AF65-F5344CB8AC3E}">
        <p14:creationId xmlns:p14="http://schemas.microsoft.com/office/powerpoint/2010/main" val="303806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68</a:t>
            </a:fld>
            <a:endParaRPr lang="fr-FR"/>
          </a:p>
        </p:txBody>
      </p:sp>
    </p:spTree>
    <p:extLst>
      <p:ext uri="{BB962C8B-B14F-4D97-AF65-F5344CB8AC3E}">
        <p14:creationId xmlns:p14="http://schemas.microsoft.com/office/powerpoint/2010/main" val="160169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2</a:t>
            </a:fld>
            <a:endParaRPr lang="fr-FR"/>
          </a:p>
        </p:txBody>
      </p:sp>
    </p:spTree>
    <p:extLst>
      <p:ext uri="{BB962C8B-B14F-4D97-AF65-F5344CB8AC3E}">
        <p14:creationId xmlns:p14="http://schemas.microsoft.com/office/powerpoint/2010/main" val="303806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54</a:t>
            </a:fld>
            <a:endParaRPr lang="fr-FR"/>
          </a:p>
        </p:txBody>
      </p:sp>
    </p:spTree>
    <p:extLst>
      <p:ext uri="{BB962C8B-B14F-4D97-AF65-F5344CB8AC3E}">
        <p14:creationId xmlns:p14="http://schemas.microsoft.com/office/powerpoint/2010/main" val="160169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62</a:t>
            </a:fld>
            <a:endParaRPr lang="fr-FR"/>
          </a:p>
        </p:txBody>
      </p:sp>
    </p:spTree>
    <p:extLst>
      <p:ext uri="{BB962C8B-B14F-4D97-AF65-F5344CB8AC3E}">
        <p14:creationId xmlns:p14="http://schemas.microsoft.com/office/powerpoint/2010/main" val="33143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63</a:t>
            </a:fld>
            <a:endParaRPr lang="fr-FR"/>
          </a:p>
        </p:txBody>
      </p:sp>
    </p:spTree>
    <p:extLst>
      <p:ext uri="{BB962C8B-B14F-4D97-AF65-F5344CB8AC3E}">
        <p14:creationId xmlns:p14="http://schemas.microsoft.com/office/powerpoint/2010/main" val="33143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64</a:t>
            </a:fld>
            <a:endParaRPr lang="fr-FR"/>
          </a:p>
        </p:txBody>
      </p:sp>
    </p:spTree>
    <p:extLst>
      <p:ext uri="{BB962C8B-B14F-4D97-AF65-F5344CB8AC3E}">
        <p14:creationId xmlns:p14="http://schemas.microsoft.com/office/powerpoint/2010/main" val="33143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65</a:t>
            </a:fld>
            <a:endParaRPr lang="fr-FR"/>
          </a:p>
        </p:txBody>
      </p:sp>
    </p:spTree>
    <p:extLst>
      <p:ext uri="{BB962C8B-B14F-4D97-AF65-F5344CB8AC3E}">
        <p14:creationId xmlns:p14="http://schemas.microsoft.com/office/powerpoint/2010/main" val="33143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66</a:t>
            </a:fld>
            <a:endParaRPr lang="fr-FR"/>
          </a:p>
        </p:txBody>
      </p:sp>
    </p:spTree>
    <p:extLst>
      <p:ext uri="{BB962C8B-B14F-4D97-AF65-F5344CB8AC3E}">
        <p14:creationId xmlns:p14="http://schemas.microsoft.com/office/powerpoint/2010/main" val="33143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BFF12-D8B0-453C-962C-9A49C17AEC4D}" type="slidenum">
              <a:rPr lang="fr-FR" smtClean="0"/>
              <a:t>67</a:t>
            </a:fld>
            <a:endParaRPr lang="fr-FR"/>
          </a:p>
        </p:txBody>
      </p:sp>
    </p:spTree>
    <p:extLst>
      <p:ext uri="{BB962C8B-B14F-4D97-AF65-F5344CB8AC3E}">
        <p14:creationId xmlns:p14="http://schemas.microsoft.com/office/powerpoint/2010/main" val="160169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t>SAMSAH / SAVS / Equipe Ressource APF TOURS - Janvier 2016</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262502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SAMSAH / SAVS / Equipe Ressource APF TOURS - Janvier 2016</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76703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SAMSAH / SAVS / Equipe Ressource APF TOURS - Janvier 2016</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309309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SAMSAH / SAVS / Equipe Ressource APF TOURS - Janvier 2016</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395366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r>
              <a:rPr lang="fr-FR" smtClean="0"/>
              <a:t>SAMSAH / SAVS / Equipe Ressource APF TOURS - Janvier 2016</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pic>
        <p:nvPicPr>
          <p:cNvPr id="7" name="Picture 7" descr="logo-APF 2003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324600"/>
            <a:ext cx="982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78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p:txBody>
          <a:bodyPr/>
          <a:lstStyle/>
          <a:p>
            <a:r>
              <a:rPr lang="fr-FR" smtClean="0"/>
              <a:t>SAMSAH / SAVS / Equipe Ressource APF TOURS - Janvier 2016</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4019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pied de page 7"/>
          <p:cNvSpPr>
            <a:spLocks noGrp="1"/>
          </p:cNvSpPr>
          <p:nvPr>
            <p:ph type="ftr" sz="quarter" idx="11"/>
          </p:nvPr>
        </p:nvSpPr>
        <p:spPr/>
        <p:txBody>
          <a:bodyPr/>
          <a:lstStyle/>
          <a:p>
            <a:r>
              <a:rPr lang="fr-FR" smtClean="0"/>
              <a:t>SAMSAH / SAVS / Equipe Ressource APF TOURS - Janvier 2016</a:t>
            </a: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182448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r>
              <a:rPr lang="fr-FR" smtClean="0"/>
              <a:t>SAMSAH / SAVS / Equipe Ressource APF TOURS - Janvier 2016</a:t>
            </a: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406141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SAMSAH / SAVS / Equipe Ressource APF TOURS - Janvier 2016</a:t>
            </a: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218091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r>
              <a:rPr lang="fr-FR" smtClean="0"/>
              <a:t>SAMSAH / SAVS / Equipe Ressource APF TOURS - Janvier 2016</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230800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r>
              <a:rPr lang="fr-FR" smtClean="0"/>
              <a:t>SAMSAH / SAVS / Equipe Ressource APF TOURS - Janvier 2016</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BCBF673-0CCE-4E8B-A114-D90DB02CFC6A}" type="slidenum">
              <a:rPr lang="fr-FR" smtClean="0"/>
              <a:t>‹N°›</a:t>
            </a:fld>
            <a:endParaRPr lang="fr-FR"/>
          </a:p>
        </p:txBody>
      </p:sp>
    </p:spTree>
    <p:extLst>
      <p:ext uri="{BB962C8B-B14F-4D97-AF65-F5344CB8AC3E}">
        <p14:creationId xmlns:p14="http://schemas.microsoft.com/office/powerpoint/2010/main" val="62623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2267744" y="6356350"/>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0" y="6021288"/>
            <a:ext cx="1151016" cy="723316"/>
          </a:xfrm>
          <a:prstGeom prst="rect">
            <a:avLst/>
          </a:prstGeom>
        </p:spPr>
      </p:pic>
    </p:spTree>
    <p:extLst>
      <p:ext uri="{BB962C8B-B14F-4D97-AF65-F5344CB8AC3E}">
        <p14:creationId xmlns:p14="http://schemas.microsoft.com/office/powerpoint/2010/main" val="405180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http://www.mairie-bonne.fr/mairie/images/stories/site/vivre-bonne/carte-identite.gif" TargetMode="External"/><Relationship Id="rId7" Type="http://schemas.openxmlformats.org/officeDocument/2006/relationships/image" Target="../media/image22.em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http://www.mairie-bonne.fr/mairie/images/stories/site/vivre-bonne/carte-identite.gif" TargetMode="External"/><Relationship Id="rId7" Type="http://schemas.openxmlformats.org/officeDocument/2006/relationships/image" Target="../media/image26.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http://arasaac.org/classes/img/thumbnail.php?i=cdb4ae007dd4b3b4ec6e9c2eb5d2f3b0e5b73fdd5216cece9d9f0709ca904497c988f78aa80b44e53fd65acfdcd97040482b59b2" TargetMode="External"/><Relationship Id="rId3" Type="http://schemas.openxmlformats.org/officeDocument/2006/relationships/image" Target="http://www.mairie-bonne.fr/mairie/images/stories/site/vivre-bonne/carte-identite.gif" TargetMode="External"/><Relationship Id="rId7" Type="http://schemas.openxmlformats.org/officeDocument/2006/relationships/image" Target="../media/image28.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http://arasaac.org/classes/img/thumbnail.php?i=cdb4ae007dd4b3b4ec6e9c2eb5d2f3b0e5b73fdd5216cece9d9f0709ca904497c988f78aa80b44e53fd65acfdcd9714a482b59b2" TargetMode="External"/><Relationship Id="rId5" Type="http://schemas.openxmlformats.org/officeDocument/2006/relationships/image" Target="../media/image27.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32.png"/><Relationship Id="rId18" Type="http://schemas.openxmlformats.org/officeDocument/2006/relationships/image" Target="http://arasaac.org/classes/img/thumbnail.php?i=cdb4ae007dd4b3b4ec6e9c2eb5d2f3b0e5b73fdd5216cece9d9f0709ca904497c988f78aa80b44e53fd65acfd8df7241482b59b2" TargetMode="External"/><Relationship Id="rId3" Type="http://schemas.openxmlformats.org/officeDocument/2006/relationships/image" Target="http://arasaac.org/classes/img/thumbnail.php?i=cdb4ae007dd4b3b4ec6e9c2eb5d2f3b0e5b73fdd5216cece9d9f0709ca904497c988f78aa80b44e53fd65acfdcd97040482b59b2" TargetMode="External"/><Relationship Id="rId21" Type="http://schemas.openxmlformats.org/officeDocument/2006/relationships/image" Target="../media/image38.jpeg"/><Relationship Id="rId7" Type="http://schemas.openxmlformats.org/officeDocument/2006/relationships/image" Target="../media/image27.jpeg"/><Relationship Id="rId12" Type="http://schemas.openxmlformats.org/officeDocument/2006/relationships/image" Target="http://arasaac.org/classes/img/thumbnail.php?i=cdb4ae007dd4b3b4ec6e9c2eb5d2f3b0e5b73fdd5216cece9d9f0709ca904497c988f78aa80b44e53fd65ac6dfda755d163550" TargetMode="External"/><Relationship Id="rId17" Type="http://schemas.openxmlformats.org/officeDocument/2006/relationships/image" Target="../media/image35.jpeg"/><Relationship Id="rId2" Type="http://schemas.openxmlformats.org/officeDocument/2006/relationships/image" Target="../media/image29.jpeg"/><Relationship Id="rId16" Type="http://schemas.openxmlformats.org/officeDocument/2006/relationships/image" Target="http://arasaac.org/classes/img/thumbnail.php?i=cdb4ae007dd4b3b4ec6e9c2eb5d2f3b0e5b73fdd5216cece9d9f0709ca904497c988f78aa80b44e53fd65ac8d5d6775d163550" TargetMode="External"/><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1.jpeg"/><Relationship Id="rId5" Type="http://schemas.openxmlformats.org/officeDocument/2006/relationships/image" Target="http://arasaac.org/classes/img/thumbnail.php?i=cdb4ae007dd4b3b4ec6e9c2eb5d2f3b0e5b73fdd5216cece9d9f0709ca904497c988f78aa80b44e53fd65acfdcd9714a482b59b2" TargetMode="External"/><Relationship Id="rId15" Type="http://schemas.openxmlformats.org/officeDocument/2006/relationships/image" Target="../media/image34.jpeg"/><Relationship Id="rId10" Type="http://schemas.openxmlformats.org/officeDocument/2006/relationships/image" Target="../media/image19.jpeg"/><Relationship Id="rId19"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http://www.mairie-bonne.fr/mairie/images/stories/site/vivre-bonne/carte-identite.gif" TargetMode="External"/><Relationship Id="rId14" Type="http://schemas.openxmlformats.org/officeDocument/2006/relationships/image" Target="../media/image33.jpeg"/><Relationship Id="rId22"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http://arasaac.org/classes/img/thumbnail.php?i=cdb4ae007dd4b3b4ec6e9c2eb5d2f3b0e5b73fdd5216cece9d9f0709ca904497c988f78aa80b44e53fd65acfdcd9714a482b59b2" TargetMode="External"/><Relationship Id="rId3" Type="http://schemas.openxmlformats.org/officeDocument/2006/relationships/image" Target="http://www.mairie-bonne.fr/mairie/images/stories/site/vivre-bonne/carte-identite.gif" TargetMode="External"/><Relationship Id="rId7" Type="http://schemas.openxmlformats.org/officeDocument/2006/relationships/image" Target="../media/image27.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http://arasaac.org/classes/img/thumbnail.php?i=cdb4ae007dd4b3b4ec6e9c2eb5d2f3b0e5b73fdd5216cece9d9f0709ca904497c988f78aa80b44e53fd65acfdcd97040482b59b2" TargetMode="External"/><Relationship Id="rId5" Type="http://schemas.openxmlformats.org/officeDocument/2006/relationships/image" Target="../media/image28.jpeg"/><Relationship Id="rId4" Type="http://schemas.openxmlformats.org/officeDocument/2006/relationships/image" Target="../media/image19.jpe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http://www.mairie-bonne.fr/mairie/images/stories/site/vivre-bonne/carte-identite.gif" TargetMode="External"/><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http://www.mairie-bonne.fr/mairie/images/stories/site/vivre-bonne/carte-identite.gif" TargetMode="External"/><Relationship Id="rId7" Type="http://schemas.openxmlformats.org/officeDocument/2006/relationships/image" Target="../media/image43.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http://www.mairie-bonne.fr/mairie/images/stories/site/vivre-bonne/carte-identite.gif" TargetMode="External"/><Relationship Id="rId7" Type="http://schemas.openxmlformats.org/officeDocument/2006/relationships/image" Target="../media/image45.jpeg"/><Relationship Id="rId12" Type="http://schemas.openxmlformats.org/officeDocument/2006/relationships/image" Target="../media/image40.pn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9.jpeg"/><Relationship Id="rId5" Type="http://schemas.openxmlformats.org/officeDocument/2006/relationships/image" Target="../media/image20.jpeg"/><Relationship Id="rId10" Type="http://schemas.openxmlformats.org/officeDocument/2006/relationships/image" Target="../media/image48.jpeg"/><Relationship Id="rId4" Type="http://schemas.openxmlformats.org/officeDocument/2006/relationships/image" Target="../media/image19.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http://www.mairie-bonne.fr/mairie/images/stories/site/vivre-bonne/carte-identite.gif" TargetMode="External"/><Relationship Id="rId7" Type="http://schemas.openxmlformats.org/officeDocument/2006/relationships/image" Target="../media/image42.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19.jpe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http://www.mairie-bonne.fr/mairie/images/stories/site/vivre-bonne/carte-identite.gi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gif"/><Relationship Id="rId5" Type="http://schemas.openxmlformats.org/officeDocument/2006/relationships/image" Target="../media/image20.jpeg"/><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http://www.mairie-bonne.fr/mairie/images/stories/site/vivre-bonne/carte-identite.gif" TargetMode="Externa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0.jpe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1.jpg"/><Relationship Id="rId4" Type="http://schemas.openxmlformats.org/officeDocument/2006/relationships/image" Target="../media/image56.png"/><Relationship Id="rId9" Type="http://schemas.openxmlformats.org/officeDocument/2006/relationships/image" Target="../media/image61.jpeg"/></Relationships>
</file>

<file path=ppt/slides/_rels/slide25.xml.rels><?xml version="1.0" encoding="UTF-8" standalone="yes"?>
<Relationships xmlns="http://schemas.openxmlformats.org/package/2006/relationships"><Relationship Id="rId8" Type="http://schemas.openxmlformats.org/officeDocument/2006/relationships/image" Target="http://www.catedu.es/arasaac/classes/img/thumbnail.php?i=cdb4ae007dd4b3b4ec6e9c2eb5d2f3b0e5b73fdd5216cece9d9f0709ca904497c988f78aa80b44e53fd65acdd8da725d163550" TargetMode="External"/><Relationship Id="rId13"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5.jpeg"/><Relationship Id="rId12" Type="http://schemas.openxmlformats.org/officeDocument/2006/relationships/image" Target="http://www.catedu.es/arasaac/classes/img/thumbnail.php?i=cdb4ae007dd4b3b4ec6e9c2eb5d2f3b0e5b73fdd5216cece9d9f0709ca904497c988f78aa80b44e53fd65ac6dbdb7a5d163550" TargetMode="External"/><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http://www.catedu.es/arasaac/classes/img/thumbnail.php?i=cdb4ae007dd4b3b4ec6e9c2eb5d2f3b0e5b73fdd5216cece9d9f0709ca904497c988f78aa80b44e53fd65acdd9d9705d163550" TargetMode="External"/><Relationship Id="rId11" Type="http://schemas.openxmlformats.org/officeDocument/2006/relationships/image" Target="../media/image67.jpeg"/><Relationship Id="rId5" Type="http://schemas.openxmlformats.org/officeDocument/2006/relationships/image" Target="../media/image64.jpeg"/><Relationship Id="rId15" Type="http://schemas.openxmlformats.org/officeDocument/2006/relationships/image" Target="../media/image61.jpeg"/><Relationship Id="rId10" Type="http://schemas.openxmlformats.org/officeDocument/2006/relationships/image" Target="http://www.catedu.es/arasaac/classes/img/thumbnail.php?i=cdb4ae007dd4b3b4ec6e9c2eb5d2f3b0e5b73fdd5216cece9d9f0709ca904497c988f78aa80b44e53fd65ac6d9d77b5d163550" TargetMode="External"/><Relationship Id="rId4" Type="http://schemas.openxmlformats.org/officeDocument/2006/relationships/image" Target="http://www.catedu.es/arasaac/classes/img/thumbnail.php?i=cdb4ae007dd4b3b4ec6e9c2eb5d2f3b0e5b73fdd5216cece9d9f0709ca904497c988f78aa80b44e53fd65ac8d4d9775d163550" TargetMode="External"/><Relationship Id="rId9" Type="http://schemas.openxmlformats.org/officeDocument/2006/relationships/image" Target="../media/image66.jpeg"/><Relationship Id="rId14" Type="http://schemas.openxmlformats.org/officeDocument/2006/relationships/image" Target="../media/image60.jpeg"/></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3" Type="http://schemas.openxmlformats.org/officeDocument/2006/relationships/image" Target="../media/image61.jpeg"/><Relationship Id="rId7" Type="http://schemas.openxmlformats.org/officeDocument/2006/relationships/image" Target="http://missiontice.ac-besancon.fr/college-jouffroy-d-abbans/spip/IMG/gif/vacances.gif" TargetMode="External"/><Relationship Id="rId12" Type="http://schemas.openxmlformats.org/officeDocument/2006/relationships/image" Target="../media/image7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70.gif"/><Relationship Id="rId11" Type="http://schemas.openxmlformats.org/officeDocument/2006/relationships/image" Target="../media/image74.jpeg"/><Relationship Id="rId5" Type="http://schemas.openxmlformats.org/officeDocument/2006/relationships/image" Target="http://www.catedu.es/arasaac/classes/img/thumbnail.php?i=cdb4ae007dd4b3b4ec6e9c2eb5d2f3b0e5b73fdd5216cece9d9f0709ca904497c988f78aa80b44e53fd65acfdcd97640482b59b2" TargetMode="External"/><Relationship Id="rId15" Type="http://schemas.openxmlformats.org/officeDocument/2006/relationships/image" Target="../media/image78.jpeg"/><Relationship Id="rId10" Type="http://schemas.openxmlformats.org/officeDocument/2006/relationships/image" Target="../media/image73.jpeg"/><Relationship Id="rId4" Type="http://schemas.openxmlformats.org/officeDocument/2006/relationships/image" Target="../media/image69.jpeg"/><Relationship Id="rId9" Type="http://schemas.openxmlformats.org/officeDocument/2006/relationships/image" Target="../media/image72.jpeg"/><Relationship Id="rId14" Type="http://schemas.openxmlformats.org/officeDocument/2006/relationships/image" Target="../media/image77.jpeg"/></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61.jpeg"/><Relationship Id="rId7" Type="http://schemas.openxmlformats.org/officeDocument/2006/relationships/image" Target="../media/image82.jpeg"/><Relationship Id="rId12" Type="http://schemas.openxmlformats.org/officeDocument/2006/relationships/image" Target="../media/image72.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http://www.catedu.es/arasaac/classes/img/thumbnail.php?i=cdb4ae007dd4b3b4ec6e9c2eb5d2f3b0e5b73fdd5216cece9d9f0709ca904497c988f78aa80b44e53fd65acad8da7b5d163550" TargetMode="External"/><Relationship Id="rId4" Type="http://schemas.openxmlformats.org/officeDocument/2006/relationships/image" Target="../media/image87.jpeg"/></Relationships>
</file>

<file path=ppt/slides/_rels/slide29.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image" Target="../media/image96.emf"/><Relationship Id="rId3" Type="http://schemas.openxmlformats.org/officeDocument/2006/relationships/image" Target="http://www.catedu.es/arasaac/classes/img/thumbnail.php?i=c2l6ZT0zMDAmcnV0YT0uLi8uLi9yZXBvc2l0b3Jpby9vcmlnaW5hbGVzLzY2MzIucG5n" TargetMode="External"/><Relationship Id="rId7" Type="http://schemas.openxmlformats.org/officeDocument/2006/relationships/image" Target="../media/image90.jpeg"/><Relationship Id="rId12" Type="http://schemas.openxmlformats.org/officeDocument/2006/relationships/image" Target="../media/image95.emf"/><Relationship Id="rId17" Type="http://schemas.openxmlformats.org/officeDocument/2006/relationships/image" Target="../media/image100.emf"/><Relationship Id="rId2" Type="http://schemas.openxmlformats.org/officeDocument/2006/relationships/image" Target="../media/image88.jpeg"/><Relationship Id="rId16" Type="http://schemas.openxmlformats.org/officeDocument/2006/relationships/image" Target="../media/image99.emf"/><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94.jpeg"/><Relationship Id="rId5" Type="http://schemas.openxmlformats.org/officeDocument/2006/relationships/image" Target="http://www.culture.gouv.fr/handicap/pictos/fauteuil.jpg" TargetMode="External"/><Relationship Id="rId15" Type="http://schemas.openxmlformats.org/officeDocument/2006/relationships/image" Target="../media/image98.emf"/><Relationship Id="rId10" Type="http://schemas.openxmlformats.org/officeDocument/2006/relationships/image" Target="../media/image93.emf"/><Relationship Id="rId4" Type="http://schemas.openxmlformats.org/officeDocument/2006/relationships/image" Target="../media/image89.jpeg"/><Relationship Id="rId9" Type="http://schemas.openxmlformats.org/officeDocument/2006/relationships/image" Target="../media/image92.emf"/><Relationship Id="rId14" Type="http://schemas.openxmlformats.org/officeDocument/2006/relationships/image" Target="../media/image9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http://www.culture.gouv.fr/handicap/pictos/fauteuil.jpg" TargetMode="External"/><Relationship Id="rId13" Type="http://schemas.openxmlformats.org/officeDocument/2006/relationships/image" Target="../media/image109.jpeg"/><Relationship Id="rId18" Type="http://schemas.openxmlformats.org/officeDocument/2006/relationships/image" Target="../media/image112.jpeg"/><Relationship Id="rId26" Type="http://schemas.openxmlformats.org/officeDocument/2006/relationships/image" Target="../media/image89.jpeg"/><Relationship Id="rId3" Type="http://schemas.openxmlformats.org/officeDocument/2006/relationships/image" Target="../media/image102.jpeg"/><Relationship Id="rId21" Type="http://schemas.openxmlformats.org/officeDocument/2006/relationships/image" Target="../media/image114.png"/><Relationship Id="rId7" Type="http://schemas.openxmlformats.org/officeDocument/2006/relationships/image" Target="../media/image105.jpeg"/><Relationship Id="rId12" Type="http://schemas.openxmlformats.org/officeDocument/2006/relationships/image" Target="http://www.techni-contact.com/ressources/images/produits/card/plaque-symbole-toilette-hommes-4341853-1.jpg" TargetMode="External"/><Relationship Id="rId17" Type="http://schemas.openxmlformats.org/officeDocument/2006/relationships/image" Target="http://www.catedu.es/arasaac/classes/img/thumbnail.php?i=c2l6ZT0zMDAmcnV0YT0uLi8uLi9yZXBvc2l0b3Jpby9vcmlnaW5hbGVzLzMwNzEucG5n" TargetMode="External"/><Relationship Id="rId25" Type="http://schemas.openxmlformats.org/officeDocument/2006/relationships/image" Target="../media/image88.jpeg"/><Relationship Id="rId2" Type="http://schemas.openxmlformats.org/officeDocument/2006/relationships/image" Target="../media/image101.jpeg"/><Relationship Id="rId16" Type="http://schemas.openxmlformats.org/officeDocument/2006/relationships/image" Target="../media/image111.jpeg"/><Relationship Id="rId20" Type="http://schemas.openxmlformats.org/officeDocument/2006/relationships/image" Target="../media/image113.jpeg"/><Relationship Id="rId1" Type="http://schemas.openxmlformats.org/officeDocument/2006/relationships/slideLayout" Target="../slideLayouts/slideLayout2.xml"/><Relationship Id="rId6" Type="http://schemas.openxmlformats.org/officeDocument/2006/relationships/image" Target="http://www.catedu.es/arasaac/classes/img/thumbnail.php?i=c2l6ZT0zMDAmcnV0YT0uLi8uLi9yZXBvc2l0b3Jpby9vcmlnaW5hbGVzLzY2MzIucG5n" TargetMode="External"/><Relationship Id="rId11" Type="http://schemas.openxmlformats.org/officeDocument/2006/relationships/image" Target="../media/image108.jpeg"/><Relationship Id="rId24" Type="http://schemas.openxmlformats.org/officeDocument/2006/relationships/image" Target="../media/image117.jpg"/><Relationship Id="rId5" Type="http://schemas.openxmlformats.org/officeDocument/2006/relationships/image" Target="../media/image104.jpeg"/><Relationship Id="rId15" Type="http://schemas.openxmlformats.org/officeDocument/2006/relationships/image" Target="../media/image110.jpeg"/><Relationship Id="rId23" Type="http://schemas.openxmlformats.org/officeDocument/2006/relationships/image" Target="../media/image116.png"/><Relationship Id="rId10" Type="http://schemas.openxmlformats.org/officeDocument/2006/relationships/image" Target="../media/image107.jpeg"/><Relationship Id="rId19" Type="http://schemas.openxmlformats.org/officeDocument/2006/relationships/image" Target="http://www.catedu.es/arasaac/classes/img/thumbnail.php?i=c2l6ZT0zMDAmcnV0YT0uLi8uLi9yZXBvc2l0b3Jpby9vcmlnaW5hbGVzLzIyNjMxLnBuZw==" TargetMode="External"/><Relationship Id="rId4" Type="http://schemas.openxmlformats.org/officeDocument/2006/relationships/image" Target="../media/image103.jpeg"/><Relationship Id="rId9" Type="http://schemas.openxmlformats.org/officeDocument/2006/relationships/image" Target="../media/image106.jpeg"/><Relationship Id="rId14" Type="http://schemas.openxmlformats.org/officeDocument/2006/relationships/image" Target="http://davidlela.free.fr/IMG/cache-400x380/logo4-12_cle8c56c6-400x380.jpg" TargetMode="External"/><Relationship Id="rId22" Type="http://schemas.openxmlformats.org/officeDocument/2006/relationships/image" Target="../media/image115.png"/></Relationships>
</file>

<file path=ppt/slides/_rels/slide3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jpeg"/><Relationship Id="rId7" Type="http://schemas.openxmlformats.org/officeDocument/2006/relationships/image" Target="../media/image123.jpe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jpeg"/><Relationship Id="rId10" Type="http://schemas.openxmlformats.org/officeDocument/2006/relationships/image" Target="../media/image126.jpeg"/><Relationship Id="rId4" Type="http://schemas.openxmlformats.org/officeDocument/2006/relationships/image" Target="../media/image120.png"/><Relationship Id="rId9" Type="http://schemas.openxmlformats.org/officeDocument/2006/relationships/image" Target="../media/image125.jpeg"/></Relationships>
</file>

<file path=ppt/slides/_rels/slide32.xml.rels><?xml version="1.0" encoding="UTF-8" standalone="yes"?>
<Relationships xmlns="http://schemas.openxmlformats.org/package/2006/relationships"><Relationship Id="rId3" Type="http://schemas.openxmlformats.org/officeDocument/2006/relationships/image" Target="../media/image128.jpe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3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34.png"/></Relationships>
</file>

<file path=ppt/slides/_rels/slide34.xml.rels><?xml version="1.0" encoding="UTF-8" standalone="yes"?>
<Relationships xmlns="http://schemas.openxmlformats.org/package/2006/relationships"><Relationship Id="rId8" Type="http://schemas.openxmlformats.org/officeDocument/2006/relationships/image" Target="../media/image141.jpeg"/><Relationship Id="rId13" Type="http://schemas.openxmlformats.org/officeDocument/2006/relationships/image" Target="../media/image146.jpeg"/><Relationship Id="rId18" Type="http://schemas.openxmlformats.org/officeDocument/2006/relationships/image" Target="../media/image151.jpeg"/><Relationship Id="rId3" Type="http://schemas.openxmlformats.org/officeDocument/2006/relationships/image" Target="../media/image136.jpeg"/><Relationship Id="rId21" Type="http://schemas.openxmlformats.org/officeDocument/2006/relationships/image" Target="../media/image154.png"/><Relationship Id="rId7" Type="http://schemas.openxmlformats.org/officeDocument/2006/relationships/image" Target="../media/image140.jpeg"/><Relationship Id="rId12" Type="http://schemas.openxmlformats.org/officeDocument/2006/relationships/image" Target="../media/image145.png"/><Relationship Id="rId17" Type="http://schemas.openxmlformats.org/officeDocument/2006/relationships/image" Target="../media/image150.jpeg"/><Relationship Id="rId2" Type="http://schemas.openxmlformats.org/officeDocument/2006/relationships/image" Target="../media/image135.png"/><Relationship Id="rId16" Type="http://schemas.openxmlformats.org/officeDocument/2006/relationships/image" Target="../media/image149.png"/><Relationship Id="rId20" Type="http://schemas.openxmlformats.org/officeDocument/2006/relationships/image" Target="../media/image153.jpeg"/><Relationship Id="rId1" Type="http://schemas.openxmlformats.org/officeDocument/2006/relationships/slideLayout" Target="../slideLayouts/slideLayout2.xml"/><Relationship Id="rId6" Type="http://schemas.openxmlformats.org/officeDocument/2006/relationships/image" Target="../media/image139.jpeg"/><Relationship Id="rId11" Type="http://schemas.openxmlformats.org/officeDocument/2006/relationships/image" Target="../media/image144.jpeg"/><Relationship Id="rId5" Type="http://schemas.openxmlformats.org/officeDocument/2006/relationships/image" Target="../media/image138.png"/><Relationship Id="rId15" Type="http://schemas.openxmlformats.org/officeDocument/2006/relationships/image" Target="../media/image148.jpeg"/><Relationship Id="rId10" Type="http://schemas.openxmlformats.org/officeDocument/2006/relationships/image" Target="../media/image143.jpeg"/><Relationship Id="rId19" Type="http://schemas.openxmlformats.org/officeDocument/2006/relationships/image" Target="../media/image152.jpeg"/><Relationship Id="rId4" Type="http://schemas.openxmlformats.org/officeDocument/2006/relationships/image" Target="../media/image137.jpeg"/><Relationship Id="rId9" Type="http://schemas.openxmlformats.org/officeDocument/2006/relationships/image" Target="../media/image142.jpeg"/><Relationship Id="rId14" Type="http://schemas.openxmlformats.org/officeDocument/2006/relationships/image" Target="../media/image147.jpeg"/><Relationship Id="rId22" Type="http://schemas.openxmlformats.org/officeDocument/2006/relationships/image" Target="../media/image155.jpeg"/></Relationships>
</file>

<file path=ppt/slides/_rels/slide35.xml.rels><?xml version="1.0" encoding="UTF-8" standalone="yes"?>
<Relationships xmlns="http://schemas.openxmlformats.org/package/2006/relationships"><Relationship Id="rId8" Type="http://schemas.openxmlformats.org/officeDocument/2006/relationships/image" Target="../media/image162.jpeg"/><Relationship Id="rId13" Type="http://schemas.openxmlformats.org/officeDocument/2006/relationships/image" Target="../media/image167.jpeg"/><Relationship Id="rId18" Type="http://schemas.openxmlformats.org/officeDocument/2006/relationships/image" Target="../media/image172.jpeg"/><Relationship Id="rId3" Type="http://schemas.openxmlformats.org/officeDocument/2006/relationships/image" Target="../media/image157.png"/><Relationship Id="rId21" Type="http://schemas.openxmlformats.org/officeDocument/2006/relationships/image" Target="../media/image175.png"/><Relationship Id="rId7" Type="http://schemas.openxmlformats.org/officeDocument/2006/relationships/image" Target="../media/image161.jpeg"/><Relationship Id="rId12" Type="http://schemas.openxmlformats.org/officeDocument/2006/relationships/image" Target="../media/image166.jpeg"/><Relationship Id="rId17" Type="http://schemas.openxmlformats.org/officeDocument/2006/relationships/image" Target="../media/image171.jpeg"/><Relationship Id="rId2" Type="http://schemas.openxmlformats.org/officeDocument/2006/relationships/image" Target="../media/image156.png"/><Relationship Id="rId16" Type="http://schemas.openxmlformats.org/officeDocument/2006/relationships/image" Target="../media/image170.jpeg"/><Relationship Id="rId20" Type="http://schemas.openxmlformats.org/officeDocument/2006/relationships/image" Target="../media/image174.jpe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65.jpeg"/><Relationship Id="rId24" Type="http://schemas.openxmlformats.org/officeDocument/2006/relationships/image" Target="../media/image178.jpeg"/><Relationship Id="rId5" Type="http://schemas.openxmlformats.org/officeDocument/2006/relationships/image" Target="../media/image159.png"/><Relationship Id="rId15" Type="http://schemas.openxmlformats.org/officeDocument/2006/relationships/image" Target="../media/image169.jpeg"/><Relationship Id="rId23" Type="http://schemas.openxmlformats.org/officeDocument/2006/relationships/image" Target="../media/image177.jpeg"/><Relationship Id="rId10" Type="http://schemas.openxmlformats.org/officeDocument/2006/relationships/image" Target="../media/image164.jpeg"/><Relationship Id="rId19" Type="http://schemas.openxmlformats.org/officeDocument/2006/relationships/image" Target="../media/image173.jpeg"/><Relationship Id="rId4" Type="http://schemas.openxmlformats.org/officeDocument/2006/relationships/image" Target="../media/image158.jpeg"/><Relationship Id="rId9" Type="http://schemas.openxmlformats.org/officeDocument/2006/relationships/image" Target="../media/image163.jpeg"/><Relationship Id="rId14" Type="http://schemas.openxmlformats.org/officeDocument/2006/relationships/image" Target="../media/image168.jpeg"/><Relationship Id="rId22" Type="http://schemas.openxmlformats.org/officeDocument/2006/relationships/image" Target="../media/image176.jpeg"/></Relationships>
</file>

<file path=ppt/slides/_rels/slide36.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jpeg"/><Relationship Id="rId18" Type="http://schemas.openxmlformats.org/officeDocument/2006/relationships/image" Target="../media/image195.png"/><Relationship Id="rId3" Type="http://schemas.openxmlformats.org/officeDocument/2006/relationships/image" Target="../media/image180.jpeg"/><Relationship Id="rId21" Type="http://schemas.openxmlformats.org/officeDocument/2006/relationships/image" Target="../media/image198.jpeg"/><Relationship Id="rId7" Type="http://schemas.openxmlformats.org/officeDocument/2006/relationships/image" Target="../media/image184.png"/><Relationship Id="rId12" Type="http://schemas.openxmlformats.org/officeDocument/2006/relationships/image" Target="../media/image189.png"/><Relationship Id="rId17" Type="http://schemas.openxmlformats.org/officeDocument/2006/relationships/image" Target="../media/image194.png"/><Relationship Id="rId2" Type="http://schemas.openxmlformats.org/officeDocument/2006/relationships/image" Target="../media/image179.png"/><Relationship Id="rId16" Type="http://schemas.openxmlformats.org/officeDocument/2006/relationships/image" Target="../media/image193.png"/><Relationship Id="rId20" Type="http://schemas.openxmlformats.org/officeDocument/2006/relationships/image" Target="../media/image197.png"/><Relationship Id="rId1" Type="http://schemas.openxmlformats.org/officeDocument/2006/relationships/slideLayout" Target="../slideLayouts/slideLayout2.xml"/><Relationship Id="rId6" Type="http://schemas.openxmlformats.org/officeDocument/2006/relationships/image" Target="../media/image183.jpeg"/><Relationship Id="rId11" Type="http://schemas.openxmlformats.org/officeDocument/2006/relationships/image" Target="../media/image188.jpeg"/><Relationship Id="rId24" Type="http://schemas.openxmlformats.org/officeDocument/2006/relationships/image" Target="../media/image201.jpeg"/><Relationship Id="rId5" Type="http://schemas.openxmlformats.org/officeDocument/2006/relationships/image" Target="../media/image182.jpeg"/><Relationship Id="rId15" Type="http://schemas.openxmlformats.org/officeDocument/2006/relationships/image" Target="../media/image192.png"/><Relationship Id="rId23" Type="http://schemas.openxmlformats.org/officeDocument/2006/relationships/image" Target="../media/image200.jpeg"/><Relationship Id="rId10" Type="http://schemas.openxmlformats.org/officeDocument/2006/relationships/image" Target="../media/image187.png"/><Relationship Id="rId19" Type="http://schemas.openxmlformats.org/officeDocument/2006/relationships/image" Target="../media/image196.jpeg"/><Relationship Id="rId4" Type="http://schemas.openxmlformats.org/officeDocument/2006/relationships/image" Target="../media/image181.png"/><Relationship Id="rId9" Type="http://schemas.openxmlformats.org/officeDocument/2006/relationships/image" Target="../media/image186.png"/><Relationship Id="rId14" Type="http://schemas.openxmlformats.org/officeDocument/2006/relationships/image" Target="../media/image191.jpeg"/><Relationship Id="rId22" Type="http://schemas.openxmlformats.org/officeDocument/2006/relationships/image" Target="../media/image199.png"/></Relationships>
</file>

<file path=ppt/slides/_rels/slide37.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image" Target="../media/image202.jpeg"/><Relationship Id="rId1" Type="http://schemas.openxmlformats.org/officeDocument/2006/relationships/slideLayout" Target="../slideLayouts/slideLayout2.xml"/><Relationship Id="rId4" Type="http://schemas.openxmlformats.org/officeDocument/2006/relationships/image" Target="../media/image204.png"/></Relationships>
</file>

<file path=ppt/slides/_rels/slide38.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03.jpeg"/><Relationship Id="rId5" Type="http://schemas.openxmlformats.org/officeDocument/2006/relationships/image" Target="../media/image205.emf"/><Relationship Id="rId4" Type="http://schemas.openxmlformats.org/officeDocument/2006/relationships/image" Target="../media/image79.jpeg"/></Relationships>
</file>

<file path=ppt/slides/_rels/slide39.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2.xml"/><Relationship Id="rId6" Type="http://schemas.openxmlformats.org/officeDocument/2006/relationships/image" Target="../media/image204.png"/><Relationship Id="rId5" Type="http://schemas.openxmlformats.org/officeDocument/2006/relationships/image" Target="../media/image203.jpeg"/><Relationship Id="rId4" Type="http://schemas.openxmlformats.org/officeDocument/2006/relationships/image" Target="../media/image20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03.jpeg"/><Relationship Id="rId3" Type="http://schemas.openxmlformats.org/officeDocument/2006/relationships/image" Target="../media/image209.png"/><Relationship Id="rId7" Type="http://schemas.openxmlformats.org/officeDocument/2006/relationships/image" Target="../media/image21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12.jpeg"/><Relationship Id="rId5" Type="http://schemas.openxmlformats.org/officeDocument/2006/relationships/image" Target="../media/image211.jpeg"/><Relationship Id="rId4" Type="http://schemas.openxmlformats.org/officeDocument/2006/relationships/image" Target="../media/image210.gif"/><Relationship Id="rId9" Type="http://schemas.openxmlformats.org/officeDocument/2006/relationships/image" Target="../media/image204.png"/></Relationships>
</file>

<file path=ppt/slides/_rels/slide41.xml.rels><?xml version="1.0" encoding="UTF-8" standalone="yes"?>
<Relationships xmlns="http://schemas.openxmlformats.org/package/2006/relationships"><Relationship Id="rId8" Type="http://schemas.openxmlformats.org/officeDocument/2006/relationships/image" Target="../media/image219.jpeg"/><Relationship Id="rId13" Type="http://schemas.openxmlformats.org/officeDocument/2006/relationships/image" Target="../media/image223.jpeg"/><Relationship Id="rId18" Type="http://schemas.openxmlformats.org/officeDocument/2006/relationships/image" Target="../media/image228.png"/><Relationship Id="rId3" Type="http://schemas.openxmlformats.org/officeDocument/2006/relationships/image" Target="../media/image214.emf"/><Relationship Id="rId21" Type="http://schemas.openxmlformats.org/officeDocument/2006/relationships/image" Target="../media/image231.jpeg"/><Relationship Id="rId7" Type="http://schemas.openxmlformats.org/officeDocument/2006/relationships/image" Target="../media/image218.jpeg"/><Relationship Id="rId12" Type="http://schemas.openxmlformats.org/officeDocument/2006/relationships/image" Target="../media/image222.png"/><Relationship Id="rId17" Type="http://schemas.openxmlformats.org/officeDocument/2006/relationships/image" Target="../media/image227.jpeg"/><Relationship Id="rId2" Type="http://schemas.openxmlformats.org/officeDocument/2006/relationships/image" Target="../media/image20.jpeg"/><Relationship Id="rId16" Type="http://schemas.openxmlformats.org/officeDocument/2006/relationships/image" Target="../media/image226.png"/><Relationship Id="rId20" Type="http://schemas.openxmlformats.org/officeDocument/2006/relationships/image" Target="../media/image230.jpeg"/><Relationship Id="rId1" Type="http://schemas.openxmlformats.org/officeDocument/2006/relationships/slideLayout" Target="../slideLayouts/slideLayout2.xml"/><Relationship Id="rId6" Type="http://schemas.openxmlformats.org/officeDocument/2006/relationships/image" Target="../media/image217.jpeg"/><Relationship Id="rId11" Type="http://schemas.openxmlformats.org/officeDocument/2006/relationships/image" Target="http://www.catedu.es/arasaac/classes/img/thumbnail.php?i=c2l6ZT0zMDAmcnV0YT0uLi8uLi9yZXBvc2l0b3Jpby9vcmlnaW5hbGVzLzI0NTE1LnBuZw==" TargetMode="External"/><Relationship Id="rId5" Type="http://schemas.openxmlformats.org/officeDocument/2006/relationships/image" Target="../media/image216.jpeg"/><Relationship Id="rId15" Type="http://schemas.openxmlformats.org/officeDocument/2006/relationships/image" Target="../media/image225.jpeg"/><Relationship Id="rId10" Type="http://schemas.openxmlformats.org/officeDocument/2006/relationships/image" Target="../media/image221.jpeg"/><Relationship Id="rId19" Type="http://schemas.openxmlformats.org/officeDocument/2006/relationships/image" Target="../media/image229.png"/><Relationship Id="rId4" Type="http://schemas.openxmlformats.org/officeDocument/2006/relationships/image" Target="../media/image215.png"/><Relationship Id="rId9" Type="http://schemas.openxmlformats.org/officeDocument/2006/relationships/image" Target="../media/image220.jpeg"/><Relationship Id="rId14" Type="http://schemas.openxmlformats.org/officeDocument/2006/relationships/image" Target="../media/image224.png"/></Relationships>
</file>

<file path=ppt/slides/_rels/slide42.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33.jpeg"/><Relationship Id="rId7" Type="http://schemas.openxmlformats.org/officeDocument/2006/relationships/image" Target="../media/image237.png"/><Relationship Id="rId12" Type="http://schemas.openxmlformats.org/officeDocument/2006/relationships/image" Target="../media/image214.emf"/><Relationship Id="rId2" Type="http://schemas.openxmlformats.org/officeDocument/2006/relationships/image" Target="../media/image232.jpeg"/><Relationship Id="rId1" Type="http://schemas.openxmlformats.org/officeDocument/2006/relationships/slideLayout" Target="../slideLayouts/slideLayout2.xml"/><Relationship Id="rId6" Type="http://schemas.openxmlformats.org/officeDocument/2006/relationships/image" Target="../media/image236.jpeg"/><Relationship Id="rId11" Type="http://schemas.openxmlformats.org/officeDocument/2006/relationships/image" Target="../media/image20.jpeg"/><Relationship Id="rId5" Type="http://schemas.openxmlformats.org/officeDocument/2006/relationships/image" Target="../media/image235.jpeg"/><Relationship Id="rId10" Type="http://schemas.openxmlformats.org/officeDocument/2006/relationships/image" Target="../media/image220.jpeg"/><Relationship Id="rId4" Type="http://schemas.openxmlformats.org/officeDocument/2006/relationships/image" Target="../media/image234.jpeg"/><Relationship Id="rId9" Type="http://schemas.openxmlformats.org/officeDocument/2006/relationships/image" Target="../media/image221.jpeg"/></Relationships>
</file>

<file path=ppt/slides/_rels/slide4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0.jpeg"/><Relationship Id="rId7" Type="http://schemas.openxmlformats.org/officeDocument/2006/relationships/image" Target="../media/image241.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9.jpeg"/><Relationship Id="rId4" Type="http://schemas.openxmlformats.org/officeDocument/2006/relationships/image" Target="../media/image79.jpeg"/><Relationship Id="rId9" Type="http://schemas.openxmlformats.org/officeDocument/2006/relationships/image" Target="../media/image214.emf"/></Relationships>
</file>

<file path=ppt/slides/_rels/slide44.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2.xml"/><Relationship Id="rId6" Type="http://schemas.openxmlformats.org/officeDocument/2006/relationships/image" Target="../media/image214.emf"/><Relationship Id="rId5" Type="http://schemas.openxmlformats.org/officeDocument/2006/relationships/image" Target="../media/image20.jpeg"/><Relationship Id="rId4" Type="http://schemas.openxmlformats.org/officeDocument/2006/relationships/image" Target="../media/image239.jpeg"/></Relationships>
</file>

<file path=ppt/slides/_rels/slide45.xml.rels><?xml version="1.0" encoding="UTF-8" standalone="yes"?>
<Relationships xmlns="http://schemas.openxmlformats.org/package/2006/relationships"><Relationship Id="rId8" Type="http://schemas.openxmlformats.org/officeDocument/2006/relationships/image" Target="../media/image214.emf"/><Relationship Id="rId3" Type="http://schemas.openxmlformats.org/officeDocument/2006/relationships/image" Target="../media/image71.jpeg"/><Relationship Id="rId7" Type="http://schemas.openxmlformats.org/officeDocument/2006/relationships/image" Target="../media/image20.jpeg"/><Relationship Id="rId2" Type="http://schemas.openxmlformats.org/officeDocument/2006/relationships/image" Target="../media/image239.jpeg"/><Relationship Id="rId1" Type="http://schemas.openxmlformats.org/officeDocument/2006/relationships/slideLayout" Target="../slideLayouts/slideLayout2.xml"/><Relationship Id="rId6" Type="http://schemas.openxmlformats.org/officeDocument/2006/relationships/image" Target="../media/image245.jpeg"/><Relationship Id="rId5" Type="http://schemas.openxmlformats.org/officeDocument/2006/relationships/image" Target="../media/image244.png"/><Relationship Id="rId4" Type="http://schemas.openxmlformats.org/officeDocument/2006/relationships/image" Target="../media/image240.png"/></Relationships>
</file>

<file path=ppt/slides/_rels/slide46.xml.rels><?xml version="1.0" encoding="UTF-8" standalone="yes"?>
<Relationships xmlns="http://schemas.openxmlformats.org/package/2006/relationships"><Relationship Id="rId8" Type="http://schemas.openxmlformats.org/officeDocument/2006/relationships/image" Target="../media/image252.jpeg"/><Relationship Id="rId3" Type="http://schemas.openxmlformats.org/officeDocument/2006/relationships/image" Target="../media/image247.png"/><Relationship Id="rId7" Type="http://schemas.openxmlformats.org/officeDocument/2006/relationships/image" Target="../media/image251.jpeg"/><Relationship Id="rId2" Type="http://schemas.openxmlformats.org/officeDocument/2006/relationships/image" Target="../media/image246.jpeg"/><Relationship Id="rId1" Type="http://schemas.openxmlformats.org/officeDocument/2006/relationships/slideLayout" Target="../slideLayouts/slideLayout2.xml"/><Relationship Id="rId6" Type="http://schemas.openxmlformats.org/officeDocument/2006/relationships/image" Target="../media/image250.jpeg"/><Relationship Id="rId11" Type="http://schemas.openxmlformats.org/officeDocument/2006/relationships/image" Target="../media/image214.emf"/><Relationship Id="rId5" Type="http://schemas.openxmlformats.org/officeDocument/2006/relationships/image" Target="../media/image249.png"/><Relationship Id="rId10" Type="http://schemas.openxmlformats.org/officeDocument/2006/relationships/image" Target="../media/image20.jpeg"/><Relationship Id="rId4" Type="http://schemas.openxmlformats.org/officeDocument/2006/relationships/image" Target="../media/image248.jpeg"/><Relationship Id="rId9" Type="http://schemas.openxmlformats.org/officeDocument/2006/relationships/image" Target="../media/image253.jpeg"/></Relationships>
</file>

<file path=ppt/slides/_rels/slide47.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261.png"/><Relationship Id="rId3" Type="http://schemas.openxmlformats.org/officeDocument/2006/relationships/image" Target="../media/image255.jpeg"/><Relationship Id="rId7" Type="http://schemas.openxmlformats.org/officeDocument/2006/relationships/image" Target="../media/image257.jpeg"/><Relationship Id="rId12" Type="http://schemas.openxmlformats.org/officeDocument/2006/relationships/image" Target="../media/image260.jpg"/><Relationship Id="rId2" Type="http://schemas.openxmlformats.org/officeDocument/2006/relationships/image" Target="../media/image254.jpeg"/><Relationship Id="rId1" Type="http://schemas.openxmlformats.org/officeDocument/2006/relationships/slideLayout" Target="../slideLayouts/slideLayout2.xml"/><Relationship Id="rId6" Type="http://schemas.openxmlformats.org/officeDocument/2006/relationships/image" Target="../media/image256.jpeg"/><Relationship Id="rId11" Type="http://schemas.openxmlformats.org/officeDocument/2006/relationships/image" Target="../media/image259.png"/><Relationship Id="rId5" Type="http://schemas.openxmlformats.org/officeDocument/2006/relationships/image" Target="http://www.catedu.es/arasaac/classes/img/thumbnail.php?i=cdb4ae007dd4b3b4ec6e9c2eb5d2f3b0e5b73fdd5216cece9d9f0709ca904497c988f78aa80b44e53fd65acdd8da725d163550" TargetMode="External"/><Relationship Id="rId10" Type="http://schemas.openxmlformats.org/officeDocument/2006/relationships/image" Target="../media/image258.png"/><Relationship Id="rId4" Type="http://schemas.openxmlformats.org/officeDocument/2006/relationships/image" Target="../media/image65.jpeg"/><Relationship Id="rId9" Type="http://schemas.openxmlformats.org/officeDocument/2006/relationships/image" Target="http://www.catedu.es/arasaac/classes/img/thumbnail.php?i=cdb4ae007dd4b3b4ec6e9c2eb5d2f3b0e5b73fdd5216cece9d9f0709ca904497c988f78aa80b44e53fd65acdd9d9705d163550" TargetMode="External"/><Relationship Id="rId14" Type="http://schemas.openxmlformats.org/officeDocument/2006/relationships/image" Target="../media/image262.png"/></Relationships>
</file>

<file path=ppt/slides/_rels/slide48.xml.rels><?xml version="1.0" encoding="UTF-8" standalone="yes"?>
<Relationships xmlns="http://schemas.openxmlformats.org/package/2006/relationships"><Relationship Id="rId8" Type="http://schemas.openxmlformats.org/officeDocument/2006/relationships/image" Target="http://image.consom-acteur.com/album/covoiturage.jpg" TargetMode="External"/><Relationship Id="rId13" Type="http://schemas.openxmlformats.org/officeDocument/2006/relationships/image" Target="../media/image268.jpeg"/><Relationship Id="rId18" Type="http://schemas.openxmlformats.org/officeDocument/2006/relationships/image" Target="../media/image254.jpeg"/><Relationship Id="rId3" Type="http://schemas.openxmlformats.org/officeDocument/2006/relationships/image" Target="../media/image264.png"/><Relationship Id="rId7" Type="http://schemas.openxmlformats.org/officeDocument/2006/relationships/image" Target="../media/image265.jpeg"/><Relationship Id="rId12" Type="http://schemas.openxmlformats.org/officeDocument/2006/relationships/image" Target="../media/image267.jpeg"/><Relationship Id="rId17" Type="http://schemas.openxmlformats.org/officeDocument/2006/relationships/image" Target="../media/image271.jpeg"/><Relationship Id="rId2" Type="http://schemas.openxmlformats.org/officeDocument/2006/relationships/image" Target="../media/image263.png"/><Relationship Id="rId16" Type="http://schemas.openxmlformats.org/officeDocument/2006/relationships/image" Target="http://static.reseaudescommunes.fr/default/images/logo/prefecture/37.jpg" TargetMode="Externa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http://www.catedu.es/arasaac/classes/img/thumbnail.php?i=c2l6ZT0zMDAmcnV0YT0uLi8uLi9yZXBvc2l0b3Jpby9vcmlnaW5hbGVzLzY2MzIucG5n" TargetMode="External"/><Relationship Id="rId5" Type="http://schemas.openxmlformats.org/officeDocument/2006/relationships/image" Target="http://www.catedu.es/arasaac/classes/img/thumbnail.php?i=cdb4ae007dd4b3b4ec6e9c2eb5d2f3b0e5b73fdd5216cece9d9f0709ca904497c988f78aa80b44e53fd65acdd8da725d163550" TargetMode="External"/><Relationship Id="rId15" Type="http://schemas.openxmlformats.org/officeDocument/2006/relationships/image" Target="../media/image270.jpeg"/><Relationship Id="rId10" Type="http://schemas.openxmlformats.org/officeDocument/2006/relationships/image" Target="../media/image20.jpeg"/><Relationship Id="rId19" Type="http://schemas.openxmlformats.org/officeDocument/2006/relationships/image" Target="../media/image255.jpeg"/><Relationship Id="rId4" Type="http://schemas.openxmlformats.org/officeDocument/2006/relationships/image" Target="../media/image65.jpeg"/><Relationship Id="rId9" Type="http://schemas.openxmlformats.org/officeDocument/2006/relationships/image" Target="../media/image266.jpeg"/><Relationship Id="rId14" Type="http://schemas.openxmlformats.org/officeDocument/2006/relationships/image" Target="../media/image269.jpeg"/></Relationships>
</file>

<file path=ppt/slides/_rels/slide49.xml.rels><?xml version="1.0" encoding="UTF-8" standalone="yes"?>
<Relationships xmlns="http://schemas.openxmlformats.org/package/2006/relationships"><Relationship Id="rId8" Type="http://schemas.openxmlformats.org/officeDocument/2006/relationships/image" Target="../media/image277.jpeg"/><Relationship Id="rId3" Type="http://schemas.openxmlformats.org/officeDocument/2006/relationships/image" Target="../media/image272.jpeg"/><Relationship Id="rId7" Type="http://schemas.openxmlformats.org/officeDocument/2006/relationships/image" Target="../media/image276.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9.jpeg"/><Relationship Id="rId2" Type="http://schemas.openxmlformats.org/officeDocument/2006/relationships/image" Target="../media/image278.png"/><Relationship Id="rId1" Type="http://schemas.openxmlformats.org/officeDocument/2006/relationships/slideLayout" Target="../slideLayouts/slideLayout2.xml"/><Relationship Id="rId5" Type="http://schemas.openxmlformats.org/officeDocument/2006/relationships/image" Target="../media/image272.jpeg"/><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76.png"/><Relationship Id="rId7" Type="http://schemas.openxmlformats.org/officeDocument/2006/relationships/image" Target="../media/image272.jpeg"/><Relationship Id="rId2" Type="http://schemas.openxmlformats.org/officeDocument/2006/relationships/image" Target="../media/image27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80.jpeg"/><Relationship Id="rId4" Type="http://schemas.openxmlformats.org/officeDocument/2006/relationships/image" Target="../media/image275.png"/></Relationships>
</file>

<file path=ppt/slides/_rels/slide52.xml.rels><?xml version="1.0" encoding="UTF-8" standalone="yes"?>
<Relationships xmlns="http://schemas.openxmlformats.org/package/2006/relationships"><Relationship Id="rId8" Type="http://schemas.openxmlformats.org/officeDocument/2006/relationships/image" Target="../media/image285.png"/><Relationship Id="rId3" Type="http://schemas.openxmlformats.org/officeDocument/2006/relationships/image" Target="../media/image282.png"/><Relationship Id="rId7" Type="http://schemas.openxmlformats.org/officeDocument/2006/relationships/image" Target="../media/image28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3.png"/><Relationship Id="rId5" Type="http://schemas.openxmlformats.org/officeDocument/2006/relationships/image" Target="../media/image281.png"/><Relationship Id="rId10" Type="http://schemas.openxmlformats.org/officeDocument/2006/relationships/image" Target="../media/image272.jpeg"/><Relationship Id="rId4" Type="http://schemas.openxmlformats.org/officeDocument/2006/relationships/oleObject" Target="../embeddings/oleObject2.bin"/><Relationship Id="rId9"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2.xml"/><Relationship Id="rId5" Type="http://schemas.openxmlformats.org/officeDocument/2006/relationships/image" Target="../media/image272.jpeg"/><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8" Type="http://schemas.openxmlformats.org/officeDocument/2006/relationships/image" Target="../media/image292.jpeg"/><Relationship Id="rId13" Type="http://schemas.openxmlformats.org/officeDocument/2006/relationships/image" Target="../media/image20.jpeg"/><Relationship Id="rId3" Type="http://schemas.openxmlformats.org/officeDocument/2006/relationships/image" Target="../media/image288.jpeg"/><Relationship Id="rId7" Type="http://schemas.openxmlformats.org/officeDocument/2006/relationships/image" Target="../media/image291.jpeg"/><Relationship Id="rId12" Type="http://schemas.openxmlformats.org/officeDocument/2006/relationships/image" Target="../media/image29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295.png"/><Relationship Id="rId5" Type="http://schemas.openxmlformats.org/officeDocument/2006/relationships/image" Target="../media/image289.jpeg"/><Relationship Id="rId10" Type="http://schemas.openxmlformats.org/officeDocument/2006/relationships/image" Target="../media/image294.jpeg"/><Relationship Id="rId4" Type="http://schemas.openxmlformats.org/officeDocument/2006/relationships/image" Target="../media/image73.jpeg"/><Relationship Id="rId9" Type="http://schemas.openxmlformats.org/officeDocument/2006/relationships/image" Target="../media/image293.png"/><Relationship Id="rId14" Type="http://schemas.openxmlformats.org/officeDocument/2006/relationships/image" Target="../media/image272.jpeg"/></Relationships>
</file>

<file path=ppt/slides/_rels/slide5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98.png"/><Relationship Id="rId7" Type="http://schemas.openxmlformats.org/officeDocument/2006/relationships/image" Target="../media/image302.png"/><Relationship Id="rId2" Type="http://schemas.openxmlformats.org/officeDocument/2006/relationships/image" Target="../media/image297.jpeg"/><Relationship Id="rId1" Type="http://schemas.openxmlformats.org/officeDocument/2006/relationships/slideLayout" Target="../slideLayouts/slideLayout2.xml"/><Relationship Id="rId6" Type="http://schemas.openxmlformats.org/officeDocument/2006/relationships/image" Target="../media/image301.png"/><Relationship Id="rId5" Type="http://schemas.openxmlformats.org/officeDocument/2006/relationships/image" Target="../media/image300.png"/><Relationship Id="rId4" Type="http://schemas.openxmlformats.org/officeDocument/2006/relationships/image" Target="../media/image299.png"/><Relationship Id="rId9" Type="http://schemas.openxmlformats.org/officeDocument/2006/relationships/image" Target="../media/image272.jpeg"/></Relationships>
</file>

<file path=ppt/slides/_rels/slide56.xml.rels><?xml version="1.0" encoding="UTF-8" standalone="yes"?>
<Relationships xmlns="http://schemas.openxmlformats.org/package/2006/relationships"><Relationship Id="rId3" Type="http://schemas.openxmlformats.org/officeDocument/2006/relationships/image" Target="../media/image303.jpeg"/><Relationship Id="rId7" Type="http://schemas.openxmlformats.org/officeDocument/2006/relationships/image" Target="../media/image306.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05.jpeg"/><Relationship Id="rId5" Type="http://schemas.openxmlformats.org/officeDocument/2006/relationships/image" Target="../media/image304.jpeg"/><Relationship Id="rId4" Type="http://schemas.openxmlformats.org/officeDocument/2006/relationships/image" Target="http://gagnerdessous.fr/wp-content/uploads/2011/01/J-aime-185x174.jpg"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306.jpeg"/><Relationship Id="rId3" Type="http://schemas.openxmlformats.org/officeDocument/2006/relationships/image" Target="../media/image308.png"/><Relationship Id="rId7" Type="http://schemas.openxmlformats.org/officeDocument/2006/relationships/image" Target="../media/image305.jpeg"/><Relationship Id="rId2" Type="http://schemas.openxmlformats.org/officeDocument/2006/relationships/image" Target="../media/image307.jpeg"/><Relationship Id="rId1" Type="http://schemas.openxmlformats.org/officeDocument/2006/relationships/slideLayout" Target="../slideLayouts/slideLayout2.xml"/><Relationship Id="rId6" Type="http://schemas.openxmlformats.org/officeDocument/2006/relationships/image" Target="../media/image310.jpeg"/><Relationship Id="rId5" Type="http://schemas.openxmlformats.org/officeDocument/2006/relationships/hyperlink" Target="http://www.google.fr/imgres?start=630&amp;biw=1440&amp;bih=805&amp;tbm=isch&amp;tbnid=zYAXJZ8YhHbAyM:&amp;imgrefurl=http://www.pratique.fr/dessiner-portrait.html&amp;docid=iXLdMwlmRXMZVM&amp;imgurl=http://cdn.pratique.fr/sites/default/files/articles/dessiner-portrait.jpg&amp;w=422&amp;h=284&amp;ei=yOwqU9SuIvKa1AX1uIHQAg&amp;zoom=1&amp;iact=rc&amp;dur=508&amp;page=18&amp;ndsp=37&amp;ved=0CI0BEK0DMC042AQ" TargetMode="External"/><Relationship Id="rId4" Type="http://schemas.openxmlformats.org/officeDocument/2006/relationships/image" Target="../media/image309.png"/><Relationship Id="rId9" Type="http://schemas.openxmlformats.org/officeDocument/2006/relationships/image" Target="http://gagnerdessous.fr/wp-content/uploads/2011/01/J-aime-185x174.jpg"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305.jpeg"/><Relationship Id="rId3" Type="http://schemas.openxmlformats.org/officeDocument/2006/relationships/image" Target="../media/image312.jpeg"/><Relationship Id="rId7" Type="http://schemas.openxmlformats.org/officeDocument/2006/relationships/image" Target="../media/image316.jpeg"/><Relationship Id="rId2" Type="http://schemas.openxmlformats.org/officeDocument/2006/relationships/image" Target="../media/image311.jpeg"/><Relationship Id="rId1" Type="http://schemas.openxmlformats.org/officeDocument/2006/relationships/slideLayout" Target="../slideLayouts/slideLayout2.xml"/><Relationship Id="rId6" Type="http://schemas.openxmlformats.org/officeDocument/2006/relationships/image" Target="../media/image315.jpeg"/><Relationship Id="rId5" Type="http://schemas.openxmlformats.org/officeDocument/2006/relationships/image" Target="../media/image314.jpeg"/><Relationship Id="rId10" Type="http://schemas.openxmlformats.org/officeDocument/2006/relationships/image" Target="http://gagnerdessous.fr/wp-content/uploads/2011/01/J-aime-185x174.jpg" TargetMode="External"/><Relationship Id="rId4" Type="http://schemas.openxmlformats.org/officeDocument/2006/relationships/image" Target="../media/image313.jpeg"/><Relationship Id="rId9" Type="http://schemas.openxmlformats.org/officeDocument/2006/relationships/image" Target="../media/image306.jpeg"/></Relationships>
</file>

<file path=ppt/slides/_rels/slide59.xml.rels><?xml version="1.0" encoding="UTF-8" standalone="yes"?>
<Relationships xmlns="http://schemas.openxmlformats.org/package/2006/relationships"><Relationship Id="rId8" Type="http://schemas.openxmlformats.org/officeDocument/2006/relationships/image" Target="../media/image306.jpeg"/><Relationship Id="rId3" Type="http://schemas.openxmlformats.org/officeDocument/2006/relationships/image" Target="../media/image318.jpeg"/><Relationship Id="rId7" Type="http://schemas.openxmlformats.org/officeDocument/2006/relationships/image" Target="../media/image305.jpeg"/><Relationship Id="rId2" Type="http://schemas.openxmlformats.org/officeDocument/2006/relationships/image" Target="../media/image317.jpeg"/><Relationship Id="rId1" Type="http://schemas.openxmlformats.org/officeDocument/2006/relationships/slideLayout" Target="../slideLayouts/slideLayout2.xml"/><Relationship Id="rId6" Type="http://schemas.openxmlformats.org/officeDocument/2006/relationships/image" Target="../media/image321.jpeg"/><Relationship Id="rId5" Type="http://schemas.openxmlformats.org/officeDocument/2006/relationships/image" Target="../media/image320.jpeg"/><Relationship Id="rId4" Type="http://schemas.openxmlformats.org/officeDocument/2006/relationships/image" Target="../media/image319.jpeg"/><Relationship Id="rId9" Type="http://schemas.openxmlformats.org/officeDocument/2006/relationships/image" Target="http://gagnerdessous.fr/wp-content/uploads/2011/01/J-aime-185x17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http://gagnerdessous.fr/wp-content/uploads/2011/01/J-aime-185x174.jpg" TargetMode="External"/><Relationship Id="rId3" Type="http://schemas.openxmlformats.org/officeDocument/2006/relationships/image" Target="../media/image323.jpeg"/><Relationship Id="rId7" Type="http://schemas.openxmlformats.org/officeDocument/2006/relationships/image" Target="../media/image306.jpeg"/><Relationship Id="rId2" Type="http://schemas.openxmlformats.org/officeDocument/2006/relationships/image" Target="../media/image322.jpeg"/><Relationship Id="rId1" Type="http://schemas.openxmlformats.org/officeDocument/2006/relationships/slideLayout" Target="../slideLayouts/slideLayout2.xml"/><Relationship Id="rId6" Type="http://schemas.openxmlformats.org/officeDocument/2006/relationships/image" Target="../media/image305.jpeg"/><Relationship Id="rId5" Type="http://schemas.openxmlformats.org/officeDocument/2006/relationships/image" Target="../media/image325.jpeg"/><Relationship Id="rId4" Type="http://schemas.openxmlformats.org/officeDocument/2006/relationships/image" Target="../media/image324.jpeg"/></Relationships>
</file>

<file path=ppt/slides/_rels/slide61.xml.rels><?xml version="1.0" encoding="UTF-8" standalone="yes"?>
<Relationships xmlns="http://schemas.openxmlformats.org/package/2006/relationships"><Relationship Id="rId3" Type="http://schemas.openxmlformats.org/officeDocument/2006/relationships/image" Target="../media/image326.jpeg"/><Relationship Id="rId2" Type="http://schemas.openxmlformats.org/officeDocument/2006/relationships/hyperlink" Target="http://www.google.fr/imgres?imgurl=http://www.ensavoirplus.asso.fr/media/2013/11/atelier-cuisine-vie-asso-nov-2013-5_%C3%A9pluchage.jpg&amp;imgrefurl=http://www.ensavoirplus.asso.fr/savoureux-atelier-cuisine-a-en-savoir-plus/&amp;h=2448&amp;w=3264&amp;tbnid=un1mSfW_GCAwqM:&amp;zoom=1&amp;docid=rZ88PZTcF1cTKM&amp;ei=d8xLU9WpJ4rb0QXL1YCYDg&amp;tbm=isch&amp;iact=rc&amp;dur=2304&amp;page=16&amp;start=369&amp;ndsp=27&amp;ved=0CN4BEK0DMEg4rAI" TargetMode="External"/><Relationship Id="rId1" Type="http://schemas.openxmlformats.org/officeDocument/2006/relationships/slideLayout" Target="../slideLayouts/slideLayout2.xml"/><Relationship Id="rId6" Type="http://schemas.openxmlformats.org/officeDocument/2006/relationships/image" Target="http://gagnerdessous.fr/wp-content/uploads/2011/01/J-aime-185x174.jpg" TargetMode="External"/><Relationship Id="rId5" Type="http://schemas.openxmlformats.org/officeDocument/2006/relationships/image" Target="../media/image306.jpeg"/><Relationship Id="rId4" Type="http://schemas.openxmlformats.org/officeDocument/2006/relationships/image" Target="../media/image305.jpeg"/></Relationships>
</file>

<file path=ppt/slides/_rels/slide62.xml.rels><?xml version="1.0" encoding="UTF-8" standalone="yes"?>
<Relationships xmlns="http://schemas.openxmlformats.org/package/2006/relationships"><Relationship Id="rId8" Type="http://schemas.openxmlformats.org/officeDocument/2006/relationships/image" Target="../media/image332.jpeg"/><Relationship Id="rId3" Type="http://schemas.openxmlformats.org/officeDocument/2006/relationships/image" Target="../media/image327.jpeg"/><Relationship Id="rId7" Type="http://schemas.openxmlformats.org/officeDocument/2006/relationships/image" Target="../media/image3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0.emf"/><Relationship Id="rId5" Type="http://schemas.openxmlformats.org/officeDocument/2006/relationships/image" Target="../media/image329.emf"/><Relationship Id="rId10" Type="http://schemas.openxmlformats.org/officeDocument/2006/relationships/image" Target="../media/image334.emf"/><Relationship Id="rId4" Type="http://schemas.openxmlformats.org/officeDocument/2006/relationships/image" Target="../media/image328.emf"/><Relationship Id="rId9" Type="http://schemas.openxmlformats.org/officeDocument/2006/relationships/image" Target="../media/image333.emf"/></Relationships>
</file>

<file path=ppt/slides/_rels/slide63.xml.rels><?xml version="1.0" encoding="UTF-8" standalone="yes"?>
<Relationships xmlns="http://schemas.openxmlformats.org/package/2006/relationships"><Relationship Id="rId8" Type="http://schemas.openxmlformats.org/officeDocument/2006/relationships/image" Target="../media/image337.emf"/><Relationship Id="rId3" Type="http://schemas.openxmlformats.org/officeDocument/2006/relationships/image" Target="../media/image329.emf"/><Relationship Id="rId7" Type="http://schemas.openxmlformats.org/officeDocument/2006/relationships/image" Target="../media/image33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5.emf"/><Relationship Id="rId5" Type="http://schemas.openxmlformats.org/officeDocument/2006/relationships/image" Target="../media/image331.jpeg"/><Relationship Id="rId4" Type="http://schemas.openxmlformats.org/officeDocument/2006/relationships/image" Target="../media/image330.emf"/><Relationship Id="rId9" Type="http://schemas.openxmlformats.org/officeDocument/2006/relationships/image" Target="../media/image338.emf"/></Relationships>
</file>

<file path=ppt/slides/_rels/slide64.xml.rels><?xml version="1.0" encoding="UTF-8" standalone="yes"?>
<Relationships xmlns="http://schemas.openxmlformats.org/package/2006/relationships"><Relationship Id="rId8" Type="http://schemas.openxmlformats.org/officeDocument/2006/relationships/image" Target="../media/image341.jpeg"/><Relationship Id="rId3" Type="http://schemas.openxmlformats.org/officeDocument/2006/relationships/image" Target="../media/image329.emf"/><Relationship Id="rId7" Type="http://schemas.openxmlformats.org/officeDocument/2006/relationships/image" Target="../media/image3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9.emf"/><Relationship Id="rId5" Type="http://schemas.openxmlformats.org/officeDocument/2006/relationships/image" Target="../media/image331.jpeg"/><Relationship Id="rId4" Type="http://schemas.openxmlformats.org/officeDocument/2006/relationships/image" Target="../media/image330.emf"/><Relationship Id="rId9" Type="http://schemas.openxmlformats.org/officeDocument/2006/relationships/image" Target="../media/image342.jpeg"/></Relationships>
</file>

<file path=ppt/slides/_rels/slide65.xml.rels><?xml version="1.0" encoding="UTF-8" standalone="yes"?>
<Relationships xmlns="http://schemas.openxmlformats.org/package/2006/relationships"><Relationship Id="rId8" Type="http://schemas.openxmlformats.org/officeDocument/2006/relationships/image" Target="../media/image345.jpeg"/><Relationship Id="rId3" Type="http://schemas.openxmlformats.org/officeDocument/2006/relationships/image" Target="../media/image329.emf"/><Relationship Id="rId7" Type="http://schemas.openxmlformats.org/officeDocument/2006/relationships/image" Target="../media/image34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3.jpeg"/><Relationship Id="rId5" Type="http://schemas.openxmlformats.org/officeDocument/2006/relationships/image" Target="../media/image331.jpeg"/><Relationship Id="rId4" Type="http://schemas.openxmlformats.org/officeDocument/2006/relationships/image" Target="../media/image330.emf"/><Relationship Id="rId9" Type="http://schemas.openxmlformats.org/officeDocument/2006/relationships/image" Target="../media/image346.jpeg"/></Relationships>
</file>

<file path=ppt/slides/_rels/slide66.xml.rels><?xml version="1.0" encoding="UTF-8" standalone="yes"?>
<Relationships xmlns="http://schemas.openxmlformats.org/package/2006/relationships"><Relationship Id="rId8" Type="http://schemas.openxmlformats.org/officeDocument/2006/relationships/image" Target="../media/image349.jpeg"/><Relationship Id="rId3" Type="http://schemas.openxmlformats.org/officeDocument/2006/relationships/image" Target="../media/image329.emf"/><Relationship Id="rId7" Type="http://schemas.openxmlformats.org/officeDocument/2006/relationships/image" Target="../media/image348.jpeg"/><Relationship Id="rId12" Type="http://schemas.openxmlformats.org/officeDocument/2006/relationships/image" Target="../media/image3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7.png"/><Relationship Id="rId11" Type="http://schemas.openxmlformats.org/officeDocument/2006/relationships/image" Target="../media/image352.jpeg"/><Relationship Id="rId5" Type="http://schemas.openxmlformats.org/officeDocument/2006/relationships/image" Target="../media/image331.jpeg"/><Relationship Id="rId10" Type="http://schemas.openxmlformats.org/officeDocument/2006/relationships/image" Target="../media/image351.jpeg"/><Relationship Id="rId4" Type="http://schemas.openxmlformats.org/officeDocument/2006/relationships/image" Target="../media/image330.emf"/><Relationship Id="rId9" Type="http://schemas.openxmlformats.org/officeDocument/2006/relationships/image" Target="../media/image350.jpeg"/></Relationships>
</file>

<file path=ppt/slides/_rels/slide67.xml.rels><?xml version="1.0" encoding="UTF-8" standalone="yes"?>
<Relationships xmlns="http://schemas.openxmlformats.org/package/2006/relationships"><Relationship Id="rId8" Type="http://schemas.openxmlformats.org/officeDocument/2006/relationships/image" Target="../media/image358.jpeg"/><Relationship Id="rId13" Type="http://schemas.openxmlformats.org/officeDocument/2006/relationships/image" Target="../media/image363.jpeg"/><Relationship Id="rId3" Type="http://schemas.openxmlformats.org/officeDocument/2006/relationships/image" Target="../media/image20.jpeg"/><Relationship Id="rId7" Type="http://schemas.openxmlformats.org/officeDocument/2006/relationships/image" Target="../media/image357.jpeg"/><Relationship Id="rId12" Type="http://schemas.openxmlformats.org/officeDocument/2006/relationships/image" Target="../media/image362.jpeg"/><Relationship Id="rId2" Type="http://schemas.openxmlformats.org/officeDocument/2006/relationships/notesSlide" Target="../notesSlides/notesSlide9.xml"/><Relationship Id="rId16" Type="http://schemas.openxmlformats.org/officeDocument/2006/relationships/image" Target="../media/image366.jpeg"/><Relationship Id="rId1" Type="http://schemas.openxmlformats.org/officeDocument/2006/relationships/slideLayout" Target="../slideLayouts/slideLayout2.xml"/><Relationship Id="rId6" Type="http://schemas.openxmlformats.org/officeDocument/2006/relationships/image" Target="../media/image356.jpeg"/><Relationship Id="rId11" Type="http://schemas.openxmlformats.org/officeDocument/2006/relationships/image" Target="../media/image361.jpeg"/><Relationship Id="rId5" Type="http://schemas.openxmlformats.org/officeDocument/2006/relationships/image" Target="../media/image355.jpeg"/><Relationship Id="rId15" Type="http://schemas.openxmlformats.org/officeDocument/2006/relationships/image" Target="../media/image365.jpeg"/><Relationship Id="rId10" Type="http://schemas.openxmlformats.org/officeDocument/2006/relationships/image" Target="../media/image360.jpeg"/><Relationship Id="rId4" Type="http://schemas.openxmlformats.org/officeDocument/2006/relationships/image" Target="../media/image354.jpeg"/><Relationship Id="rId9" Type="http://schemas.openxmlformats.org/officeDocument/2006/relationships/image" Target="../media/image359.jpeg"/><Relationship Id="rId14" Type="http://schemas.openxmlformats.org/officeDocument/2006/relationships/image" Target="../media/image364.jpeg"/></Relationships>
</file>

<file path=ppt/slides/_rels/slide68.xml.rels><?xml version="1.0" encoding="UTF-8" standalone="yes"?>
<Relationships xmlns="http://schemas.openxmlformats.org/package/2006/relationships"><Relationship Id="rId8" Type="http://schemas.openxmlformats.org/officeDocument/2006/relationships/image" Target="../media/image372.gif"/><Relationship Id="rId3" Type="http://schemas.openxmlformats.org/officeDocument/2006/relationships/image" Target="../media/image367.jpeg"/><Relationship Id="rId7" Type="http://schemas.openxmlformats.org/officeDocument/2006/relationships/image" Target="../media/image37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0.jpeg"/><Relationship Id="rId11" Type="http://schemas.openxmlformats.org/officeDocument/2006/relationships/image" Target="../media/image373.png"/><Relationship Id="rId5" Type="http://schemas.openxmlformats.org/officeDocument/2006/relationships/image" Target="../media/image369.jpeg"/><Relationship Id="rId10" Type="http://schemas.openxmlformats.org/officeDocument/2006/relationships/image" Target="../media/image354.jpeg"/><Relationship Id="rId4" Type="http://schemas.openxmlformats.org/officeDocument/2006/relationships/image" Target="../media/image368.jpeg"/><Relationship Id="rId9" Type="http://schemas.openxmlformats.org/officeDocument/2006/relationships/image" Target="../media/image20.jpeg"/></Relationships>
</file>

<file path=ppt/slides/_rels/slide69.xml.rels><?xml version="1.0" encoding="UTF-8" standalone="yes"?>
<Relationships xmlns="http://schemas.openxmlformats.org/package/2006/relationships"><Relationship Id="rId8" Type="http://schemas.openxmlformats.org/officeDocument/2006/relationships/image" Target="http://catedu.es/arasaac/classes/img/thumbnail.php?i=c2l6ZT0zMDAmcnV0YT0uLi8uLi9yZXBvc2l0b3Jpby9vcmlnaW5hbGVzLzIzNDIucG5n" TargetMode="External"/><Relationship Id="rId3" Type="http://schemas.openxmlformats.org/officeDocument/2006/relationships/image" Target="../media/image229.png"/><Relationship Id="rId7" Type="http://schemas.openxmlformats.org/officeDocument/2006/relationships/image" Target="../media/image29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http://catedu.es/arasaac/classes/img/thumbnail.php?i=c2l6ZT0zMDAmcnV0YT0uLi8uLi9yZXBvc2l0b3Jpby9vcmlnaW5hbGVzLzg5ODUucG5n" TargetMode="External"/><Relationship Id="rId5" Type="http://schemas.openxmlformats.org/officeDocument/2006/relationships/image" Target="../media/image375.jpeg"/><Relationship Id="rId4" Type="http://schemas.openxmlformats.org/officeDocument/2006/relationships/image" Target="../media/image374.png"/><Relationship Id="rId9" Type="http://schemas.openxmlformats.org/officeDocument/2006/relationships/image" Target="../media/image37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83.jpeg"/><Relationship Id="rId3" Type="http://schemas.openxmlformats.org/officeDocument/2006/relationships/image" Target="../media/image378.png"/><Relationship Id="rId7" Type="http://schemas.openxmlformats.org/officeDocument/2006/relationships/image" Target="../media/image382.jpeg"/><Relationship Id="rId12" Type="http://schemas.openxmlformats.org/officeDocument/2006/relationships/image" Target="../media/image374.png"/><Relationship Id="rId2" Type="http://schemas.openxmlformats.org/officeDocument/2006/relationships/image" Target="../media/image377.png"/><Relationship Id="rId1" Type="http://schemas.openxmlformats.org/officeDocument/2006/relationships/slideLayout" Target="../slideLayouts/slideLayout2.xml"/><Relationship Id="rId6" Type="http://schemas.openxmlformats.org/officeDocument/2006/relationships/image" Target="../media/image381.png"/><Relationship Id="rId11" Type="http://schemas.openxmlformats.org/officeDocument/2006/relationships/image" Target="../media/image376.jpeg"/><Relationship Id="rId5" Type="http://schemas.openxmlformats.org/officeDocument/2006/relationships/image" Target="../media/image380.png"/><Relationship Id="rId10" Type="http://schemas.openxmlformats.org/officeDocument/2006/relationships/image" Target="../media/image385.jpeg"/><Relationship Id="rId4" Type="http://schemas.openxmlformats.org/officeDocument/2006/relationships/image" Target="../media/image379.jpeg"/><Relationship Id="rId9" Type="http://schemas.openxmlformats.org/officeDocument/2006/relationships/image" Target="../media/image384.png"/></Relationships>
</file>

<file path=ppt/slides/_rels/slide71.xml.rels><?xml version="1.0" encoding="UTF-8" standalone="yes"?>
<Relationships xmlns="http://schemas.openxmlformats.org/package/2006/relationships"><Relationship Id="rId8" Type="http://schemas.openxmlformats.org/officeDocument/2006/relationships/image" Target="http://www.pilbox-shop.fr/boutique/images_produits/daily-02-z.jpg" TargetMode="External"/><Relationship Id="rId3" Type="http://schemas.openxmlformats.org/officeDocument/2006/relationships/image" Target="../media/image20.jpeg"/><Relationship Id="rId7" Type="http://schemas.openxmlformats.org/officeDocument/2006/relationships/image" Target="../media/image388.jpeg"/><Relationship Id="rId2" Type="http://schemas.openxmlformats.org/officeDocument/2006/relationships/image" Target="../media/image386.jpeg"/><Relationship Id="rId1" Type="http://schemas.openxmlformats.org/officeDocument/2006/relationships/slideLayout" Target="../slideLayouts/slideLayout2.xml"/><Relationship Id="rId6" Type="http://schemas.openxmlformats.org/officeDocument/2006/relationships/image" Target="https://encrypted-tbn3.gstatic.com/images?q=tbn:ANd9GcTilq_pjdM91pPy0kkpZNDGFoGr1ZkirnRl9fi8S8hvSNprg_DzpA" TargetMode="External"/><Relationship Id="rId11" Type="http://schemas.openxmlformats.org/officeDocument/2006/relationships/image" Target="../media/image376.jpeg"/><Relationship Id="rId5" Type="http://schemas.openxmlformats.org/officeDocument/2006/relationships/image" Target="../media/image387.jpeg"/><Relationship Id="rId10" Type="http://schemas.openxmlformats.org/officeDocument/2006/relationships/image" Target="https://encrypted-tbn2.gstatic.com/images?q=tbn:ANd9GcSFclxNTcgx9ayonF-lH1vS9T9rFRbcnJRbx30sYfkb11_W8Tsc" TargetMode="External"/><Relationship Id="rId4" Type="http://schemas.openxmlformats.org/officeDocument/2006/relationships/image" Target="../media/image374.png"/><Relationship Id="rId9" Type="http://schemas.openxmlformats.org/officeDocument/2006/relationships/image" Target="../media/image389.png"/></Relationships>
</file>

<file path=ppt/slides/_rels/slide72.xml.rels><?xml version="1.0" encoding="UTF-8" standalone="yes"?>
<Relationships xmlns="http://schemas.openxmlformats.org/package/2006/relationships"><Relationship Id="rId3" Type="http://schemas.openxmlformats.org/officeDocument/2006/relationships/image" Target="http://lewebzine.aphp.fr/files/migration/IMG/arton714.jpg" TargetMode="External"/><Relationship Id="rId2" Type="http://schemas.openxmlformats.org/officeDocument/2006/relationships/image" Target="../media/image390.jpeg"/><Relationship Id="rId1" Type="http://schemas.openxmlformats.org/officeDocument/2006/relationships/slideLayout" Target="../slideLayouts/slideLayout2.xml"/><Relationship Id="rId6" Type="http://schemas.openxmlformats.org/officeDocument/2006/relationships/image" Target="../media/image374.png"/><Relationship Id="rId5" Type="http://schemas.openxmlformats.org/officeDocument/2006/relationships/image" Target="../media/image376.jpeg"/><Relationship Id="rId4" Type="http://schemas.openxmlformats.org/officeDocument/2006/relationships/image" Target="../media/image391.jpeg"/></Relationships>
</file>

<file path=ppt/slides/_rels/slide73.xml.rels><?xml version="1.0" encoding="UTF-8" standalone="yes"?>
<Relationships xmlns="http://schemas.openxmlformats.org/package/2006/relationships"><Relationship Id="rId8" Type="http://schemas.openxmlformats.org/officeDocument/2006/relationships/image" Target="../media/image395.jpeg"/><Relationship Id="rId13" Type="http://schemas.openxmlformats.org/officeDocument/2006/relationships/image" Target="../media/image398.emf"/><Relationship Id="rId3" Type="http://schemas.openxmlformats.org/officeDocument/2006/relationships/image" Target="../media/image392.jpeg"/><Relationship Id="rId7" Type="http://schemas.openxmlformats.org/officeDocument/2006/relationships/image" Target="http://parlons-assurance-mutuelle.fr/wp-content/uploads/2012/04/assurance-maladie-54.jpg" TargetMode="External"/><Relationship Id="rId12" Type="http://schemas.openxmlformats.org/officeDocument/2006/relationships/image" Target="../media/image397.emf"/><Relationship Id="rId17" Type="http://schemas.openxmlformats.org/officeDocument/2006/relationships/image" Target="../media/image402.emf"/><Relationship Id="rId2" Type="http://schemas.openxmlformats.org/officeDocument/2006/relationships/image" Target="../media/image61.jpeg"/><Relationship Id="rId16" Type="http://schemas.openxmlformats.org/officeDocument/2006/relationships/image" Target="../media/image401.emf"/><Relationship Id="rId1" Type="http://schemas.openxmlformats.org/officeDocument/2006/relationships/slideLayout" Target="../slideLayouts/slideLayout2.xml"/><Relationship Id="rId6" Type="http://schemas.openxmlformats.org/officeDocument/2006/relationships/image" Target="../media/image394.jpeg"/><Relationship Id="rId11" Type="http://schemas.openxmlformats.org/officeDocument/2006/relationships/image" Target="http://www.vinplaisirsetsante.com/oldImage/chroniqueLise/manqueCalcium/douleurArticulaire.jpg" TargetMode="External"/><Relationship Id="rId5" Type="http://schemas.openxmlformats.org/officeDocument/2006/relationships/image" Target="http://www.catedu.es/arasaac/classes/img/thumbnail.php?i=c2l6ZT0zMDAmcnV0YT0uLi8uLi9yZXBvc2l0b3Jpby9vcmlnaW5hbGVzLzI0NjcucG5n" TargetMode="External"/><Relationship Id="rId15" Type="http://schemas.openxmlformats.org/officeDocument/2006/relationships/image" Target="../media/image400.emf"/><Relationship Id="rId10" Type="http://schemas.openxmlformats.org/officeDocument/2006/relationships/image" Target="../media/image396.jpeg"/><Relationship Id="rId4" Type="http://schemas.openxmlformats.org/officeDocument/2006/relationships/image" Target="../media/image393.jpeg"/><Relationship Id="rId9" Type="http://schemas.openxmlformats.org/officeDocument/2006/relationships/image" Target="http://1.bp.blogspot.com/-ZqlQ8q24YBo/UReRwdcskcI/AAAAAAAAAIs/g-39CO7sGPU/s320/carte-vitale-2_01.jpg" TargetMode="External"/><Relationship Id="rId14" Type="http://schemas.openxmlformats.org/officeDocument/2006/relationships/image" Target="../media/image399.emf"/></Relationships>
</file>

<file path=ppt/slides/_rels/slide74.xml.rels><?xml version="1.0" encoding="UTF-8" standalone="yes"?>
<Relationships xmlns="http://schemas.openxmlformats.org/package/2006/relationships"><Relationship Id="rId8" Type="http://schemas.openxmlformats.org/officeDocument/2006/relationships/image" Target="../media/image407.jpeg"/><Relationship Id="rId13" Type="http://schemas.openxmlformats.org/officeDocument/2006/relationships/image" Target="../media/image410.emf"/><Relationship Id="rId3" Type="http://schemas.openxmlformats.org/officeDocument/2006/relationships/image" Target="../media/image404.jpeg"/><Relationship Id="rId7" Type="http://schemas.openxmlformats.org/officeDocument/2006/relationships/image" Target="http://www.catedu.es/arasaac/classes/img/thumbnail.php?i=c2l6ZT0zMDAmcnV0YT0uLi8uLi9yZXBvc2l0b3Jpby9vcmlnaW5hbGVzLzM1NTEucG5n" TargetMode="External"/><Relationship Id="rId12" Type="http://schemas.openxmlformats.org/officeDocument/2006/relationships/image" Target="../media/image409.emf"/><Relationship Id="rId2" Type="http://schemas.openxmlformats.org/officeDocument/2006/relationships/image" Target="../media/image403.png"/><Relationship Id="rId1" Type="http://schemas.openxmlformats.org/officeDocument/2006/relationships/slideLayout" Target="../slideLayouts/slideLayout2.xml"/><Relationship Id="rId6" Type="http://schemas.openxmlformats.org/officeDocument/2006/relationships/image" Target="../media/image406.jpeg"/><Relationship Id="rId11" Type="http://schemas.openxmlformats.org/officeDocument/2006/relationships/image" Target="http://www.roeux62.fr/iso_album/caducee2.jpg" TargetMode="External"/><Relationship Id="rId5" Type="http://schemas.openxmlformats.org/officeDocument/2006/relationships/image" Target="../media/image405.jpeg"/><Relationship Id="rId10" Type="http://schemas.openxmlformats.org/officeDocument/2006/relationships/image" Target="../media/image408.jpeg"/><Relationship Id="rId4" Type="http://schemas.openxmlformats.org/officeDocument/2006/relationships/image" Target="http://www.catedu.es/arasaac/classes/img/thumbnail.php?i=c2l6ZT0zMDAmcnV0YT0uLi8uLi9yZXBvc2l0b3Jpby9vcmlnaW5hbGVzLzIzMTcucG5n" TargetMode="External"/><Relationship Id="rId9" Type="http://schemas.openxmlformats.org/officeDocument/2006/relationships/image" Target="http://www.catedu.es/arasaac/classes/img/thumbnail.php?i=c2l6ZT0zMDAmcnV0YT0uLi8uLi9yZXBvc2l0b3Jpby9vcmlnaW5hbGVzLzIzNTI5LnBuZw=="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http://www.catedu.es/arasaac/classes/img/thumbnail.php?i=c2l6ZT0zMDAmcnV0YT0uLi8uLi9yZXBvc2l0b3Jpby9vcmlnaW5hbGVzLzIzNTI5LnBuZw==" TargetMode="External"/><Relationship Id="rId13" Type="http://schemas.openxmlformats.org/officeDocument/2006/relationships/image" Target="../media/image411.jpeg"/><Relationship Id="rId3" Type="http://schemas.openxmlformats.org/officeDocument/2006/relationships/image" Target="http://www.catedu.es/arasaac/classes/img/thumbnail.php?i=c2l6ZT0zMDAmcnV0YT0uLi8uLi9yZXBvc2l0b3Jpby9vcmlnaW5hbGVzLzIzMTcucG5n" TargetMode="External"/><Relationship Id="rId7" Type="http://schemas.openxmlformats.org/officeDocument/2006/relationships/image" Target="../media/image407.jpeg"/><Relationship Id="rId12" Type="http://schemas.openxmlformats.org/officeDocument/2006/relationships/image" Target="http://www.catedu.es/arasaac/classes/img/thumbnail.php?i=c2l6ZT0zMDAmcnV0YT0uLi8uLi9yZXBvc2l0b3Jpby9vcmlnaW5hbGVzLzIzNzUucG5n" TargetMode="External"/><Relationship Id="rId2" Type="http://schemas.openxmlformats.org/officeDocument/2006/relationships/image" Target="../media/image404.jpeg"/><Relationship Id="rId1" Type="http://schemas.openxmlformats.org/officeDocument/2006/relationships/slideLayout" Target="../slideLayouts/slideLayout2.xml"/><Relationship Id="rId6" Type="http://schemas.openxmlformats.org/officeDocument/2006/relationships/image" Target="http://www.catedu.es/arasaac/classes/img/thumbnail.php?i=c2l6ZT0zMDAmcnV0YT0uLi8uLi9yZXBvc2l0b3Jpby9vcmlnaW5hbGVzLzM1NTEucG5n" TargetMode="External"/><Relationship Id="rId11" Type="http://schemas.openxmlformats.org/officeDocument/2006/relationships/image" Target="../media/image386.jpeg"/><Relationship Id="rId5" Type="http://schemas.openxmlformats.org/officeDocument/2006/relationships/image" Target="../media/image406.jpeg"/><Relationship Id="rId10" Type="http://schemas.openxmlformats.org/officeDocument/2006/relationships/image" Target="http://www.roeux62.fr/iso_album/caducee2.jpg" TargetMode="External"/><Relationship Id="rId4" Type="http://schemas.openxmlformats.org/officeDocument/2006/relationships/image" Target="../media/image405.jpeg"/><Relationship Id="rId9" Type="http://schemas.openxmlformats.org/officeDocument/2006/relationships/image" Target="../media/image408.jpeg"/></Relationships>
</file>

<file path=ppt/slides/_rels/slide76.xml.rels><?xml version="1.0" encoding="UTF-8" standalone="yes"?>
<Relationships xmlns="http://schemas.openxmlformats.org/package/2006/relationships"><Relationship Id="rId3" Type="http://schemas.openxmlformats.org/officeDocument/2006/relationships/image" Target="../media/image413.jpeg"/><Relationship Id="rId2" Type="http://schemas.openxmlformats.org/officeDocument/2006/relationships/image" Target="../media/image412.jpeg"/><Relationship Id="rId1" Type="http://schemas.openxmlformats.org/officeDocument/2006/relationships/slideLayout" Target="../slideLayouts/slideLayout2.xml"/><Relationship Id="rId6" Type="http://schemas.openxmlformats.org/officeDocument/2006/relationships/image" Target="../media/image392.jpeg"/><Relationship Id="rId5" Type="http://schemas.openxmlformats.org/officeDocument/2006/relationships/image" Target="../media/image414.jpeg"/><Relationship Id="rId4" Type="http://schemas.openxmlformats.org/officeDocument/2006/relationships/image" Target="../media/image6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677" y="1916832"/>
            <a:ext cx="8229600" cy="947617"/>
          </a:xfrm>
        </p:spPr>
        <p:txBody>
          <a:bodyPr>
            <a:normAutofit/>
          </a:bodyPr>
          <a:lstStyle/>
          <a:p>
            <a:r>
              <a:rPr lang="fr-FR" dirty="0" smtClean="0"/>
              <a:t>Recueil de données des usagers</a:t>
            </a:r>
            <a:endParaRPr lang="fr-FR" dirty="0"/>
          </a:p>
        </p:txBody>
      </p:sp>
      <p:sp>
        <p:nvSpPr>
          <p:cNvPr id="6" name="Rectangle 5"/>
          <p:cNvSpPr/>
          <p:nvPr/>
        </p:nvSpPr>
        <p:spPr>
          <a:xfrm>
            <a:off x="291997" y="3933056"/>
            <a:ext cx="8640960" cy="1477328"/>
          </a:xfrm>
          <a:prstGeom prst="rect">
            <a:avLst/>
          </a:prstGeom>
        </p:spPr>
        <p:txBody>
          <a:bodyPr wrap="square">
            <a:spAutoFit/>
          </a:bodyPr>
          <a:lstStyle/>
          <a:p>
            <a:pPr algn="ctr"/>
            <a:r>
              <a:rPr lang="fr-FR" dirty="0" smtClean="0"/>
              <a:t>Cet  outil de communication élaboré par les professionnels du SAMSAH/SAVS de </a:t>
            </a:r>
            <a:r>
              <a:rPr lang="fr-FR" dirty="0" smtClean="0"/>
              <a:t>d’APF France handicap de </a:t>
            </a:r>
            <a:r>
              <a:rPr lang="fr-FR" dirty="0" smtClean="0"/>
              <a:t>Tours (37)</a:t>
            </a:r>
          </a:p>
          <a:p>
            <a:pPr algn="ctr"/>
            <a:r>
              <a:rPr lang="fr-FR" dirty="0" smtClean="0"/>
              <a:t>est mis à disposition en vue d’une utilisation la plus large possible</a:t>
            </a:r>
          </a:p>
          <a:p>
            <a:pPr algn="ctr"/>
            <a:endParaRPr lang="fr-FR" dirty="0" smtClean="0"/>
          </a:p>
          <a:p>
            <a:pPr algn="ctr"/>
            <a:r>
              <a:rPr lang="fr-FR" dirty="0"/>
              <a:t>L</a:t>
            </a:r>
            <a:r>
              <a:rPr lang="fr-FR" dirty="0" smtClean="0"/>
              <a:t>e groupe PULSE </a:t>
            </a:r>
            <a:r>
              <a:rPr lang="fr-FR" dirty="0" smtClean="0"/>
              <a:t>d’APF France handicap </a:t>
            </a:r>
            <a:r>
              <a:rPr lang="fr-FR" dirty="0" smtClean="0"/>
              <a:t>en assure sa diffusion</a:t>
            </a:r>
          </a:p>
        </p:txBody>
      </p:sp>
      <p:sp>
        <p:nvSpPr>
          <p:cNvPr id="7" name="ZoneTexte 1"/>
          <p:cNvSpPr txBox="1"/>
          <p:nvPr/>
        </p:nvSpPr>
        <p:spPr>
          <a:xfrm>
            <a:off x="1331640" y="5624869"/>
            <a:ext cx="6984776" cy="57708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fr-FR" sz="1050" i="1" dirty="0" smtClean="0">
                <a:latin typeface="Arial" panose="020B0604020202020204" pitchFamily="34" charset="0"/>
                <a:cs typeface="Arial" panose="020B0604020202020204" pitchFamily="34" charset="0"/>
              </a:rPr>
              <a:t>Les contenus sont la propriété intellectuelle de l’APF. Toute utilisation à caractère commercial est formellement interdite. </a:t>
            </a:r>
            <a:r>
              <a:rPr lang="fr-FR" sz="1050" i="1" dirty="0" smtClean="0">
                <a:latin typeface="Arial" panose="020B0604020202020204" pitchFamily="34" charset="0"/>
                <a:cs typeface="Arial" panose="020B0604020202020204" pitchFamily="34" charset="0"/>
              </a:rPr>
              <a:t>L’utilisation </a:t>
            </a:r>
            <a:r>
              <a:rPr lang="fr-FR" sz="1050" i="1" dirty="0" smtClean="0">
                <a:latin typeface="Arial" panose="020B0604020202020204" pitchFamily="34" charset="0"/>
                <a:cs typeface="Arial" panose="020B0604020202020204" pitchFamily="34" charset="0"/>
              </a:rPr>
              <a:t>et la reproduction même partielle doit mentionner impérativement « Outil PULSE APF </a:t>
            </a:r>
            <a:r>
              <a:rPr lang="fr-FR" sz="1050" i="1" dirty="0" smtClean="0">
                <a:latin typeface="Arial" panose="020B0604020202020204" pitchFamily="34" charset="0"/>
                <a:cs typeface="Arial" panose="020B0604020202020204" pitchFamily="34" charset="0"/>
              </a:rPr>
              <a:t>France handicap  </a:t>
            </a:r>
            <a:r>
              <a:rPr lang="fr-FR" sz="1050" i="1" dirty="0" smtClean="0">
                <a:latin typeface="Arial" panose="020B0604020202020204" pitchFamily="34" charset="0"/>
                <a:cs typeface="Arial" panose="020B0604020202020204" pitchFamily="34" charset="0"/>
              </a:rPr>
              <a:t>et SAMSAH/SAVS </a:t>
            </a:r>
            <a:r>
              <a:rPr lang="fr-FR" sz="1050" i="1" dirty="0" smtClean="0">
                <a:latin typeface="Arial" panose="020B0604020202020204" pitchFamily="34" charset="0"/>
                <a:cs typeface="Arial" panose="020B0604020202020204" pitchFamily="34" charset="0"/>
              </a:rPr>
              <a:t>APF France handicap </a:t>
            </a:r>
            <a:r>
              <a:rPr lang="fr-FR" sz="1050" i="1" dirty="0" smtClean="0">
                <a:latin typeface="Arial" panose="020B0604020202020204" pitchFamily="34" charset="0"/>
                <a:cs typeface="Arial" panose="020B0604020202020204" pitchFamily="34" charset="0"/>
              </a:rPr>
              <a:t>Tours»</a:t>
            </a:r>
            <a:endParaRPr lang="fr-FR" sz="1050" i="1" dirty="0">
              <a:latin typeface="Arial" panose="020B0604020202020204" pitchFamily="34" charset="0"/>
              <a:cs typeface="Arial" panose="020B0604020202020204" pitchFamily="34" charset="0"/>
            </a:endParaRPr>
          </a:p>
        </p:txBody>
      </p:sp>
      <p:sp>
        <p:nvSpPr>
          <p:cNvPr id="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308228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rot="19666579">
            <a:off x="1407378" y="2586398"/>
            <a:ext cx="1158875" cy="3049587"/>
          </a:xfrm>
          <a:prstGeom prst="curvedRightArrow">
            <a:avLst>
              <a:gd name="adj1" fmla="val 42043"/>
              <a:gd name="adj2" fmla="val 9769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2" name="Group 2"/>
          <p:cNvGrpSpPr>
            <a:grpSpLocks/>
          </p:cNvGrpSpPr>
          <p:nvPr/>
        </p:nvGrpSpPr>
        <p:grpSpPr bwMode="auto">
          <a:xfrm>
            <a:off x="520788" y="528463"/>
            <a:ext cx="1824037" cy="1676400"/>
            <a:chOff x="2581" y="966"/>
            <a:chExt cx="10680" cy="10940"/>
          </a:xfrm>
        </p:grpSpPr>
        <p:pic>
          <p:nvPicPr>
            <p:cNvPr id="8195" name="Image 2" descr="Depart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1" y="966"/>
              <a:ext cx="10680" cy="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4"/>
            <p:cNvSpPr>
              <a:spLocks noChangeArrowheads="1"/>
            </p:cNvSpPr>
            <p:nvPr/>
          </p:nvSpPr>
          <p:spPr bwMode="auto">
            <a:xfrm>
              <a:off x="6060" y="3558"/>
              <a:ext cx="2970" cy="318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7" name="Group 5"/>
          <p:cNvGrpSpPr>
            <a:grpSpLocks/>
          </p:cNvGrpSpPr>
          <p:nvPr/>
        </p:nvGrpSpPr>
        <p:grpSpPr bwMode="auto">
          <a:xfrm>
            <a:off x="3648074" y="188640"/>
            <a:ext cx="5177233" cy="6415236"/>
            <a:chOff x="3695" y="1886"/>
            <a:chExt cx="8304" cy="10020"/>
          </a:xfrm>
        </p:grpSpPr>
        <p:pic>
          <p:nvPicPr>
            <p:cNvPr id="8198" name="Image 7" descr="http://le-lutin-savant.com/g-regions-de-france.img/Centre-carte-de-la-region-centre-Cher-18-Eure-et-Loir-28-Indre-36-Indre-et-Loir-37--Loir-et-Cher-41-Loiret-45-France-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 y="1886"/>
              <a:ext cx="8160" cy="1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a:spLocks noChangeArrowheads="1"/>
            </p:cNvSpPr>
            <p:nvPr/>
          </p:nvSpPr>
          <p:spPr bwMode="auto">
            <a:xfrm>
              <a:off x="3695" y="6460"/>
              <a:ext cx="3705" cy="405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1" name="ZoneTexte 10"/>
          <p:cNvSpPr txBox="1"/>
          <p:nvPr/>
        </p:nvSpPr>
        <p:spPr>
          <a:xfrm>
            <a:off x="7215254" y="0"/>
            <a:ext cx="1900142" cy="369332"/>
          </a:xfrm>
          <a:prstGeom prst="rect">
            <a:avLst/>
          </a:prstGeom>
          <a:noFill/>
        </p:spPr>
        <p:txBody>
          <a:bodyPr wrap="square" rtlCol="0">
            <a:spAutoFit/>
          </a:bodyPr>
          <a:lstStyle/>
          <a:p>
            <a:r>
              <a:rPr lang="fr-FR" b="1" dirty="0" smtClean="0">
                <a:solidFill>
                  <a:srgbClr val="002060"/>
                </a:solidFill>
              </a:rPr>
              <a:t>01 - PREAMBULE</a:t>
            </a:r>
            <a:endParaRPr lang="fr-FR" b="1" dirty="0">
              <a:solidFill>
                <a:srgbClr val="002060"/>
              </a:solidFill>
            </a:endParaRPr>
          </a:p>
        </p:txBody>
      </p:sp>
      <p:sp>
        <p:nvSpPr>
          <p:cNvPr id="12"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781199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6"/>
          <p:cNvGrpSpPr>
            <a:grpSpLocks/>
          </p:cNvGrpSpPr>
          <p:nvPr/>
        </p:nvGrpSpPr>
        <p:grpSpPr bwMode="auto">
          <a:xfrm>
            <a:off x="2195736" y="570959"/>
            <a:ext cx="6734175" cy="5953125"/>
            <a:chOff x="2462" y="2176"/>
            <a:chExt cx="10920" cy="9580"/>
          </a:xfrm>
        </p:grpSpPr>
        <p:pic>
          <p:nvPicPr>
            <p:cNvPr id="9223" name="Image 8" descr="http://www.france-hotel-restaurants.com/cartes/3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 y="2176"/>
              <a:ext cx="10920" cy="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a:spLocks noChangeArrowheads="1"/>
            </p:cNvSpPr>
            <p:nvPr/>
          </p:nvSpPr>
          <p:spPr bwMode="auto">
            <a:xfrm>
              <a:off x="6815" y="4640"/>
              <a:ext cx="2535" cy="205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 name="AutoShape 5"/>
          <p:cNvSpPr>
            <a:spLocks noChangeArrowheads="1"/>
          </p:cNvSpPr>
          <p:nvPr/>
        </p:nvSpPr>
        <p:spPr bwMode="auto">
          <a:xfrm rot="18989227">
            <a:off x="1477395" y="3117388"/>
            <a:ext cx="1037796" cy="3107003"/>
          </a:xfrm>
          <a:prstGeom prst="curvedRightArrow">
            <a:avLst>
              <a:gd name="adj1" fmla="val 41986"/>
              <a:gd name="adj2" fmla="val 97561"/>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5" name="Group 2"/>
          <p:cNvGrpSpPr>
            <a:grpSpLocks/>
          </p:cNvGrpSpPr>
          <p:nvPr/>
        </p:nvGrpSpPr>
        <p:grpSpPr bwMode="auto">
          <a:xfrm>
            <a:off x="331042" y="501972"/>
            <a:ext cx="2082800" cy="2679700"/>
            <a:chOff x="3695" y="1886"/>
            <a:chExt cx="8304" cy="10020"/>
          </a:xfrm>
        </p:grpSpPr>
        <p:pic>
          <p:nvPicPr>
            <p:cNvPr id="9219" name="Image 7" descr="http://le-lutin-savant.com/g-regions-de-france.img/Centre-carte-de-la-region-centre-Cher-18-Eure-et-Loir-28-Indre-36-Indre-et-Loir-37--Loir-et-Cher-41-Loiret-45-France-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 y="1886"/>
              <a:ext cx="8160" cy="1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4"/>
            <p:cNvSpPr>
              <a:spLocks noChangeArrowheads="1"/>
            </p:cNvSpPr>
            <p:nvPr/>
          </p:nvSpPr>
          <p:spPr bwMode="auto">
            <a:xfrm>
              <a:off x="3695" y="6460"/>
              <a:ext cx="3705" cy="405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 name="ZoneTexte 12"/>
          <p:cNvSpPr txBox="1"/>
          <p:nvPr/>
        </p:nvSpPr>
        <p:spPr>
          <a:xfrm>
            <a:off x="7215254" y="0"/>
            <a:ext cx="1900142" cy="369332"/>
          </a:xfrm>
          <a:prstGeom prst="rect">
            <a:avLst/>
          </a:prstGeom>
          <a:noFill/>
        </p:spPr>
        <p:txBody>
          <a:bodyPr wrap="square" rtlCol="0">
            <a:spAutoFit/>
          </a:bodyPr>
          <a:lstStyle/>
          <a:p>
            <a:r>
              <a:rPr lang="fr-FR" b="1" dirty="0" smtClean="0">
                <a:solidFill>
                  <a:srgbClr val="002060"/>
                </a:solidFill>
              </a:rPr>
              <a:t>01 - PREAMBULE</a:t>
            </a:r>
            <a:endParaRPr lang="fr-FR" b="1" dirty="0">
              <a:solidFill>
                <a:srgbClr val="002060"/>
              </a:solidFill>
            </a:endParaRPr>
          </a:p>
        </p:txBody>
      </p:sp>
      <p:sp>
        <p:nvSpPr>
          <p:cNvPr id="12"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921501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Image 3" descr="http://splaf.free.fr/carte/Indre-et-Loire-T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1412776"/>
            <a:ext cx="5707163" cy="44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rot="-1933421">
            <a:off x="1911313" y="2798059"/>
            <a:ext cx="1160463" cy="3049587"/>
          </a:xfrm>
          <a:prstGeom prst="curvedRightArrow">
            <a:avLst>
              <a:gd name="adj1" fmla="val 41986"/>
              <a:gd name="adj2" fmla="val 97561"/>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4" name="Group 2"/>
          <p:cNvGrpSpPr>
            <a:grpSpLocks/>
          </p:cNvGrpSpPr>
          <p:nvPr/>
        </p:nvGrpSpPr>
        <p:grpSpPr bwMode="auto">
          <a:xfrm>
            <a:off x="487363" y="625475"/>
            <a:ext cx="2763837" cy="2509838"/>
            <a:chOff x="2462" y="2176"/>
            <a:chExt cx="10920" cy="9580"/>
          </a:xfrm>
        </p:grpSpPr>
        <p:pic>
          <p:nvPicPr>
            <p:cNvPr id="10243" name="Image 8" descr="http://www.france-hotel-restaurants.com/cartes/3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 y="2176"/>
              <a:ext cx="10920" cy="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815" y="4640"/>
              <a:ext cx="2535" cy="205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 name="ZoneTexte 9"/>
          <p:cNvSpPr txBox="1"/>
          <p:nvPr/>
        </p:nvSpPr>
        <p:spPr>
          <a:xfrm>
            <a:off x="7215254" y="0"/>
            <a:ext cx="1900142" cy="369332"/>
          </a:xfrm>
          <a:prstGeom prst="rect">
            <a:avLst/>
          </a:prstGeom>
          <a:noFill/>
        </p:spPr>
        <p:txBody>
          <a:bodyPr wrap="square" rtlCol="0">
            <a:spAutoFit/>
          </a:bodyPr>
          <a:lstStyle/>
          <a:p>
            <a:r>
              <a:rPr lang="fr-FR" b="1" dirty="0" smtClean="0">
                <a:solidFill>
                  <a:srgbClr val="002060"/>
                </a:solidFill>
              </a:rPr>
              <a:t>01 - PREAMBULE</a:t>
            </a:r>
            <a:endParaRPr lang="fr-FR" b="1" dirty="0">
              <a:solidFill>
                <a:srgbClr val="002060"/>
              </a:solidFill>
            </a:endParaRPr>
          </a:p>
        </p:txBody>
      </p:sp>
      <p:sp>
        <p:nvSpPr>
          <p:cNvPr id="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486860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4096" y="79840"/>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3794"/>
            <a:ext cx="762635" cy="829310"/>
          </a:xfrm>
          <a:prstGeom prst="rect">
            <a:avLst/>
          </a:prstGeom>
          <a:noFill/>
          <a:ln>
            <a:noFill/>
          </a:ln>
        </p:spPr>
      </p:pic>
      <p:pic>
        <p:nvPicPr>
          <p:cNvPr id="8" name="Espace réservé du contenu 7" descr="thumbnail"/>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563888" y="3253618"/>
            <a:ext cx="1572766" cy="1358875"/>
          </a:xfrm>
          <a:prstGeom prst="rect">
            <a:avLst/>
          </a:prstGeom>
          <a:noFill/>
          <a:ln>
            <a:noFill/>
          </a:ln>
        </p:spPr>
      </p:pic>
      <p:pic>
        <p:nvPicPr>
          <p:cNvPr id="9" name="Image 8"/>
          <p:cNvPicPr/>
          <p:nvPr/>
        </p:nvPicPr>
        <p:blipFill>
          <a:blip r:embed="rId6">
            <a:extLst>
              <a:ext uri="{28A0092B-C50C-407E-A947-70E740481C1C}">
                <a14:useLocalDpi xmlns:a14="http://schemas.microsoft.com/office/drawing/2010/main" val="0"/>
              </a:ext>
            </a:extLst>
          </a:blip>
          <a:srcRect/>
          <a:stretch>
            <a:fillRect/>
          </a:stretch>
        </p:blipFill>
        <p:spPr bwMode="auto">
          <a:xfrm>
            <a:off x="1310700" y="1565665"/>
            <a:ext cx="1226820" cy="1468120"/>
          </a:xfrm>
          <a:prstGeom prst="rect">
            <a:avLst/>
          </a:prstGeom>
          <a:noFill/>
          <a:ln>
            <a:noFill/>
          </a:ln>
        </p:spPr>
      </p:pic>
      <p:pic>
        <p:nvPicPr>
          <p:cNvPr id="10" name="Image 9"/>
          <p:cNvPicPr/>
          <p:nvPr/>
        </p:nvPicPr>
        <p:blipFill>
          <a:blip r:embed="rId7">
            <a:extLst>
              <a:ext uri="{28A0092B-C50C-407E-A947-70E740481C1C}">
                <a14:useLocalDpi xmlns:a14="http://schemas.microsoft.com/office/drawing/2010/main" val="0"/>
              </a:ext>
            </a:extLst>
          </a:blip>
          <a:srcRect/>
          <a:stretch>
            <a:fillRect/>
          </a:stretch>
        </p:blipFill>
        <p:spPr bwMode="auto">
          <a:xfrm>
            <a:off x="1418241" y="3645024"/>
            <a:ext cx="1288415" cy="1295400"/>
          </a:xfrm>
          <a:prstGeom prst="rect">
            <a:avLst/>
          </a:prstGeom>
          <a:noFill/>
          <a:ln>
            <a:noFill/>
          </a:ln>
        </p:spPr>
      </p:pic>
      <p:pic>
        <p:nvPicPr>
          <p:cNvPr id="11" name="Image 10"/>
          <p:cNvPicPr/>
          <p:nvPr/>
        </p:nvPicPr>
        <p:blipFill>
          <a:blip r:embed="rId8">
            <a:extLst>
              <a:ext uri="{28A0092B-C50C-407E-A947-70E740481C1C}">
                <a14:useLocalDpi xmlns:a14="http://schemas.microsoft.com/office/drawing/2010/main" val="0"/>
              </a:ext>
            </a:extLst>
          </a:blip>
          <a:srcRect/>
          <a:stretch>
            <a:fillRect/>
          </a:stretch>
        </p:blipFill>
        <p:spPr bwMode="auto">
          <a:xfrm>
            <a:off x="5737808" y="1797125"/>
            <a:ext cx="1594485" cy="1594485"/>
          </a:xfrm>
          <a:prstGeom prst="rect">
            <a:avLst/>
          </a:prstGeom>
          <a:noFill/>
          <a:ln>
            <a:noFill/>
          </a:ln>
        </p:spPr>
      </p:pic>
      <p:sp>
        <p:nvSpPr>
          <p:cNvPr id="12" name="Rectangle 11"/>
          <p:cNvSpPr/>
          <p:nvPr/>
        </p:nvSpPr>
        <p:spPr>
          <a:xfrm>
            <a:off x="5910559" y="4693698"/>
            <a:ext cx="1054542" cy="1200329"/>
          </a:xfrm>
          <a:prstGeom prst="rect">
            <a:avLst/>
          </a:prstGeom>
        </p:spPr>
        <p:txBody>
          <a:bodyPr wrap="square">
            <a:spAutoFit/>
          </a:bodyPr>
          <a:lstStyle/>
          <a:p>
            <a:r>
              <a:rPr lang="fr-FR" sz="7200" dirty="0"/>
              <a:t>?</a:t>
            </a:r>
          </a:p>
        </p:txBody>
      </p:sp>
      <p:sp>
        <p:nvSpPr>
          <p:cNvPr id="13" name="Rectangle 12"/>
          <p:cNvSpPr/>
          <p:nvPr/>
        </p:nvSpPr>
        <p:spPr>
          <a:xfrm>
            <a:off x="576241" y="2740995"/>
            <a:ext cx="2695738" cy="369332"/>
          </a:xfrm>
          <a:prstGeom prst="rect">
            <a:avLst/>
          </a:prstGeom>
        </p:spPr>
        <p:txBody>
          <a:bodyPr wrap="none">
            <a:spAutoFit/>
          </a:bodyPr>
          <a:lstStyle/>
          <a:p>
            <a:r>
              <a:rPr lang="fr-FR" dirty="0"/>
              <a:t>Portez-vous des </a:t>
            </a:r>
            <a:r>
              <a:rPr lang="fr-FR" dirty="0" smtClean="0"/>
              <a:t>lunettes ?</a:t>
            </a:r>
            <a:r>
              <a:rPr lang="fr-FR" dirty="0"/>
              <a:t> </a:t>
            </a:r>
          </a:p>
        </p:txBody>
      </p:sp>
      <p:sp>
        <p:nvSpPr>
          <p:cNvPr id="14" name="Rectangle 13"/>
          <p:cNvSpPr/>
          <p:nvPr/>
        </p:nvSpPr>
        <p:spPr>
          <a:xfrm>
            <a:off x="251520" y="5016864"/>
            <a:ext cx="4572000" cy="923330"/>
          </a:xfrm>
          <a:prstGeom prst="rect">
            <a:avLst/>
          </a:prstGeom>
        </p:spPr>
        <p:txBody>
          <a:bodyPr>
            <a:spAutoFit/>
          </a:bodyPr>
          <a:lstStyle/>
          <a:p>
            <a:r>
              <a:rPr lang="fr-FR" dirty="0"/>
              <a:t> </a:t>
            </a:r>
          </a:p>
          <a:p>
            <a:r>
              <a:rPr lang="fr-FR" dirty="0"/>
              <a:t>Avez-vous des problèmes d’audition ?                      </a:t>
            </a:r>
          </a:p>
          <a:p>
            <a:r>
              <a:rPr lang="fr-FR" dirty="0"/>
              <a:t>Portez-vous un appareil auditif </a:t>
            </a:r>
            <a:r>
              <a:rPr lang="fr-FR" dirty="0" smtClean="0"/>
              <a:t>?</a:t>
            </a:r>
            <a:endParaRPr lang="fr-FR" dirty="0"/>
          </a:p>
        </p:txBody>
      </p:sp>
      <p:sp>
        <p:nvSpPr>
          <p:cNvPr id="15" name="Zone de texte 2"/>
          <p:cNvSpPr txBox="1">
            <a:spLocks noChangeArrowheads="1"/>
          </p:cNvSpPr>
          <p:nvPr/>
        </p:nvSpPr>
        <p:spPr bwMode="auto">
          <a:xfrm>
            <a:off x="5781640" y="3429000"/>
            <a:ext cx="3038832" cy="10081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fr-FR" dirty="0">
                <a:effectLst/>
                <a:ea typeface="Times New Roman"/>
              </a:rPr>
              <a:t>Utilisez-vous un classeur de communication ou une synthèse vocale ?</a:t>
            </a:r>
          </a:p>
          <a:p>
            <a:pPr>
              <a:spcAft>
                <a:spcPts val="0"/>
              </a:spcAft>
            </a:pPr>
            <a:r>
              <a:rPr lang="fr-FR" dirty="0">
                <a:effectLst/>
                <a:ea typeface="Times New Roman"/>
              </a:rPr>
              <a:t> </a:t>
            </a:r>
          </a:p>
        </p:txBody>
      </p:sp>
      <p:sp>
        <p:nvSpPr>
          <p:cNvPr id="16" name="Rectangle 15"/>
          <p:cNvSpPr/>
          <p:nvPr/>
        </p:nvSpPr>
        <p:spPr>
          <a:xfrm>
            <a:off x="6627055" y="5109197"/>
            <a:ext cx="709040" cy="369332"/>
          </a:xfrm>
          <a:prstGeom prst="rect">
            <a:avLst/>
          </a:prstGeom>
        </p:spPr>
        <p:txBody>
          <a:bodyPr wrap="none">
            <a:spAutoFit/>
          </a:bodyPr>
          <a:lstStyle/>
          <a:p>
            <a:r>
              <a:rPr lang="fr-FR" dirty="0"/>
              <a:t>Autre</a:t>
            </a:r>
          </a:p>
        </p:txBody>
      </p:sp>
      <p:sp>
        <p:nvSpPr>
          <p:cNvPr id="1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760108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0801" y="48309"/>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5" y="122263"/>
            <a:ext cx="762635" cy="829310"/>
          </a:xfrm>
          <a:prstGeom prst="rect">
            <a:avLst/>
          </a:prstGeom>
          <a:noFill/>
          <a:ln>
            <a:noFill/>
          </a:ln>
        </p:spPr>
      </p:pic>
      <p:pic>
        <p:nvPicPr>
          <p:cNvPr id="8" name="Espace réservé du contenu 7" descr="thumbnail"/>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118469" y="1484784"/>
            <a:ext cx="1737207" cy="1555412"/>
          </a:xfrm>
          <a:prstGeom prst="rect">
            <a:avLst/>
          </a:prstGeom>
          <a:noFill/>
          <a:ln>
            <a:noFill/>
          </a:ln>
        </p:spPr>
      </p:pic>
      <p:pic>
        <p:nvPicPr>
          <p:cNvPr id="9" name="Image 8" descr="thumbnail"/>
          <p:cNvPicPr/>
          <p:nvPr/>
        </p:nvPicPr>
        <p:blipFill>
          <a:blip r:embed="rId6">
            <a:extLst>
              <a:ext uri="{28A0092B-C50C-407E-A947-70E740481C1C}">
                <a14:useLocalDpi xmlns:a14="http://schemas.microsoft.com/office/drawing/2010/main" val="0"/>
              </a:ext>
            </a:extLst>
          </a:blip>
          <a:srcRect/>
          <a:stretch>
            <a:fillRect/>
          </a:stretch>
        </p:blipFill>
        <p:spPr bwMode="auto">
          <a:xfrm>
            <a:off x="4960898" y="1412132"/>
            <a:ext cx="1728192" cy="1776472"/>
          </a:xfrm>
          <a:prstGeom prst="rect">
            <a:avLst/>
          </a:prstGeom>
          <a:noFill/>
          <a:ln>
            <a:noFill/>
          </a:ln>
        </p:spPr>
      </p:pic>
      <p:pic>
        <p:nvPicPr>
          <p:cNvPr id="10" name="Image 9" descr="\\SECRETARIAT\Mes documents\DEMARCHE QUALITE\PAQ 2013\Travail sur la communication\picto - banque d'mages\bébé.jpg"/>
          <p:cNvPicPr/>
          <p:nvPr/>
        </p:nvPicPr>
        <p:blipFill>
          <a:blip r:embed="rId7">
            <a:extLst>
              <a:ext uri="{28A0092B-C50C-407E-A947-70E740481C1C}">
                <a14:useLocalDpi xmlns:a14="http://schemas.microsoft.com/office/drawing/2010/main" val="0"/>
              </a:ext>
            </a:extLst>
          </a:blip>
          <a:srcRect/>
          <a:stretch>
            <a:fillRect/>
          </a:stretch>
        </p:blipFill>
        <p:spPr bwMode="auto">
          <a:xfrm>
            <a:off x="2077404" y="4037269"/>
            <a:ext cx="1122680" cy="1757680"/>
          </a:xfrm>
          <a:prstGeom prst="rect">
            <a:avLst/>
          </a:prstGeom>
          <a:noFill/>
          <a:ln>
            <a:noFill/>
          </a:ln>
        </p:spPr>
      </p:pic>
      <p:sp>
        <p:nvSpPr>
          <p:cNvPr id="2" name="Rectangle 1"/>
          <p:cNvSpPr/>
          <p:nvPr/>
        </p:nvSpPr>
        <p:spPr>
          <a:xfrm>
            <a:off x="3774316" y="4437112"/>
            <a:ext cx="1677062" cy="369332"/>
          </a:xfrm>
          <a:prstGeom prst="rect">
            <a:avLst/>
          </a:prstGeom>
        </p:spPr>
        <p:txBody>
          <a:bodyPr wrap="none">
            <a:spAutoFit/>
          </a:bodyPr>
          <a:lstStyle/>
          <a:p>
            <a:r>
              <a:rPr lang="fr-FR" b="1" dirty="0"/>
              <a:t>_ _ /_ _ /_ _ _ _</a:t>
            </a:r>
            <a:endParaRPr lang="fr-FR" dirty="0"/>
          </a:p>
        </p:txBody>
      </p:sp>
      <p:sp>
        <p:nvSpPr>
          <p:cNvPr id="11" name="Rectangle 10"/>
          <p:cNvSpPr/>
          <p:nvPr/>
        </p:nvSpPr>
        <p:spPr>
          <a:xfrm>
            <a:off x="503013" y="3354564"/>
            <a:ext cx="3181320" cy="369332"/>
          </a:xfrm>
          <a:prstGeom prst="rect">
            <a:avLst/>
          </a:prstGeom>
        </p:spPr>
        <p:txBody>
          <a:bodyPr wrap="none">
            <a:spAutoFit/>
          </a:bodyPr>
          <a:lstStyle/>
          <a:p>
            <a:r>
              <a:rPr lang="fr-FR" dirty="0"/>
              <a:t>Quel est votre nom de </a:t>
            </a:r>
            <a:r>
              <a:rPr lang="fr-FR" dirty="0" smtClean="0"/>
              <a:t>famille  ?</a:t>
            </a:r>
            <a:endParaRPr lang="fr-FR" dirty="0"/>
          </a:p>
        </p:txBody>
      </p:sp>
      <p:sp>
        <p:nvSpPr>
          <p:cNvPr id="13" name="Rectangle 12"/>
          <p:cNvSpPr/>
          <p:nvPr/>
        </p:nvSpPr>
        <p:spPr>
          <a:xfrm>
            <a:off x="4599557" y="2892899"/>
            <a:ext cx="2718048" cy="646331"/>
          </a:xfrm>
          <a:prstGeom prst="rect">
            <a:avLst/>
          </a:prstGeom>
        </p:spPr>
        <p:txBody>
          <a:bodyPr wrap="square">
            <a:spAutoFit/>
          </a:bodyPr>
          <a:lstStyle/>
          <a:p>
            <a:r>
              <a:rPr lang="fr-FR" dirty="0"/>
              <a:t> </a:t>
            </a:r>
          </a:p>
          <a:p>
            <a:r>
              <a:rPr lang="fr-FR" dirty="0"/>
              <a:t>Quel est votre prénom ?</a:t>
            </a:r>
          </a:p>
        </p:txBody>
      </p:sp>
      <p:sp>
        <p:nvSpPr>
          <p:cNvPr id="14" name="Rectangle 13"/>
          <p:cNvSpPr/>
          <p:nvPr/>
        </p:nvSpPr>
        <p:spPr>
          <a:xfrm>
            <a:off x="3200084" y="4935237"/>
            <a:ext cx="3564309" cy="369332"/>
          </a:xfrm>
          <a:prstGeom prst="rect">
            <a:avLst/>
          </a:prstGeom>
        </p:spPr>
        <p:txBody>
          <a:bodyPr wrap="none">
            <a:spAutoFit/>
          </a:bodyPr>
          <a:lstStyle/>
          <a:p>
            <a:r>
              <a:rPr lang="fr-FR" dirty="0"/>
              <a:t>Quelle est votre date de naissance ?</a:t>
            </a:r>
          </a:p>
        </p:txBody>
      </p:sp>
      <p:sp>
        <p:nvSpPr>
          <p:cNvPr id="15" name="ZoneTexte 14"/>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16"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84976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44688" y="0"/>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92" y="73954"/>
            <a:ext cx="762635" cy="829310"/>
          </a:xfrm>
          <a:prstGeom prst="rect">
            <a:avLst/>
          </a:prstGeom>
          <a:noFill/>
          <a:ln>
            <a:noFill/>
          </a:ln>
        </p:spPr>
      </p:pic>
      <p:pic>
        <p:nvPicPr>
          <p:cNvPr id="8" name="Picture 64" descr="http://arasaac.org/classes/img/thumbnail.php?i=cdb4ae007dd4b3b4ec6e9c2eb5d2f3b0e5b73fdd5216cece9d9f0709ca904497c988f78aa80b44e53fd65acfdcd9714a482b59b2"/>
          <p:cNvPicPr/>
          <p:nvPr/>
        </p:nvPicPr>
        <p:blipFill rotWithShape="1">
          <a:blip r:embed="rId5" r:link="rId6">
            <a:extLst>
              <a:ext uri="{28A0092B-C50C-407E-A947-70E740481C1C}">
                <a14:useLocalDpi xmlns:a14="http://schemas.microsoft.com/office/drawing/2010/main" val="0"/>
              </a:ext>
            </a:extLst>
          </a:blip>
          <a:srcRect l="57421" t="22567"/>
          <a:stretch/>
        </p:blipFill>
        <p:spPr bwMode="auto">
          <a:xfrm>
            <a:off x="6457972" y="2533433"/>
            <a:ext cx="634308" cy="14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9"/>
          <p:cNvGrpSpPr>
            <a:grpSpLocks/>
          </p:cNvGrpSpPr>
          <p:nvPr/>
        </p:nvGrpSpPr>
        <p:grpSpPr bwMode="auto">
          <a:xfrm>
            <a:off x="3364965" y="4091342"/>
            <a:ext cx="2057400" cy="1679575"/>
            <a:chOff x="7211" y="671"/>
            <a:chExt cx="3420" cy="2535"/>
          </a:xfrm>
        </p:grpSpPr>
        <p:grpSp>
          <p:nvGrpSpPr>
            <p:cNvPr id="10" name="Group 50"/>
            <p:cNvGrpSpPr>
              <a:grpSpLocks/>
            </p:cNvGrpSpPr>
            <p:nvPr/>
          </p:nvGrpSpPr>
          <p:grpSpPr bwMode="auto">
            <a:xfrm>
              <a:off x="7211" y="851"/>
              <a:ext cx="3420" cy="2355"/>
              <a:chOff x="731" y="8771"/>
              <a:chExt cx="3420" cy="2355"/>
            </a:xfrm>
          </p:grpSpPr>
          <p:pic>
            <p:nvPicPr>
              <p:cNvPr id="12" name="Picture 51" descr="http://arasaac.org/classes/img/thumbnail.php?i=cdb4ae007dd4b3b4ec6e9c2eb5d2f3b0e5b73fdd5216cece9d9f0709ca904497c988f78aa80b44e53fd65acfdcd97040482b59b2"/>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811" y="8771"/>
                <a:ext cx="234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http://arasaac.org/classes/img/thumbnail.php?i=cdb4ae007dd4b3b4ec6e9c2eb5d2f3b0e5b73fdd5216cece9d9f0709ca904497c988f78aa80b44e53fd65acfdcd9714a482b59b2"/>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31" y="8771"/>
                <a:ext cx="2355" cy="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3"/>
            <p:cNvSpPr txBox="1">
              <a:spLocks noChangeArrowheads="1"/>
            </p:cNvSpPr>
            <p:nvPr/>
          </p:nvSpPr>
          <p:spPr bwMode="auto">
            <a:xfrm>
              <a:off x="7211" y="671"/>
              <a:ext cx="132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grpSp>
      <p:sp>
        <p:nvSpPr>
          <p:cNvPr id="14" name="Rectangle 13"/>
          <p:cNvSpPr/>
          <p:nvPr/>
        </p:nvSpPr>
        <p:spPr>
          <a:xfrm>
            <a:off x="1455772" y="1288541"/>
            <a:ext cx="4572000" cy="646331"/>
          </a:xfrm>
          <a:prstGeom prst="rect">
            <a:avLst/>
          </a:prstGeom>
        </p:spPr>
        <p:txBody>
          <a:bodyPr>
            <a:spAutoFit/>
          </a:bodyPr>
          <a:lstStyle/>
          <a:p>
            <a:r>
              <a:rPr lang="fr-FR" dirty="0"/>
              <a:t> </a:t>
            </a:r>
          </a:p>
          <a:p>
            <a:r>
              <a:rPr lang="fr-FR" dirty="0"/>
              <a:t>Vous êtes célibataire ou en couple ?</a:t>
            </a:r>
          </a:p>
        </p:txBody>
      </p:sp>
      <p:grpSp>
        <p:nvGrpSpPr>
          <p:cNvPr id="15" name="Groupe 14"/>
          <p:cNvGrpSpPr/>
          <p:nvPr/>
        </p:nvGrpSpPr>
        <p:grpSpPr>
          <a:xfrm>
            <a:off x="433519" y="2034168"/>
            <a:ext cx="2310263" cy="1987550"/>
            <a:chOff x="0" y="0"/>
            <a:chExt cx="2247900" cy="1889760"/>
          </a:xfrm>
        </p:grpSpPr>
        <p:grpSp>
          <p:nvGrpSpPr>
            <p:cNvPr id="16" name="Group 61"/>
            <p:cNvGrpSpPr>
              <a:grpSpLocks/>
            </p:cNvGrpSpPr>
            <p:nvPr/>
          </p:nvGrpSpPr>
          <p:grpSpPr bwMode="auto">
            <a:xfrm>
              <a:off x="0" y="0"/>
              <a:ext cx="2247900" cy="1889760"/>
              <a:chOff x="7211" y="671"/>
              <a:chExt cx="3420" cy="2535"/>
            </a:xfrm>
          </p:grpSpPr>
          <p:grpSp>
            <p:nvGrpSpPr>
              <p:cNvPr id="18" name="Group 62"/>
              <p:cNvGrpSpPr>
                <a:grpSpLocks/>
              </p:cNvGrpSpPr>
              <p:nvPr/>
            </p:nvGrpSpPr>
            <p:grpSpPr bwMode="auto">
              <a:xfrm>
                <a:off x="7248" y="851"/>
                <a:ext cx="3383" cy="2355"/>
                <a:chOff x="768" y="8771"/>
                <a:chExt cx="3383" cy="2355"/>
              </a:xfrm>
            </p:grpSpPr>
            <p:pic>
              <p:nvPicPr>
                <p:cNvPr id="20" name="Picture 63" descr="http://arasaac.org/classes/img/thumbnail.php?i=cdb4ae007dd4b3b4ec6e9c2eb5d2f3b0e5b73fdd5216cece9d9f0709ca904497c988f78aa80b44e53fd65acfdcd97040482b59b2"/>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811" y="8771"/>
                  <a:ext cx="234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4" descr="http://arasaac.org/classes/img/thumbnail.php?i=cdb4ae007dd4b3b4ec6e9c2eb5d2f3b0e5b73fdd5216cece9d9f0709ca904497c988f78aa80b44e53fd65acfdcd9714a482b59b2"/>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68" y="8771"/>
                  <a:ext cx="2355" cy="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65"/>
              <p:cNvSpPr txBox="1">
                <a:spLocks noChangeArrowheads="1"/>
              </p:cNvSpPr>
              <p:nvPr/>
            </p:nvSpPr>
            <p:spPr bwMode="auto">
              <a:xfrm>
                <a:off x="7211" y="671"/>
                <a:ext cx="132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grpSp>
        <p:sp>
          <p:nvSpPr>
            <p:cNvPr id="17" name="Rectangle 16"/>
            <p:cNvSpPr/>
            <p:nvPr/>
          </p:nvSpPr>
          <p:spPr>
            <a:xfrm>
              <a:off x="775138" y="496888"/>
              <a:ext cx="796689" cy="1392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pic>
        <p:nvPicPr>
          <p:cNvPr id="22" name="Image 21"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3665" y="2343747"/>
            <a:ext cx="762635" cy="829310"/>
          </a:xfrm>
          <a:prstGeom prst="rect">
            <a:avLst/>
          </a:prstGeom>
          <a:noFill/>
          <a:ln>
            <a:noFill/>
          </a:ln>
        </p:spPr>
      </p:pic>
      <p:cxnSp>
        <p:nvCxnSpPr>
          <p:cNvPr id="3" name="Connecteur droit avec flèche 2"/>
          <p:cNvCxnSpPr/>
          <p:nvPr/>
        </p:nvCxnSpPr>
        <p:spPr>
          <a:xfrm>
            <a:off x="5156300" y="2852936"/>
            <a:ext cx="1143892" cy="3101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774982" y="3717032"/>
            <a:ext cx="31583" cy="6774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3038196" y="3008023"/>
            <a:ext cx="1355469" cy="3074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2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63786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49"/>
          <p:cNvGrpSpPr>
            <a:grpSpLocks/>
          </p:cNvGrpSpPr>
          <p:nvPr/>
        </p:nvGrpSpPr>
        <p:grpSpPr bwMode="auto">
          <a:xfrm>
            <a:off x="4054395" y="375689"/>
            <a:ext cx="900368" cy="877731"/>
            <a:chOff x="7211" y="671"/>
            <a:chExt cx="3420" cy="2535"/>
          </a:xfrm>
        </p:grpSpPr>
        <p:grpSp>
          <p:nvGrpSpPr>
            <p:cNvPr id="38" name="Group 50"/>
            <p:cNvGrpSpPr>
              <a:grpSpLocks/>
            </p:cNvGrpSpPr>
            <p:nvPr/>
          </p:nvGrpSpPr>
          <p:grpSpPr bwMode="auto">
            <a:xfrm>
              <a:off x="7211" y="851"/>
              <a:ext cx="3420" cy="2355"/>
              <a:chOff x="731" y="8771"/>
              <a:chExt cx="3420" cy="2355"/>
            </a:xfrm>
          </p:grpSpPr>
          <p:pic>
            <p:nvPicPr>
              <p:cNvPr id="40" name="Picture 51" descr="http://arasaac.org/classes/img/thumbnail.php?i=cdb4ae007dd4b3b4ec6e9c2eb5d2f3b0e5b73fdd5216cece9d9f0709ca904497c988f78aa80b44e53fd65acfdcd97040482b59b2"/>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811" y="8771"/>
                <a:ext cx="234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2" descr="http://arasaac.org/classes/img/thumbnail.php?i=cdb4ae007dd4b3b4ec6e9c2eb5d2f3b0e5b73fdd5216cece9d9f0709ca904497c988f78aa80b44e53fd65acfdcd9714a482b59b2"/>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31" y="8771"/>
                <a:ext cx="2355" cy="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Text Box 53"/>
            <p:cNvSpPr txBox="1">
              <a:spLocks noChangeArrowheads="1"/>
            </p:cNvSpPr>
            <p:nvPr/>
          </p:nvSpPr>
          <p:spPr bwMode="auto">
            <a:xfrm>
              <a:off x="7211" y="671"/>
              <a:ext cx="132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grpSp>
      <p:grpSp>
        <p:nvGrpSpPr>
          <p:cNvPr id="51" name="Group 73"/>
          <p:cNvGrpSpPr>
            <a:grpSpLocks/>
          </p:cNvGrpSpPr>
          <p:nvPr/>
        </p:nvGrpSpPr>
        <p:grpSpPr bwMode="auto">
          <a:xfrm>
            <a:off x="6661836" y="2264118"/>
            <a:ext cx="1783025" cy="1180103"/>
            <a:chOff x="6611" y="9824"/>
            <a:chExt cx="3071" cy="2160"/>
          </a:xfrm>
        </p:grpSpPr>
        <p:grpSp>
          <p:nvGrpSpPr>
            <p:cNvPr id="53" name="Group 74"/>
            <p:cNvGrpSpPr>
              <a:grpSpLocks/>
            </p:cNvGrpSpPr>
            <p:nvPr/>
          </p:nvGrpSpPr>
          <p:grpSpPr bwMode="auto">
            <a:xfrm>
              <a:off x="6611" y="9824"/>
              <a:ext cx="3071" cy="2160"/>
              <a:chOff x="590" y="9584"/>
              <a:chExt cx="3071" cy="2160"/>
            </a:xfrm>
          </p:grpSpPr>
          <p:pic>
            <p:nvPicPr>
              <p:cNvPr id="55" name="Picture 75" descr="http://arasaac.org/classes/img/thumbnail.php?i=cdb4ae007dd4b3b4ec6e9c2eb5d2f3b0e5b73fdd5216cece9d9f0709ca904497c988f78aa80b44e53fd65acfdcd97040482b59b2"/>
              <p:cNvPicPr>
                <a:picLocks noChangeAspect="1" noChangeArrowheads="1"/>
              </p:cNvPicPr>
              <p:nvPr/>
            </p:nvPicPr>
            <p:blipFill>
              <a:blip r:embed="rId6" r:link="rId3" cstate="print">
                <a:extLst>
                  <a:ext uri="{28A0092B-C50C-407E-A947-70E740481C1C}">
                    <a14:useLocalDpi xmlns:a14="http://schemas.microsoft.com/office/drawing/2010/main" val="0"/>
                  </a:ext>
                </a:extLst>
              </a:blip>
              <a:srcRect/>
              <a:stretch>
                <a:fillRect/>
              </a:stretch>
            </p:blipFill>
            <p:spPr bwMode="auto">
              <a:xfrm>
                <a:off x="1560" y="9584"/>
                <a:ext cx="2101" cy="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76" descr="http://arasaac.org/classes/img/thumbnail.php?i=cdb4ae007dd4b3b4ec6e9c2eb5d2f3b0e5b73fdd5216cece9d9f0709ca904497c988f78aa80b44e53fd65acfdcd9714a482b59b2"/>
              <p:cNvPicPr>
                <a:picLocks noChangeAspect="1" noChangeArrowheads="1"/>
              </p:cNvPicPr>
              <p:nvPr/>
            </p:nvPicPr>
            <p:blipFill>
              <a:blip r:embed="rId7" r:link="rId5" cstate="print">
                <a:extLst>
                  <a:ext uri="{28A0092B-C50C-407E-A947-70E740481C1C}">
                    <a14:useLocalDpi xmlns:a14="http://schemas.microsoft.com/office/drawing/2010/main" val="0"/>
                  </a:ext>
                </a:extLst>
              </a:blip>
              <a:srcRect/>
              <a:stretch>
                <a:fillRect/>
              </a:stretch>
            </p:blipFill>
            <p:spPr bwMode="auto">
              <a:xfrm>
                <a:off x="590" y="9584"/>
                <a:ext cx="2115"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Zone de texte 2"/>
            <p:cNvSpPr txBox="1">
              <a:spLocks noChangeArrowheads="1"/>
            </p:cNvSpPr>
            <p:nvPr/>
          </p:nvSpPr>
          <p:spPr bwMode="auto">
            <a:xfrm>
              <a:off x="6611" y="9830"/>
              <a:ext cx="1233" cy="1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grpSp>
      <p:pic>
        <p:nvPicPr>
          <p:cNvPr id="6" name="Image 5" descr="http://www.mairie-bonne.fr/mairie/images/stories/site/vivre-bonne/carte-identite.gif"/>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77241" y="82906"/>
            <a:ext cx="1062990" cy="744220"/>
          </a:xfrm>
          <a:prstGeom prst="rect">
            <a:avLst/>
          </a:prstGeom>
          <a:noFill/>
          <a:ln>
            <a:noFill/>
          </a:ln>
        </p:spPr>
      </p:pic>
      <p:pic>
        <p:nvPicPr>
          <p:cNvPr id="7" name="Image 6" descr="thumbnai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145" y="156860"/>
            <a:ext cx="762635" cy="829310"/>
          </a:xfrm>
          <a:prstGeom prst="rect">
            <a:avLst/>
          </a:prstGeom>
          <a:noFill/>
          <a:ln>
            <a:noFill/>
          </a:ln>
        </p:spPr>
      </p:pic>
      <p:sp>
        <p:nvSpPr>
          <p:cNvPr id="8" name="Rectangle 7"/>
          <p:cNvSpPr/>
          <p:nvPr/>
        </p:nvSpPr>
        <p:spPr>
          <a:xfrm>
            <a:off x="630358" y="1115104"/>
            <a:ext cx="3565528" cy="369332"/>
          </a:xfrm>
          <a:prstGeom prst="rect">
            <a:avLst/>
          </a:prstGeom>
        </p:spPr>
        <p:txBody>
          <a:bodyPr wrap="none">
            <a:spAutoFit/>
          </a:bodyPr>
          <a:lstStyle/>
          <a:p>
            <a:r>
              <a:rPr lang="fr-FR" dirty="0"/>
              <a:t>Quelle </a:t>
            </a:r>
            <a:r>
              <a:rPr lang="fr-FR" dirty="0" smtClean="0"/>
              <a:t>est votre </a:t>
            </a:r>
            <a:r>
              <a:rPr lang="fr-FR" dirty="0"/>
              <a:t>situation familiale ?</a:t>
            </a:r>
          </a:p>
        </p:txBody>
      </p:sp>
      <p:grpSp>
        <p:nvGrpSpPr>
          <p:cNvPr id="9" name="Groupe 8"/>
          <p:cNvGrpSpPr>
            <a:grpSpLocks/>
          </p:cNvGrpSpPr>
          <p:nvPr/>
        </p:nvGrpSpPr>
        <p:grpSpPr bwMode="auto">
          <a:xfrm>
            <a:off x="537838" y="1990439"/>
            <a:ext cx="1950085" cy="1391285"/>
            <a:chOff x="731" y="6607"/>
            <a:chExt cx="3071" cy="2365"/>
          </a:xfrm>
        </p:grpSpPr>
        <p:grpSp>
          <p:nvGrpSpPr>
            <p:cNvPr id="10" name="Group 72"/>
            <p:cNvGrpSpPr>
              <a:grpSpLocks/>
            </p:cNvGrpSpPr>
            <p:nvPr/>
          </p:nvGrpSpPr>
          <p:grpSpPr bwMode="auto">
            <a:xfrm>
              <a:off x="731" y="6607"/>
              <a:ext cx="3071" cy="2365"/>
              <a:chOff x="891" y="6752"/>
              <a:chExt cx="3071" cy="2365"/>
            </a:xfrm>
          </p:grpSpPr>
          <p:grpSp>
            <p:nvGrpSpPr>
              <p:cNvPr id="12" name="Group 73"/>
              <p:cNvGrpSpPr>
                <a:grpSpLocks/>
              </p:cNvGrpSpPr>
              <p:nvPr/>
            </p:nvGrpSpPr>
            <p:grpSpPr bwMode="auto">
              <a:xfrm>
                <a:off x="891" y="6957"/>
                <a:ext cx="3071" cy="2160"/>
                <a:chOff x="6611" y="9824"/>
                <a:chExt cx="3071" cy="2160"/>
              </a:xfrm>
            </p:grpSpPr>
            <p:grpSp>
              <p:nvGrpSpPr>
                <p:cNvPr id="14" name="Group 74"/>
                <p:cNvGrpSpPr>
                  <a:grpSpLocks/>
                </p:cNvGrpSpPr>
                <p:nvPr/>
              </p:nvGrpSpPr>
              <p:grpSpPr bwMode="auto">
                <a:xfrm>
                  <a:off x="6611" y="9824"/>
                  <a:ext cx="3071" cy="2160"/>
                  <a:chOff x="590" y="9584"/>
                  <a:chExt cx="3071" cy="2160"/>
                </a:xfrm>
              </p:grpSpPr>
              <p:pic>
                <p:nvPicPr>
                  <p:cNvPr id="16" name="Picture 75" descr="http://arasaac.org/classes/img/thumbnail.php?i=cdb4ae007dd4b3b4ec6e9c2eb5d2f3b0e5b73fdd5216cece9d9f0709ca904497c988f78aa80b44e53fd65acfdcd97040482b59b2"/>
                  <p:cNvPicPr>
                    <a:picLocks noChangeAspect="1" noChangeArrowheads="1"/>
                  </p:cNvPicPr>
                  <p:nvPr/>
                </p:nvPicPr>
                <p:blipFill>
                  <a:blip r:embed="rId6" r:link="rId3">
                    <a:extLst>
                      <a:ext uri="{28A0092B-C50C-407E-A947-70E740481C1C}">
                        <a14:useLocalDpi xmlns:a14="http://schemas.microsoft.com/office/drawing/2010/main" val="0"/>
                      </a:ext>
                    </a:extLst>
                  </a:blip>
                  <a:srcRect/>
                  <a:stretch>
                    <a:fillRect/>
                  </a:stretch>
                </p:blipFill>
                <p:spPr bwMode="auto">
                  <a:xfrm>
                    <a:off x="1560" y="9584"/>
                    <a:ext cx="2101" cy="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6" descr="http://arasaac.org/classes/img/thumbnail.php?i=cdb4ae007dd4b3b4ec6e9c2eb5d2f3b0e5b73fdd5216cece9d9f0709ca904497c988f78aa80b44e53fd65acfdcd9714a482b59b2"/>
                  <p:cNvPicPr>
                    <a:picLocks noChangeAspect="1" noChangeArrowheads="1"/>
                  </p:cNvPicPr>
                  <p:nvPr/>
                </p:nvPicPr>
                <p:blipFill>
                  <a:blip r:embed="rId7" r:link="rId5">
                    <a:extLst>
                      <a:ext uri="{28A0092B-C50C-407E-A947-70E740481C1C}">
                        <a14:useLocalDpi xmlns:a14="http://schemas.microsoft.com/office/drawing/2010/main" val="0"/>
                      </a:ext>
                    </a:extLst>
                  </a:blip>
                  <a:srcRect/>
                  <a:stretch>
                    <a:fillRect/>
                  </a:stretch>
                </p:blipFill>
                <p:spPr bwMode="auto">
                  <a:xfrm>
                    <a:off x="590" y="9584"/>
                    <a:ext cx="2115"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one de texte 2"/>
                <p:cNvSpPr txBox="1">
                  <a:spLocks noChangeArrowheads="1"/>
                </p:cNvSpPr>
                <p:nvPr/>
              </p:nvSpPr>
              <p:spPr bwMode="auto">
                <a:xfrm>
                  <a:off x="6611" y="9830"/>
                  <a:ext cx="1233" cy="1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grpSp>
          <p:pic>
            <p:nvPicPr>
              <p:cNvPr id="13" name="Picture 78" descr="http://arasaac.org/classes/img/thumbnail.php?i=cdb4ae007dd4b3b4ec6e9c2eb5d2f3b0e5b73fdd5216cece9d9f0709ca904497c988f78aa80b44e53fd65ac6dfda755d163550"/>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1" y="6752"/>
                <a:ext cx="1328" cy="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l_fi" descr="http://www.clipart-fr.com/data/clipart/bagues/bague_043.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1841" y="6716"/>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e 18"/>
          <p:cNvGrpSpPr/>
          <p:nvPr/>
        </p:nvGrpSpPr>
        <p:grpSpPr>
          <a:xfrm>
            <a:off x="3276760" y="3477538"/>
            <a:ext cx="1945639" cy="1371600"/>
            <a:chOff x="0" y="0"/>
            <a:chExt cx="1945758" cy="1371600"/>
          </a:xfrm>
        </p:grpSpPr>
        <p:pic>
          <p:nvPicPr>
            <p:cNvPr id="20" name="Picture 69" descr="http://arasaac.org/classes/img/thumbnail.php?i=cdb4ae007dd4b3b4ec6e9c2eb5d2f3b0e5b73fdd5216cece9d9f0709ca904497c988f78aa80b44e53fd65acfdcd97040482b59b2"/>
            <p:cNvPicPr>
              <a:picLocks noChangeAspect="1"/>
            </p:cNvPicPr>
            <p:nvPr/>
          </p:nvPicPr>
          <p:blipFill>
            <a:blip r:embed="rId6" r:link="rId3">
              <a:extLst>
                <a:ext uri="{28A0092B-C50C-407E-A947-70E740481C1C}">
                  <a14:useLocalDpi xmlns:a14="http://schemas.microsoft.com/office/drawing/2010/main" val="0"/>
                </a:ext>
              </a:extLst>
            </a:blip>
            <a:srcRect/>
            <a:stretch>
              <a:fillRect/>
            </a:stretch>
          </p:blipFill>
          <p:spPr bwMode="auto">
            <a:xfrm>
              <a:off x="616688" y="0"/>
              <a:ext cx="1329070" cy="136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0" descr="http://arasaac.org/classes/img/thumbnail.php?i=cdb4ae007dd4b3b4ec6e9c2eb5d2f3b0e5b73fdd5216cece9d9f0709ca904497c988f78aa80b44e53fd65acfdcd9714a482b59b2"/>
            <p:cNvPicPr>
              <a:picLocks noChangeAspect="1"/>
            </p:cNvPicPr>
            <p:nvPr/>
          </p:nvPicPr>
          <p:blipFill>
            <a:blip r:embed="rId7" r:link="rId5">
              <a:extLst>
                <a:ext uri="{28A0092B-C50C-407E-A947-70E740481C1C}">
                  <a14:useLocalDpi xmlns:a14="http://schemas.microsoft.com/office/drawing/2010/main" val="0"/>
                </a:ext>
              </a:extLst>
            </a:blip>
            <a:srcRect/>
            <a:stretch>
              <a:fillRect/>
            </a:stretch>
          </p:blipFill>
          <p:spPr bwMode="auto">
            <a:xfrm>
              <a:off x="0" y="0"/>
              <a:ext cx="133970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a:xfrm>
            <a:off x="3057961" y="3122597"/>
            <a:ext cx="2101857" cy="369332"/>
          </a:xfrm>
          <a:prstGeom prst="rect">
            <a:avLst/>
          </a:prstGeom>
        </p:spPr>
        <p:txBody>
          <a:bodyPr wrap="none">
            <a:spAutoFit/>
          </a:bodyPr>
          <a:lstStyle/>
          <a:p>
            <a:pPr lvl="0" algn="ctr"/>
            <a:r>
              <a:rPr lang="fr-FR" dirty="0">
                <a:solidFill>
                  <a:prstClr val="black"/>
                </a:solidFill>
                <a:latin typeface="Times New Roman"/>
                <a:ea typeface="Times New Roman"/>
              </a:rPr>
              <a:t>En couple non marié</a:t>
            </a:r>
          </a:p>
        </p:txBody>
      </p:sp>
      <p:sp>
        <p:nvSpPr>
          <p:cNvPr id="23" name="Rectangle 22"/>
          <p:cNvSpPr/>
          <p:nvPr/>
        </p:nvSpPr>
        <p:spPr>
          <a:xfrm>
            <a:off x="437755" y="1694532"/>
            <a:ext cx="740908" cy="369332"/>
          </a:xfrm>
          <a:prstGeom prst="rect">
            <a:avLst/>
          </a:prstGeom>
        </p:spPr>
        <p:txBody>
          <a:bodyPr wrap="none">
            <a:spAutoFit/>
          </a:bodyPr>
          <a:lstStyle/>
          <a:p>
            <a:r>
              <a:rPr lang="fr-FR" dirty="0"/>
              <a:t>Marié</a:t>
            </a:r>
          </a:p>
        </p:txBody>
      </p:sp>
      <p:grpSp>
        <p:nvGrpSpPr>
          <p:cNvPr id="24" name="Groupe 23"/>
          <p:cNvGrpSpPr/>
          <p:nvPr/>
        </p:nvGrpSpPr>
        <p:grpSpPr>
          <a:xfrm>
            <a:off x="713722" y="4188662"/>
            <a:ext cx="1524000" cy="2038350"/>
            <a:chOff x="0" y="0"/>
            <a:chExt cx="1524000" cy="2038350"/>
          </a:xfrm>
        </p:grpSpPr>
        <p:pic>
          <p:nvPicPr>
            <p:cNvPr id="25" name="Image 24" descr="http://arasaac.org/classes/img/thumbnail.php?i=cdb4ae007dd4b3b4ec6e9c2eb5d2f3b0e5b73fdd5216cece9d9f0709ca904497c988f78aa80b44e53fd65ac6dfda755d163550"/>
            <p:cNvPicPr>
              <a:picLocks noChangeAspect="1"/>
            </p:cNvPicPr>
            <p:nvPr/>
          </p:nvPicPr>
          <p:blipFill>
            <a:blip r:embed="rId14" r:link="rId12" cstate="print">
              <a:extLst>
                <a:ext uri="{28A0092B-C50C-407E-A947-70E740481C1C}">
                  <a14:useLocalDpi xmlns:a14="http://schemas.microsoft.com/office/drawing/2010/main" val="0"/>
                </a:ext>
              </a:extLst>
            </a:blip>
            <a:srcRect/>
            <a:stretch>
              <a:fillRect/>
            </a:stretch>
          </p:blipFill>
          <p:spPr bwMode="auto">
            <a:xfrm>
              <a:off x="0" y="38100"/>
              <a:ext cx="666750" cy="666750"/>
            </a:xfrm>
            <a:prstGeom prst="rect">
              <a:avLst/>
            </a:prstGeom>
            <a:noFill/>
            <a:ln>
              <a:noFill/>
            </a:ln>
          </p:spPr>
        </p:pic>
        <p:pic>
          <p:nvPicPr>
            <p:cNvPr id="26" name="Image 25" descr="http://arasaac.org/classes/img/thumbnail.php?i=cdb4ae007dd4b3b4ec6e9c2eb5d2f3b0e5b73fdd5216cece9d9f0709ca904497c988f78aa80b44e53fd65ac8d5d6775d163550"/>
            <p:cNvPicPr>
              <a:picLocks noChangeAspect="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800100" y="0"/>
              <a:ext cx="723900" cy="723900"/>
            </a:xfrm>
            <a:prstGeom prst="rect">
              <a:avLst/>
            </a:prstGeom>
            <a:noFill/>
            <a:ln>
              <a:noFill/>
            </a:ln>
          </p:spPr>
        </p:pic>
        <p:pic>
          <p:nvPicPr>
            <p:cNvPr id="27" name="Image 26" descr="http://arasaac.org/classes/img/thumbnail.php?i=cdb4ae007dd4b3b4ec6e9c2eb5d2f3b0e5b73fdd5216cece9d9f0709ca904497c988f78aa80b44e53fd65acfd8df7241482b59b2"/>
            <p:cNvPicPr>
              <a:picLocks noChangeAspect="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171450" y="742950"/>
              <a:ext cx="1295400" cy="1295400"/>
            </a:xfrm>
            <a:prstGeom prst="rect">
              <a:avLst/>
            </a:prstGeom>
            <a:noFill/>
            <a:ln>
              <a:noFill/>
            </a:ln>
          </p:spPr>
        </p:pic>
      </p:grpSp>
      <p:sp>
        <p:nvSpPr>
          <p:cNvPr id="28" name="Rectangle 27"/>
          <p:cNvSpPr/>
          <p:nvPr/>
        </p:nvSpPr>
        <p:spPr>
          <a:xfrm>
            <a:off x="524759" y="3862695"/>
            <a:ext cx="894091" cy="369332"/>
          </a:xfrm>
          <a:prstGeom prst="rect">
            <a:avLst/>
          </a:prstGeom>
        </p:spPr>
        <p:txBody>
          <a:bodyPr wrap="none">
            <a:spAutoFit/>
          </a:bodyPr>
          <a:lstStyle/>
          <a:p>
            <a:r>
              <a:rPr lang="fr-FR" dirty="0"/>
              <a:t>Divorcé</a:t>
            </a:r>
          </a:p>
        </p:txBody>
      </p:sp>
      <p:pic>
        <p:nvPicPr>
          <p:cNvPr id="29" name="Image 28" descr="http://arasaac.org/classes/img/thumbnail.php?i=cdb4ae007dd4b3b4ec6e9c2eb5d2f3b0e5b73fdd5216cece9d9f0709ca904497c988f78aa80b44e53fd65ac6dfda755d163550"/>
          <p:cNvPicPr/>
          <p:nvPr/>
        </p:nvPicPr>
        <p:blipFill>
          <a:blip r:embed="rId19" r:link="rId12" cstate="print">
            <a:extLst>
              <a:ext uri="{28A0092B-C50C-407E-A947-70E740481C1C}">
                <a14:useLocalDpi xmlns:a14="http://schemas.microsoft.com/office/drawing/2010/main" val="0"/>
              </a:ext>
            </a:extLst>
          </a:blip>
          <a:srcRect/>
          <a:stretch>
            <a:fillRect/>
          </a:stretch>
        </p:blipFill>
        <p:spPr bwMode="auto">
          <a:xfrm>
            <a:off x="6466484" y="4504015"/>
            <a:ext cx="595814" cy="690245"/>
          </a:xfrm>
          <a:prstGeom prst="rect">
            <a:avLst/>
          </a:prstGeom>
          <a:noFill/>
          <a:ln>
            <a:noFill/>
          </a:ln>
        </p:spPr>
      </p:pic>
      <p:pic>
        <p:nvPicPr>
          <p:cNvPr id="30" name="Image 29" descr="http://arasaac.org/classes/img/thumbnail.php?i=cdb4ae007dd4b3b4ec6e9c2eb5d2f3b0e5b73fdd5216cece9d9f0709ca904497c988f78aa80b44e53fd65ac8d5d6775d163550"/>
          <p:cNvPicPr/>
          <p:nvPr/>
        </p:nvPicPr>
        <p:blipFill>
          <a:blip r:embed="rId20" r:link="rId16" cstate="print">
            <a:extLst>
              <a:ext uri="{28A0092B-C50C-407E-A947-70E740481C1C}">
                <a14:useLocalDpi xmlns:a14="http://schemas.microsoft.com/office/drawing/2010/main" val="0"/>
              </a:ext>
            </a:extLst>
          </a:blip>
          <a:srcRect/>
          <a:stretch>
            <a:fillRect/>
          </a:stretch>
        </p:blipFill>
        <p:spPr bwMode="auto">
          <a:xfrm>
            <a:off x="7092280" y="4821116"/>
            <a:ext cx="1031240" cy="1031240"/>
          </a:xfrm>
          <a:prstGeom prst="rect">
            <a:avLst/>
          </a:prstGeom>
          <a:noFill/>
          <a:ln>
            <a:noFill/>
          </a:ln>
        </p:spPr>
      </p:pic>
      <p:sp>
        <p:nvSpPr>
          <p:cNvPr id="31" name="Rectangle 30"/>
          <p:cNvSpPr/>
          <p:nvPr/>
        </p:nvSpPr>
        <p:spPr>
          <a:xfrm>
            <a:off x="6256044" y="4042096"/>
            <a:ext cx="830868" cy="369332"/>
          </a:xfrm>
          <a:prstGeom prst="rect">
            <a:avLst/>
          </a:prstGeom>
        </p:spPr>
        <p:txBody>
          <a:bodyPr wrap="none">
            <a:spAutoFit/>
          </a:bodyPr>
          <a:lstStyle/>
          <a:p>
            <a:r>
              <a:rPr lang="fr-FR" dirty="0"/>
              <a:t>Séparé</a:t>
            </a:r>
          </a:p>
        </p:txBody>
      </p:sp>
      <p:pic>
        <p:nvPicPr>
          <p:cNvPr id="34" name="il_fi" descr="http://www.vos-droits.justice.gouv.fr/template/theme_vosdroits/images/logo.jpg"/>
          <p:cNvPicPr/>
          <p:nvPr/>
        </p:nvPicPr>
        <p:blipFill>
          <a:blip r:embed="rId21">
            <a:extLst>
              <a:ext uri="{28A0092B-C50C-407E-A947-70E740481C1C}">
                <a14:useLocalDpi xmlns:a14="http://schemas.microsoft.com/office/drawing/2010/main" val="0"/>
              </a:ext>
            </a:extLst>
          </a:blip>
          <a:srcRect/>
          <a:stretch>
            <a:fillRect/>
          </a:stretch>
        </p:blipFill>
        <p:spPr bwMode="auto">
          <a:xfrm>
            <a:off x="6702974" y="2188690"/>
            <a:ext cx="600710" cy="66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6234717" y="1417533"/>
            <a:ext cx="2286000" cy="646331"/>
          </a:xfrm>
          <a:prstGeom prst="rect">
            <a:avLst/>
          </a:prstGeom>
        </p:spPr>
        <p:txBody>
          <a:bodyPr wrap="square">
            <a:spAutoFit/>
          </a:bodyPr>
          <a:lstStyle/>
          <a:p>
            <a:r>
              <a:rPr lang="fr-FR" dirty="0"/>
              <a:t> </a:t>
            </a:r>
          </a:p>
          <a:p>
            <a:r>
              <a:rPr lang="fr-FR" dirty="0"/>
              <a:t>En couple  PACSE</a:t>
            </a:r>
          </a:p>
        </p:txBody>
      </p:sp>
      <p:sp>
        <p:nvSpPr>
          <p:cNvPr id="2" name="Rectangle 1"/>
          <p:cNvSpPr/>
          <p:nvPr/>
        </p:nvSpPr>
        <p:spPr>
          <a:xfrm>
            <a:off x="6179763" y="4047361"/>
            <a:ext cx="2236403" cy="184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51710" y="3815202"/>
            <a:ext cx="2048023" cy="2610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380905" y="1707054"/>
            <a:ext cx="2236403" cy="184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2990689" y="3122597"/>
            <a:ext cx="2236403" cy="184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descr="thumbnail"/>
          <p:cNvPicPr/>
          <p:nvPr/>
        </p:nvPicPr>
        <p:blipFill rotWithShape="1">
          <a:blip r:embed="rId22" cstate="print">
            <a:extLst>
              <a:ext uri="{28A0092B-C50C-407E-A947-70E740481C1C}">
                <a14:useLocalDpi xmlns:a14="http://schemas.microsoft.com/office/drawing/2010/main" val="0"/>
              </a:ext>
            </a:extLst>
          </a:blip>
          <a:srcRect l="15583"/>
          <a:stretch/>
        </p:blipFill>
        <p:spPr bwMode="auto">
          <a:xfrm>
            <a:off x="4954763" y="775582"/>
            <a:ext cx="741353" cy="955675"/>
          </a:xfrm>
          <a:prstGeom prst="rect">
            <a:avLst/>
          </a:prstGeom>
          <a:noFill/>
          <a:ln>
            <a:noFill/>
          </a:ln>
        </p:spPr>
      </p:pic>
      <p:sp>
        <p:nvSpPr>
          <p:cNvPr id="46" name="Rectangle 45"/>
          <p:cNvSpPr/>
          <p:nvPr/>
        </p:nvSpPr>
        <p:spPr>
          <a:xfrm>
            <a:off x="6251468" y="1699194"/>
            <a:ext cx="2236403" cy="184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4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595836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7057" y="84470"/>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6714"/>
            <a:ext cx="762635" cy="829310"/>
          </a:xfrm>
          <a:prstGeom prst="rect">
            <a:avLst/>
          </a:prstGeom>
          <a:noFill/>
          <a:ln>
            <a:noFill/>
          </a:ln>
        </p:spPr>
      </p:pic>
      <p:sp>
        <p:nvSpPr>
          <p:cNvPr id="2" name="Rectangle 1"/>
          <p:cNvSpPr/>
          <p:nvPr/>
        </p:nvSpPr>
        <p:spPr>
          <a:xfrm>
            <a:off x="1345051" y="1445695"/>
            <a:ext cx="2408736" cy="369332"/>
          </a:xfrm>
          <a:prstGeom prst="rect">
            <a:avLst/>
          </a:prstGeom>
        </p:spPr>
        <p:txBody>
          <a:bodyPr wrap="none">
            <a:spAutoFit/>
          </a:bodyPr>
          <a:lstStyle/>
          <a:p>
            <a:r>
              <a:rPr lang="fr-FR" dirty="0"/>
              <a:t>Vous êtes veuf/ veuve ?</a:t>
            </a:r>
          </a:p>
        </p:txBody>
      </p:sp>
      <p:grpSp>
        <p:nvGrpSpPr>
          <p:cNvPr id="27" name="Groupe 26"/>
          <p:cNvGrpSpPr/>
          <p:nvPr/>
        </p:nvGrpSpPr>
        <p:grpSpPr>
          <a:xfrm>
            <a:off x="2217669" y="2755197"/>
            <a:ext cx="1322612" cy="1123518"/>
            <a:chOff x="2217669" y="2755197"/>
            <a:chExt cx="1322612" cy="1123518"/>
          </a:xfrm>
        </p:grpSpPr>
        <p:pic>
          <p:nvPicPr>
            <p:cNvPr id="23" name="Picture 92" descr="http://arasaac.org/classes/img/thumbnail.php?i=cdb4ae007dd4b3b4ec6e9c2eb5d2f3b0e5b73fdd5216cece9d9f0709ca904497c988f78aa80b44e53fd65acfdcd97040482b59b2"/>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50000" t="13689"/>
            <a:stretch/>
          </p:blipFill>
          <p:spPr bwMode="auto">
            <a:xfrm>
              <a:off x="2881170" y="2755197"/>
              <a:ext cx="659111" cy="112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3" descr="http://arasaac.org/classes/img/thumbnail.php?i=cdb4ae007dd4b3b4ec6e9c2eb5d2f3b0e5b73fdd5216cece9d9f0709ca904497c988f78aa80b44e53fd65acfdcd9714a482b59b2"/>
            <p:cNvPicPr>
              <a:picLocks noChangeAspect="1" noChangeArrowheads="1"/>
            </p:cNvPicPr>
            <p:nvPr/>
          </p:nvPicPr>
          <p:blipFill rotWithShape="1">
            <a:blip r:embed="rId7" r:link="rId8">
              <a:extLst>
                <a:ext uri="{28A0092B-C50C-407E-A947-70E740481C1C}">
                  <a14:useLocalDpi xmlns:a14="http://schemas.microsoft.com/office/drawing/2010/main" val="0"/>
                </a:ext>
              </a:extLst>
            </a:blip>
            <a:srcRect l="50000" t="16211"/>
            <a:stretch/>
          </p:blipFill>
          <p:spPr bwMode="auto">
            <a:xfrm>
              <a:off x="2217669" y="2780928"/>
              <a:ext cx="663501" cy="10977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AutoShape 96"/>
          <p:cNvCxnSpPr>
            <a:cxnSpLocks noChangeShapeType="1"/>
          </p:cNvCxnSpPr>
          <p:nvPr/>
        </p:nvCxnSpPr>
        <p:spPr bwMode="auto">
          <a:xfrm flipH="1">
            <a:off x="2230137" y="2892229"/>
            <a:ext cx="589915" cy="96139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pic>
        <p:nvPicPr>
          <p:cNvPr id="25" name="Image 24" descr="http://www.catedu.es/arasaac/repositorio/thumbs/10/200/4/459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3062" y="2329292"/>
            <a:ext cx="727075" cy="727075"/>
          </a:xfrm>
          <a:prstGeom prst="rect">
            <a:avLst/>
          </a:prstGeom>
          <a:noFill/>
          <a:ln>
            <a:noFill/>
          </a:ln>
        </p:spPr>
      </p:pic>
      <p:grpSp>
        <p:nvGrpSpPr>
          <p:cNvPr id="28" name="Groupe 27"/>
          <p:cNvGrpSpPr/>
          <p:nvPr/>
        </p:nvGrpSpPr>
        <p:grpSpPr>
          <a:xfrm>
            <a:off x="4899126" y="2494608"/>
            <a:ext cx="1322612" cy="1123518"/>
            <a:chOff x="2217669" y="2755197"/>
            <a:chExt cx="1322612" cy="1123518"/>
          </a:xfrm>
        </p:grpSpPr>
        <p:pic>
          <p:nvPicPr>
            <p:cNvPr id="29" name="Picture 92" descr="http://arasaac.org/classes/img/thumbnail.php?i=cdb4ae007dd4b3b4ec6e9c2eb5d2f3b0e5b73fdd5216cece9d9f0709ca904497c988f78aa80b44e53fd65acfdcd97040482b59b2"/>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50000" t="13689"/>
            <a:stretch/>
          </p:blipFill>
          <p:spPr bwMode="auto">
            <a:xfrm>
              <a:off x="2881170" y="2755197"/>
              <a:ext cx="659111" cy="112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3" descr="http://arasaac.org/classes/img/thumbnail.php?i=cdb4ae007dd4b3b4ec6e9c2eb5d2f3b0e5b73fdd5216cece9d9f0709ca904497c988f78aa80b44e53fd65acfdcd9714a482b59b2"/>
            <p:cNvPicPr>
              <a:picLocks noChangeAspect="1" noChangeArrowheads="1"/>
            </p:cNvPicPr>
            <p:nvPr/>
          </p:nvPicPr>
          <p:blipFill rotWithShape="1">
            <a:blip r:embed="rId7" r:link="rId8">
              <a:extLst>
                <a:ext uri="{28A0092B-C50C-407E-A947-70E740481C1C}">
                  <a14:useLocalDpi xmlns:a14="http://schemas.microsoft.com/office/drawing/2010/main" val="0"/>
                </a:ext>
              </a:extLst>
            </a:blip>
            <a:srcRect l="50000" t="16211"/>
            <a:stretch/>
          </p:blipFill>
          <p:spPr bwMode="auto">
            <a:xfrm>
              <a:off x="2217669" y="2780928"/>
              <a:ext cx="663501" cy="10977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1" name="AutoShape 96"/>
          <p:cNvCxnSpPr>
            <a:cxnSpLocks noChangeShapeType="1"/>
          </p:cNvCxnSpPr>
          <p:nvPr/>
        </p:nvCxnSpPr>
        <p:spPr bwMode="auto">
          <a:xfrm flipH="1">
            <a:off x="5597224" y="2692829"/>
            <a:ext cx="589915" cy="96139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pic>
        <p:nvPicPr>
          <p:cNvPr id="26" name="Image 25" descr="http://www.catedu.es/arasaac/repositorio/thumbs/10/200/4/459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168" y="1940420"/>
            <a:ext cx="727075" cy="727075"/>
          </a:xfrm>
          <a:prstGeom prst="rect">
            <a:avLst/>
          </a:prstGeom>
          <a:noFill/>
          <a:ln>
            <a:noFill/>
          </a:ln>
        </p:spPr>
      </p:pic>
      <p:sp>
        <p:nvSpPr>
          <p:cNvPr id="19" name="ZoneTexte 18"/>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1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264058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5297" y="101746"/>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9" y="175700"/>
            <a:ext cx="762635" cy="829310"/>
          </a:xfrm>
          <a:prstGeom prst="rect">
            <a:avLst/>
          </a:prstGeom>
          <a:noFill/>
          <a:ln>
            <a:noFill/>
          </a:ln>
        </p:spPr>
      </p:pic>
      <p:sp>
        <p:nvSpPr>
          <p:cNvPr id="2" name="Rectangle 1"/>
          <p:cNvSpPr/>
          <p:nvPr/>
        </p:nvSpPr>
        <p:spPr>
          <a:xfrm>
            <a:off x="269852" y="1484784"/>
            <a:ext cx="4572000" cy="646331"/>
          </a:xfrm>
          <a:prstGeom prst="rect">
            <a:avLst/>
          </a:prstGeom>
        </p:spPr>
        <p:txBody>
          <a:bodyPr>
            <a:spAutoFit/>
          </a:bodyPr>
          <a:lstStyle/>
          <a:p>
            <a:r>
              <a:rPr lang="fr-FR" dirty="0"/>
              <a:t>Quelle est la composition de votre famille ?</a:t>
            </a:r>
          </a:p>
          <a:p>
            <a:r>
              <a:rPr lang="fr-FR" dirty="0"/>
              <a:t> </a:t>
            </a:r>
          </a:p>
        </p:txBody>
      </p:sp>
      <p:sp>
        <p:nvSpPr>
          <p:cNvPr id="8" name="Rectangle 7"/>
          <p:cNvSpPr/>
          <p:nvPr/>
        </p:nvSpPr>
        <p:spPr>
          <a:xfrm>
            <a:off x="723836" y="2561401"/>
            <a:ext cx="5961408" cy="369332"/>
          </a:xfrm>
          <a:prstGeom prst="rect">
            <a:avLst/>
          </a:prstGeom>
        </p:spPr>
        <p:txBody>
          <a:bodyPr wrap="square">
            <a:spAutoFit/>
          </a:bodyPr>
          <a:lstStyle/>
          <a:p>
            <a:r>
              <a:rPr lang="fr-FR" dirty="0"/>
              <a:t>Avez-vous des enfants ?      </a:t>
            </a:r>
            <a:r>
              <a:rPr lang="fr-FR" dirty="0" smtClean="0"/>
              <a:t>                     </a:t>
            </a:r>
            <a:r>
              <a:rPr lang="fr-FR" dirty="0"/>
              <a:t>Combien ?</a:t>
            </a:r>
          </a:p>
        </p:txBody>
      </p:sp>
      <p:pic>
        <p:nvPicPr>
          <p:cNvPr id="17" name="Image 16" descr="thumbnai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5774" y="3592938"/>
            <a:ext cx="914400" cy="914400"/>
          </a:xfrm>
          <a:prstGeom prst="rect">
            <a:avLst/>
          </a:prstGeom>
          <a:noFill/>
          <a:ln>
            <a:noFill/>
          </a:ln>
        </p:spPr>
      </p:pic>
      <p:grpSp>
        <p:nvGrpSpPr>
          <p:cNvPr id="3" name="Groupe 2"/>
          <p:cNvGrpSpPr/>
          <p:nvPr/>
        </p:nvGrpSpPr>
        <p:grpSpPr>
          <a:xfrm>
            <a:off x="2825330" y="2995359"/>
            <a:ext cx="5524831" cy="2204679"/>
            <a:chOff x="2825330" y="2995359"/>
            <a:chExt cx="5524831" cy="2204679"/>
          </a:xfrm>
        </p:grpSpPr>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4540" y="344371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330" y="345858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0505" y="345858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9306" y="344371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7037" y="350532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3477665"/>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p:cNvSpPr txBox="1"/>
            <p:nvPr/>
          </p:nvSpPr>
          <p:spPr>
            <a:xfrm>
              <a:off x="2941573" y="2995359"/>
              <a:ext cx="5374843" cy="461665"/>
            </a:xfrm>
            <a:prstGeom prst="rect">
              <a:avLst/>
            </a:prstGeom>
            <a:noFill/>
          </p:spPr>
          <p:txBody>
            <a:bodyPr wrap="square" rtlCol="0">
              <a:spAutoFit/>
            </a:bodyPr>
            <a:lstStyle/>
            <a:p>
              <a:r>
                <a:rPr lang="fr-FR" sz="2400" dirty="0" smtClean="0"/>
                <a:t>1 	2	3	4	5	6 </a:t>
              </a:r>
              <a:endParaRPr lang="fr-FR" sz="2400" dirty="0"/>
            </a:p>
          </p:txBody>
        </p:sp>
        <p:sp>
          <p:nvSpPr>
            <p:cNvPr id="43" name="ZoneTexte 42"/>
            <p:cNvSpPr txBox="1"/>
            <p:nvPr/>
          </p:nvSpPr>
          <p:spPr>
            <a:xfrm>
              <a:off x="2975318" y="4738373"/>
              <a:ext cx="5374843" cy="461665"/>
            </a:xfrm>
            <a:prstGeom prst="rect">
              <a:avLst/>
            </a:prstGeom>
            <a:noFill/>
          </p:spPr>
          <p:txBody>
            <a:bodyPr wrap="square" rtlCol="0">
              <a:spAutoFit/>
            </a:bodyPr>
            <a:lstStyle/>
            <a:p>
              <a:r>
                <a:rPr lang="fr-FR" sz="2400" dirty="0" smtClean="0"/>
                <a:t>1 	2	3	4	5	6 </a:t>
              </a:r>
              <a:endParaRPr lang="fr-FR" sz="2400" dirty="0"/>
            </a:p>
          </p:txBody>
        </p:sp>
      </p:grpSp>
      <p:sp>
        <p:nvSpPr>
          <p:cNvPr id="18" name="ZoneTexte 17"/>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1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934436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5724" y="30527"/>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28" y="104481"/>
            <a:ext cx="762635" cy="829310"/>
          </a:xfrm>
          <a:prstGeom prst="rect">
            <a:avLst/>
          </a:prstGeom>
          <a:noFill/>
          <a:ln>
            <a:noFill/>
          </a:ln>
        </p:spPr>
      </p:pic>
      <p:pic>
        <p:nvPicPr>
          <p:cNvPr id="8" name="Image 7" descr="http://www.catedu.es/arasaac/classes/img/thumbnail.php?i=c2l6ZT0yMDAmcnV0YT0uLi8uLi9yZXBvc2l0b3Jpby9vcmlnaW5hbGVzLzEyMTI3LnBuZw=="/>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056" y="4185147"/>
            <a:ext cx="782639" cy="792813"/>
          </a:xfrm>
          <a:prstGeom prst="rect">
            <a:avLst/>
          </a:prstGeom>
          <a:noFill/>
          <a:ln>
            <a:noFill/>
          </a:ln>
        </p:spPr>
      </p:pic>
      <p:pic>
        <p:nvPicPr>
          <p:cNvPr id="9" name="Image 8" descr="http://www.catedu.es/arasaac/classes/img/thumbnail.php?i=c2l6ZT0yMDAmcnV0YT0uLi8uLi9yZXBvc2l0b3Jpby9vcmlnaW5hbGVzLzcxNzYucG5n"/>
          <p:cNvPicPr/>
          <p:nvPr/>
        </p:nvPicPr>
        <p:blipFill>
          <a:blip r:embed="rId6">
            <a:extLst>
              <a:ext uri="{28A0092B-C50C-407E-A947-70E740481C1C}">
                <a14:useLocalDpi xmlns:a14="http://schemas.microsoft.com/office/drawing/2010/main" val="0"/>
              </a:ext>
            </a:extLst>
          </a:blip>
          <a:srcRect/>
          <a:stretch>
            <a:fillRect/>
          </a:stretch>
        </p:blipFill>
        <p:spPr bwMode="auto">
          <a:xfrm>
            <a:off x="2627784" y="3927501"/>
            <a:ext cx="946150" cy="946150"/>
          </a:xfrm>
          <a:prstGeom prst="rect">
            <a:avLst/>
          </a:prstGeom>
          <a:noFill/>
          <a:ln>
            <a:noFill/>
          </a:ln>
        </p:spPr>
      </p:pic>
      <p:pic>
        <p:nvPicPr>
          <p:cNvPr id="10" name="Image 9" descr="http://www.catedu.es/arasaac/classes/img/thumbnail.php?i=c2l6ZT0yMDAmcnV0YT0uLi8uLi9yZXBvc2l0b3Jpby9vcmlnaW5hbGVzLzQ2NzMucG5n"/>
          <p:cNvPicPr/>
          <p:nvPr/>
        </p:nvPicPr>
        <p:blipFill>
          <a:blip r:embed="rId7">
            <a:extLst>
              <a:ext uri="{28A0092B-C50C-407E-A947-70E740481C1C}">
                <a14:useLocalDpi xmlns:a14="http://schemas.microsoft.com/office/drawing/2010/main" val="0"/>
              </a:ext>
            </a:extLst>
          </a:blip>
          <a:srcRect/>
          <a:stretch>
            <a:fillRect/>
          </a:stretch>
        </p:blipFill>
        <p:spPr bwMode="auto">
          <a:xfrm>
            <a:off x="4067944" y="3529535"/>
            <a:ext cx="1339850" cy="1339850"/>
          </a:xfrm>
          <a:prstGeom prst="rect">
            <a:avLst/>
          </a:prstGeom>
          <a:noFill/>
          <a:ln>
            <a:noFill/>
          </a:ln>
        </p:spPr>
      </p:pic>
      <p:pic>
        <p:nvPicPr>
          <p:cNvPr id="11" name="Image 10" descr="http://www.catedu.es/arasaac/classes/img/thumbnail.php?i=c2l6ZT0yMDAmcnV0YT0uLi8uLi9yZXBvc2l0b3Jpby9vcmlnaW5hbGVzLzY4ODYucG5n"/>
          <p:cNvPicPr/>
          <p:nvPr/>
        </p:nvPicPr>
        <p:blipFill rotWithShape="1">
          <a:blip r:embed="rId8">
            <a:extLst>
              <a:ext uri="{28A0092B-C50C-407E-A947-70E740481C1C}">
                <a14:useLocalDpi xmlns:a14="http://schemas.microsoft.com/office/drawing/2010/main" val="0"/>
              </a:ext>
            </a:extLst>
          </a:blip>
          <a:srcRect l="-1" r="47455"/>
          <a:stretch/>
        </p:blipFill>
        <p:spPr bwMode="auto">
          <a:xfrm>
            <a:off x="5724129" y="3279910"/>
            <a:ext cx="865858" cy="1647825"/>
          </a:xfrm>
          <a:prstGeom prst="rect">
            <a:avLst/>
          </a:prstGeom>
          <a:noFill/>
          <a:ln>
            <a:noFill/>
          </a:ln>
        </p:spPr>
      </p:pic>
      <p:sp>
        <p:nvSpPr>
          <p:cNvPr id="2" name="Rectangle 1"/>
          <p:cNvSpPr/>
          <p:nvPr/>
        </p:nvSpPr>
        <p:spPr>
          <a:xfrm>
            <a:off x="1259631" y="5229200"/>
            <a:ext cx="6595283" cy="369332"/>
          </a:xfrm>
          <a:prstGeom prst="rect">
            <a:avLst/>
          </a:prstGeom>
        </p:spPr>
        <p:txBody>
          <a:bodyPr wrap="square">
            <a:spAutoFit/>
          </a:bodyPr>
          <a:lstStyle/>
          <a:p>
            <a:r>
              <a:rPr lang="fr-FR" dirty="0"/>
              <a:t>Bébé                         enfant                     adolescent                      adulte </a:t>
            </a:r>
          </a:p>
        </p:txBody>
      </p:sp>
      <p:sp>
        <p:nvSpPr>
          <p:cNvPr id="12" name="Rectangle 11"/>
          <p:cNvSpPr/>
          <p:nvPr/>
        </p:nvSpPr>
        <p:spPr>
          <a:xfrm>
            <a:off x="890494" y="2167053"/>
            <a:ext cx="3017583" cy="369332"/>
          </a:xfrm>
          <a:prstGeom prst="rect">
            <a:avLst/>
          </a:prstGeom>
        </p:spPr>
        <p:txBody>
          <a:bodyPr wrap="square">
            <a:spAutoFit/>
          </a:bodyPr>
          <a:lstStyle/>
          <a:p>
            <a:r>
              <a:rPr lang="fr-FR" dirty="0"/>
              <a:t>Quel âge ont-ils ?</a:t>
            </a:r>
          </a:p>
        </p:txBody>
      </p:sp>
      <p:cxnSp>
        <p:nvCxnSpPr>
          <p:cNvPr id="13" name="Connecteur droit avec flèche 12"/>
          <p:cNvCxnSpPr>
            <a:cxnSpLocks noChangeShapeType="1"/>
          </p:cNvCxnSpPr>
          <p:nvPr/>
        </p:nvCxnSpPr>
        <p:spPr bwMode="auto">
          <a:xfrm flipV="1">
            <a:off x="1464485" y="5013176"/>
            <a:ext cx="6029325" cy="19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Connecteur droit avec flèche 13"/>
          <p:cNvCxnSpPr>
            <a:cxnSpLocks noChangeShapeType="1"/>
          </p:cNvCxnSpPr>
          <p:nvPr/>
        </p:nvCxnSpPr>
        <p:spPr bwMode="auto">
          <a:xfrm flipV="1">
            <a:off x="1259631" y="2490956"/>
            <a:ext cx="5021580" cy="1666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Rectangle 14"/>
          <p:cNvSpPr/>
          <p:nvPr/>
        </p:nvSpPr>
        <p:spPr>
          <a:xfrm>
            <a:off x="1059842" y="5032226"/>
            <a:ext cx="6840759" cy="307777"/>
          </a:xfrm>
          <a:prstGeom prst="rect">
            <a:avLst/>
          </a:prstGeom>
        </p:spPr>
        <p:txBody>
          <a:bodyPr wrap="square">
            <a:spAutoFit/>
          </a:bodyPr>
          <a:lstStyle/>
          <a:p>
            <a:r>
              <a:rPr lang="fr-FR" sz="1400" dirty="0"/>
              <a:t>0   1    2    3   4    5    6    7    8    9   10  11  12  13  14  15  16  17  18  19  20     30       40      50 </a:t>
            </a:r>
          </a:p>
        </p:txBody>
      </p:sp>
      <p:sp>
        <p:nvSpPr>
          <p:cNvPr id="17" name="ZoneTexte 16"/>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16"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766858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95372" y="692696"/>
            <a:ext cx="4032448" cy="576064"/>
          </a:xfrm>
        </p:spPr>
        <p:txBody>
          <a:bodyPr>
            <a:normAutofit lnSpcReduction="10000"/>
          </a:bodyPr>
          <a:lstStyle/>
          <a:p>
            <a:pPr marL="0" indent="0">
              <a:buNone/>
            </a:pPr>
            <a:r>
              <a:rPr lang="fr-FR" dirty="0" smtClean="0"/>
              <a:t>Introduction au recueil</a:t>
            </a:r>
            <a:endParaRPr lang="fr-FR" dirty="0"/>
          </a:p>
        </p:txBody>
      </p:sp>
      <p:sp>
        <p:nvSpPr>
          <p:cNvPr id="6" name="Rectangle 5"/>
          <p:cNvSpPr/>
          <p:nvPr/>
        </p:nvSpPr>
        <p:spPr>
          <a:xfrm>
            <a:off x="291116" y="1484784"/>
            <a:ext cx="8640960" cy="4524315"/>
          </a:xfrm>
          <a:prstGeom prst="rect">
            <a:avLst/>
          </a:prstGeom>
        </p:spPr>
        <p:txBody>
          <a:bodyPr wrap="square">
            <a:spAutoFit/>
          </a:bodyPr>
          <a:lstStyle/>
          <a:p>
            <a:pPr algn="just"/>
            <a:r>
              <a:rPr lang="fr-FR" dirty="0" smtClean="0"/>
              <a:t>Cet outil </a:t>
            </a:r>
            <a:r>
              <a:rPr lang="fr-FR" dirty="0"/>
              <a:t>de communication </a:t>
            </a:r>
            <a:r>
              <a:rPr lang="fr-FR" dirty="0" smtClean="0"/>
              <a:t>a été construit pour faciliter les </a:t>
            </a:r>
            <a:r>
              <a:rPr lang="fr-FR" dirty="0"/>
              <a:t>échanges entre les professionnels et la </a:t>
            </a:r>
            <a:r>
              <a:rPr lang="fr-FR" dirty="0" smtClean="0"/>
              <a:t>personne accompagnée ou en demande d’accompagnement.</a:t>
            </a:r>
          </a:p>
          <a:p>
            <a:pPr algn="just"/>
            <a:endParaRPr lang="fr-FR" dirty="0" smtClean="0"/>
          </a:p>
          <a:p>
            <a:pPr algn="just"/>
            <a:r>
              <a:rPr lang="fr-FR" dirty="0" smtClean="0"/>
              <a:t>Ce support est destiné au professionnel  qui sera amené à recueillir auprès de la personne des informations personnelles et précises. </a:t>
            </a:r>
          </a:p>
          <a:p>
            <a:pPr algn="just"/>
            <a:r>
              <a:rPr lang="fr-FR" dirty="0" smtClean="0"/>
              <a:t>Le </a:t>
            </a:r>
            <a:r>
              <a:rPr lang="fr-FR" dirty="0"/>
              <a:t>professionnel jugera de la nécessité d’aborder l’ensemble des thèmes ou </a:t>
            </a:r>
            <a:r>
              <a:rPr lang="fr-FR" dirty="0" smtClean="0"/>
              <a:t>non. De la même façon, chaque </a:t>
            </a:r>
            <a:r>
              <a:rPr lang="fr-FR" dirty="0"/>
              <a:t>thème peut être abordé dans sa totalité ou  </a:t>
            </a:r>
            <a:r>
              <a:rPr lang="fr-FR" dirty="0" smtClean="0"/>
              <a:t>non. </a:t>
            </a:r>
          </a:p>
          <a:p>
            <a:pPr algn="just"/>
            <a:endParaRPr lang="fr-FR" dirty="0" smtClean="0"/>
          </a:p>
          <a:p>
            <a:pPr algn="just"/>
            <a:r>
              <a:rPr lang="fr-FR" dirty="0" smtClean="0"/>
              <a:t>A tout moment de l’échange, les planches alphabétiques  restent accessibles et peuvent apporter une aide complémentaire, ainsi que les aides visuelles pour représenter le temps, les émotions, etc…..</a:t>
            </a:r>
          </a:p>
          <a:p>
            <a:pPr algn="just"/>
            <a:endParaRPr lang="fr-FR" dirty="0" smtClean="0"/>
          </a:p>
          <a:p>
            <a:pPr algn="just"/>
            <a:r>
              <a:rPr lang="fr-FR" dirty="0" smtClean="0"/>
              <a:t>Le professionnel se servira des planches pour poser ses questions afin d’inviter la personne à les utiliser pour exprimer sa ou ses réponses. Il parle en même temps qu’il désigne. Il invite ainsi la personne à utiliser le classeur de façon autonome pour apporter un point supplémentaire oublié ou pas abordé.</a:t>
            </a:r>
          </a:p>
        </p:txBody>
      </p:sp>
      <p:sp>
        <p:nvSpPr>
          <p:cNvPr id="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48745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4170" y="64075"/>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6" y="138029"/>
            <a:ext cx="762635" cy="829310"/>
          </a:xfrm>
          <a:prstGeom prst="rect">
            <a:avLst/>
          </a:prstGeom>
          <a:noFill/>
          <a:ln>
            <a:noFill/>
          </a:ln>
        </p:spPr>
      </p:pic>
      <p:sp>
        <p:nvSpPr>
          <p:cNvPr id="2" name="Rectangle 1"/>
          <p:cNvSpPr/>
          <p:nvPr/>
        </p:nvSpPr>
        <p:spPr>
          <a:xfrm>
            <a:off x="524936" y="1124744"/>
            <a:ext cx="4572000" cy="646331"/>
          </a:xfrm>
          <a:prstGeom prst="rect">
            <a:avLst/>
          </a:prstGeom>
        </p:spPr>
        <p:txBody>
          <a:bodyPr>
            <a:spAutoFit/>
          </a:bodyPr>
          <a:lstStyle/>
          <a:p>
            <a:r>
              <a:rPr lang="fr-FR" dirty="0"/>
              <a:t> </a:t>
            </a:r>
          </a:p>
          <a:p>
            <a:r>
              <a:rPr lang="fr-FR" dirty="0"/>
              <a:t>Avez-vous des enfants à charge ? </a:t>
            </a:r>
          </a:p>
        </p:txBody>
      </p:sp>
      <p:pic>
        <p:nvPicPr>
          <p:cNvPr id="8" name="Image 7" descr="thumbnail"/>
          <p:cNvPicPr/>
          <p:nvPr/>
        </p:nvPicPr>
        <p:blipFill>
          <a:blip r:embed="rId5">
            <a:extLst>
              <a:ext uri="{28A0092B-C50C-407E-A947-70E740481C1C}">
                <a14:useLocalDpi xmlns:a14="http://schemas.microsoft.com/office/drawing/2010/main" val="0"/>
              </a:ext>
            </a:extLst>
          </a:blip>
          <a:srcRect/>
          <a:stretch>
            <a:fillRect/>
          </a:stretch>
        </p:blipFill>
        <p:spPr bwMode="auto">
          <a:xfrm>
            <a:off x="662718" y="2789505"/>
            <a:ext cx="1445895" cy="1445895"/>
          </a:xfrm>
          <a:prstGeom prst="rect">
            <a:avLst/>
          </a:prstGeom>
          <a:noFill/>
          <a:ln>
            <a:noFill/>
          </a:ln>
        </p:spPr>
      </p:pic>
      <p:sp>
        <p:nvSpPr>
          <p:cNvPr id="9" name="Rectangle à coins arrondis 8"/>
          <p:cNvSpPr>
            <a:spLocks noChangeArrowheads="1"/>
          </p:cNvSpPr>
          <p:nvPr/>
        </p:nvSpPr>
        <p:spPr bwMode="auto">
          <a:xfrm>
            <a:off x="2787571" y="2004505"/>
            <a:ext cx="5433472" cy="1828800"/>
          </a:xfrm>
          <a:prstGeom prst="wedgeRoundRectCallout">
            <a:avLst>
              <a:gd name="adj1" fmla="val -67721"/>
              <a:gd name="adj2" fmla="val 46830"/>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a:p>
            <a:pPr>
              <a:spcAft>
                <a:spcPts val="0"/>
              </a:spcAft>
            </a:pPr>
            <a:r>
              <a:rPr lang="fr-FR" sz="1200">
                <a:effectLst/>
                <a:latin typeface="Times New Roman"/>
                <a:ea typeface="Times New Roman"/>
              </a:rPr>
              <a:t> </a:t>
            </a:r>
          </a:p>
          <a:p>
            <a:pPr>
              <a:spcAft>
                <a:spcPts val="0"/>
              </a:spcAft>
            </a:pPr>
            <a:r>
              <a:rPr lang="fr-FR" sz="1200">
                <a:effectLst/>
                <a:latin typeface="Times New Roman"/>
                <a:ea typeface="Times New Roman"/>
              </a:rPr>
              <a:t> </a:t>
            </a:r>
          </a:p>
          <a:p>
            <a:pPr>
              <a:spcAft>
                <a:spcPts val="0"/>
              </a:spcAft>
            </a:pPr>
            <a:r>
              <a:rPr lang="fr-FR" sz="1200">
                <a:effectLst/>
                <a:latin typeface="Times New Roman"/>
                <a:ea typeface="Times New Roman"/>
              </a:rPr>
              <a:t> </a:t>
            </a:r>
          </a:p>
          <a:p>
            <a:pPr>
              <a:spcAft>
                <a:spcPts val="0"/>
              </a:spcAft>
            </a:pPr>
            <a:r>
              <a:rPr lang="fr-FR" sz="1200">
                <a:effectLst/>
                <a:latin typeface="Times New Roman"/>
                <a:ea typeface="Times New Roman"/>
              </a:rPr>
              <a:t>               </a:t>
            </a:r>
          </a:p>
        </p:txBody>
      </p:sp>
      <p:pic>
        <p:nvPicPr>
          <p:cNvPr id="10" name="Image 9" descr="http://www.catedu.es/arasaac/classes/img/thumbnail.php?i=c2l6ZT0yMDAmcnV0YT0uLi8uLi9yZXBvc2l0b3Jpby9vcmlnaW5hbGVzLzcxNzYucG5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4195" y="2662360"/>
            <a:ext cx="553085" cy="574040"/>
          </a:xfrm>
          <a:prstGeom prst="rect">
            <a:avLst/>
          </a:prstGeom>
          <a:noFill/>
          <a:ln>
            <a:noFill/>
          </a:ln>
        </p:spPr>
      </p:pic>
      <p:sp>
        <p:nvSpPr>
          <p:cNvPr id="11" name="Flèche droite 10"/>
          <p:cNvSpPr>
            <a:spLocks noChangeArrowheads="1"/>
          </p:cNvSpPr>
          <p:nvPr/>
        </p:nvSpPr>
        <p:spPr bwMode="auto">
          <a:xfrm>
            <a:off x="3636084" y="2836065"/>
            <a:ext cx="487680" cy="226630"/>
          </a:xfrm>
          <a:prstGeom prst="rightArrow">
            <a:avLst>
              <a:gd name="adj1" fmla="val 50000"/>
              <a:gd name="adj2" fmla="val 39425"/>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pic>
        <p:nvPicPr>
          <p:cNvPr id="12" name="Image 11" descr="http://www.catedu.es/arasaac/repositorio/thumbs/10/200/1/11426.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6246" y="2977710"/>
            <a:ext cx="786765" cy="786765"/>
          </a:xfrm>
          <a:prstGeom prst="rect">
            <a:avLst/>
          </a:prstGeom>
          <a:noFill/>
          <a:ln>
            <a:noFill/>
          </a:ln>
        </p:spPr>
      </p:pic>
      <p:pic>
        <p:nvPicPr>
          <p:cNvPr id="13" name="Image 12" descr="http://www.catedu.es/arasaac/repositorio/thumbs/10/200/8/8506.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9024" y="2241835"/>
            <a:ext cx="707763" cy="584835"/>
          </a:xfrm>
          <a:prstGeom prst="rect">
            <a:avLst/>
          </a:prstGeom>
          <a:noFill/>
          <a:ln>
            <a:noFill/>
          </a:ln>
        </p:spPr>
      </p:pic>
      <p:pic>
        <p:nvPicPr>
          <p:cNvPr id="14" name="Image 13" descr="http://www.catedu.es/arasaac/repositorio/thumbs/10/200/9/9058.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4315" y="3060355"/>
            <a:ext cx="574040" cy="574040"/>
          </a:xfrm>
          <a:prstGeom prst="rect">
            <a:avLst/>
          </a:prstGeom>
          <a:noFill/>
          <a:ln>
            <a:noFill/>
          </a:ln>
        </p:spPr>
      </p:pic>
      <p:pic>
        <p:nvPicPr>
          <p:cNvPr id="15" name="Image 14" descr="http://www.catedu.es/arasaac/repositorio/thumbs/10/200/7/7233.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50180" y="3136990"/>
            <a:ext cx="425450" cy="425450"/>
          </a:xfrm>
          <a:prstGeom prst="rect">
            <a:avLst/>
          </a:prstGeom>
          <a:noFill/>
          <a:ln>
            <a:noFill/>
          </a:ln>
        </p:spPr>
      </p:pic>
      <p:pic>
        <p:nvPicPr>
          <p:cNvPr id="16" name="Image 15" descr="http://www.catedu.es/arasaac/repositorio/thumbs/10/200/7/7010.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12625" y="3136990"/>
            <a:ext cx="499745" cy="499745"/>
          </a:xfrm>
          <a:prstGeom prst="rect">
            <a:avLst/>
          </a:prstGeom>
          <a:noFill/>
          <a:ln>
            <a:noFill/>
          </a:ln>
        </p:spPr>
      </p:pic>
      <p:sp>
        <p:nvSpPr>
          <p:cNvPr id="3" name="ZoneTexte 2"/>
          <p:cNvSpPr txBox="1"/>
          <p:nvPr/>
        </p:nvSpPr>
        <p:spPr>
          <a:xfrm>
            <a:off x="5006068" y="3125252"/>
            <a:ext cx="344112" cy="523220"/>
          </a:xfrm>
          <a:prstGeom prst="rect">
            <a:avLst/>
          </a:prstGeom>
          <a:noFill/>
        </p:spPr>
        <p:txBody>
          <a:bodyPr wrap="square" rtlCol="0">
            <a:spAutoFit/>
          </a:bodyPr>
          <a:lstStyle/>
          <a:p>
            <a:r>
              <a:rPr lang="fr-FR" sz="2800" dirty="0" smtClean="0"/>
              <a:t>+</a:t>
            </a:r>
            <a:endParaRPr lang="fr-FR" sz="2800" dirty="0"/>
          </a:p>
        </p:txBody>
      </p:sp>
      <p:sp>
        <p:nvSpPr>
          <p:cNvPr id="17" name="ZoneTexte 16"/>
          <p:cNvSpPr txBox="1"/>
          <p:nvPr/>
        </p:nvSpPr>
        <p:spPr>
          <a:xfrm>
            <a:off x="6896859" y="3136990"/>
            <a:ext cx="344112" cy="523220"/>
          </a:xfrm>
          <a:prstGeom prst="rect">
            <a:avLst/>
          </a:prstGeom>
          <a:noFill/>
        </p:spPr>
        <p:txBody>
          <a:bodyPr wrap="square" rtlCol="0">
            <a:spAutoFit/>
          </a:bodyPr>
          <a:lstStyle/>
          <a:p>
            <a:r>
              <a:rPr lang="fr-FR" sz="2800" dirty="0" smtClean="0"/>
              <a:t>+</a:t>
            </a:r>
            <a:endParaRPr lang="fr-FR" sz="2800" dirty="0"/>
          </a:p>
        </p:txBody>
      </p:sp>
      <p:sp>
        <p:nvSpPr>
          <p:cNvPr id="18" name="ZoneTexte 17"/>
          <p:cNvSpPr txBox="1"/>
          <p:nvPr/>
        </p:nvSpPr>
        <p:spPr>
          <a:xfrm>
            <a:off x="5825054" y="3165370"/>
            <a:ext cx="344112" cy="523220"/>
          </a:xfrm>
          <a:prstGeom prst="rect">
            <a:avLst/>
          </a:prstGeom>
          <a:noFill/>
        </p:spPr>
        <p:txBody>
          <a:bodyPr wrap="square" rtlCol="0">
            <a:spAutoFit/>
          </a:bodyPr>
          <a:lstStyle/>
          <a:p>
            <a:r>
              <a:rPr lang="fr-FR" sz="2800" dirty="0" smtClean="0"/>
              <a:t>+</a:t>
            </a:r>
            <a:endParaRPr lang="fr-FR" sz="2800" dirty="0"/>
          </a:p>
        </p:txBody>
      </p:sp>
      <p:sp>
        <p:nvSpPr>
          <p:cNvPr id="57" name="ZoneTexte 56"/>
          <p:cNvSpPr txBox="1"/>
          <p:nvPr/>
        </p:nvSpPr>
        <p:spPr>
          <a:xfrm>
            <a:off x="668453" y="4766661"/>
            <a:ext cx="1440160" cy="369332"/>
          </a:xfrm>
          <a:prstGeom prst="rect">
            <a:avLst/>
          </a:prstGeom>
          <a:noFill/>
        </p:spPr>
        <p:txBody>
          <a:bodyPr wrap="square" rtlCol="0">
            <a:spAutoFit/>
          </a:bodyPr>
          <a:lstStyle/>
          <a:p>
            <a:r>
              <a:rPr lang="fr-FR" dirty="0" smtClean="0"/>
              <a:t>Combien ?</a:t>
            </a:r>
            <a:endParaRPr lang="fr-FR" dirty="0"/>
          </a:p>
        </p:txBody>
      </p:sp>
      <p:grpSp>
        <p:nvGrpSpPr>
          <p:cNvPr id="58" name="Groupe 57"/>
          <p:cNvGrpSpPr/>
          <p:nvPr/>
        </p:nvGrpSpPr>
        <p:grpSpPr>
          <a:xfrm>
            <a:off x="2800489" y="4047702"/>
            <a:ext cx="5524831" cy="2204679"/>
            <a:chOff x="2825330" y="2995359"/>
            <a:chExt cx="5524831" cy="2204679"/>
          </a:xfrm>
        </p:grpSpPr>
        <p:pic>
          <p:nvPicPr>
            <p:cNvPr id="5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4540" y="344371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5330" y="345858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0505" y="345858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9306" y="344371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37037" y="3505323"/>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77665"/>
              <a:ext cx="652289"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ZoneTexte 64"/>
            <p:cNvSpPr txBox="1"/>
            <p:nvPr/>
          </p:nvSpPr>
          <p:spPr>
            <a:xfrm>
              <a:off x="2941573" y="2995359"/>
              <a:ext cx="5374843" cy="461665"/>
            </a:xfrm>
            <a:prstGeom prst="rect">
              <a:avLst/>
            </a:prstGeom>
            <a:noFill/>
          </p:spPr>
          <p:txBody>
            <a:bodyPr wrap="square" rtlCol="0">
              <a:spAutoFit/>
            </a:bodyPr>
            <a:lstStyle/>
            <a:p>
              <a:r>
                <a:rPr lang="fr-FR" sz="2400" dirty="0" smtClean="0"/>
                <a:t>1 	2	3	4	5	6 </a:t>
              </a:r>
              <a:endParaRPr lang="fr-FR" sz="2400" dirty="0"/>
            </a:p>
          </p:txBody>
        </p:sp>
        <p:sp>
          <p:nvSpPr>
            <p:cNvPr id="66" name="ZoneTexte 65"/>
            <p:cNvSpPr txBox="1"/>
            <p:nvPr/>
          </p:nvSpPr>
          <p:spPr>
            <a:xfrm>
              <a:off x="2975318" y="4738373"/>
              <a:ext cx="5374843" cy="461665"/>
            </a:xfrm>
            <a:prstGeom prst="rect">
              <a:avLst/>
            </a:prstGeom>
            <a:noFill/>
          </p:spPr>
          <p:txBody>
            <a:bodyPr wrap="square" rtlCol="0">
              <a:spAutoFit/>
            </a:bodyPr>
            <a:lstStyle/>
            <a:p>
              <a:r>
                <a:rPr lang="fr-FR" sz="2400" dirty="0" smtClean="0"/>
                <a:t>1 	2	3	4	5	6 </a:t>
              </a:r>
              <a:endParaRPr lang="fr-FR" sz="2400" dirty="0"/>
            </a:p>
          </p:txBody>
        </p:sp>
      </p:grpSp>
      <p:sp>
        <p:nvSpPr>
          <p:cNvPr id="29" name="ZoneTexte 28"/>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30"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517606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mairie-bonne.fr/mairie/images/stories/site/vivre-bonne/carte-identite.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05419" y="79840"/>
            <a:ext cx="1062990" cy="744220"/>
          </a:xfrm>
          <a:prstGeom prst="rect">
            <a:avLst/>
          </a:prstGeom>
          <a:noFill/>
          <a:ln>
            <a:noFill/>
          </a:ln>
        </p:spPr>
      </p:pic>
      <p:pic>
        <p:nvPicPr>
          <p:cNvPr id="7" name="Image 6" descr="thumbna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3" y="153794"/>
            <a:ext cx="762635" cy="829310"/>
          </a:xfrm>
          <a:prstGeom prst="rect">
            <a:avLst/>
          </a:prstGeom>
          <a:noFill/>
          <a:ln>
            <a:noFill/>
          </a:ln>
        </p:spPr>
      </p:pic>
      <p:sp>
        <p:nvSpPr>
          <p:cNvPr id="2" name="Rectangle 1"/>
          <p:cNvSpPr/>
          <p:nvPr/>
        </p:nvSpPr>
        <p:spPr>
          <a:xfrm>
            <a:off x="539552" y="1412776"/>
            <a:ext cx="5670376" cy="646331"/>
          </a:xfrm>
          <a:prstGeom prst="rect">
            <a:avLst/>
          </a:prstGeom>
        </p:spPr>
        <p:txBody>
          <a:bodyPr wrap="square">
            <a:spAutoFit/>
          </a:bodyPr>
          <a:lstStyle/>
          <a:p>
            <a:r>
              <a:rPr lang="fr-FR" dirty="0"/>
              <a:t> Avez-vous  des enfants malades, handicapés ou décédés ?</a:t>
            </a:r>
          </a:p>
          <a:p>
            <a:r>
              <a:rPr lang="fr-FR" dirty="0"/>
              <a:t> </a:t>
            </a:r>
          </a:p>
        </p:txBody>
      </p:sp>
      <p:pic>
        <p:nvPicPr>
          <p:cNvPr id="8" name="Image 7"/>
          <p:cNvPicPr/>
          <p:nvPr/>
        </p:nvPicPr>
        <p:blipFill>
          <a:blip r:embed="rId5">
            <a:extLst>
              <a:ext uri="{28A0092B-C50C-407E-A947-70E740481C1C}">
                <a14:useLocalDpi xmlns:a14="http://schemas.microsoft.com/office/drawing/2010/main" val="0"/>
              </a:ext>
            </a:extLst>
          </a:blip>
          <a:srcRect/>
          <a:stretch>
            <a:fillRect/>
          </a:stretch>
        </p:blipFill>
        <p:spPr bwMode="auto">
          <a:xfrm>
            <a:off x="523784" y="3501008"/>
            <a:ext cx="1444625" cy="1444625"/>
          </a:xfrm>
          <a:prstGeom prst="rect">
            <a:avLst/>
          </a:prstGeom>
          <a:noFill/>
        </p:spPr>
      </p:pic>
      <p:sp>
        <p:nvSpPr>
          <p:cNvPr id="9" name="Rectangle à coins arrondis 8"/>
          <p:cNvSpPr>
            <a:spLocks noChangeArrowheads="1"/>
          </p:cNvSpPr>
          <p:nvPr/>
        </p:nvSpPr>
        <p:spPr bwMode="auto">
          <a:xfrm>
            <a:off x="2453605" y="2049462"/>
            <a:ext cx="4638675" cy="2400300"/>
          </a:xfrm>
          <a:prstGeom prst="wedgeRoundRectCallout">
            <a:avLst>
              <a:gd name="adj1" fmla="val -64579"/>
              <a:gd name="adj2" fmla="val 34366"/>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endParaRPr lang="fr-FR" sz="1200" dirty="0">
              <a:effectLst/>
              <a:latin typeface="Times New Roman"/>
              <a:ea typeface="Times New Roman"/>
            </a:endParaRPr>
          </a:p>
          <a:p>
            <a:pPr>
              <a:spcAft>
                <a:spcPts val="0"/>
              </a:spcAft>
            </a:pPr>
            <a:r>
              <a:rPr lang="fr-FR" sz="1200" dirty="0">
                <a:effectLst/>
                <a:latin typeface="Times New Roman"/>
                <a:ea typeface="Times New Roman"/>
              </a:rPr>
              <a:t>                      </a:t>
            </a:r>
          </a:p>
          <a:p>
            <a:pPr>
              <a:spcAft>
                <a:spcPts val="0"/>
              </a:spcAft>
            </a:pPr>
            <a:r>
              <a:rPr lang="fr-FR" sz="1200" dirty="0">
                <a:effectLst/>
                <a:latin typeface="Times New Roman"/>
                <a:ea typeface="Times New Roman"/>
              </a:rPr>
              <a:t> </a:t>
            </a:r>
          </a:p>
          <a:p>
            <a:pPr>
              <a:spcAft>
                <a:spcPts val="0"/>
              </a:spcAft>
            </a:pPr>
            <a:r>
              <a:rPr lang="fr-FR" sz="1200" dirty="0">
                <a:effectLst/>
                <a:latin typeface="Times New Roman"/>
                <a:ea typeface="Times New Roman"/>
              </a:rPr>
              <a:t> </a:t>
            </a:r>
          </a:p>
          <a:p>
            <a:pPr>
              <a:spcAft>
                <a:spcPts val="0"/>
              </a:spcAft>
            </a:pPr>
            <a:r>
              <a:rPr lang="fr-FR" sz="1200" dirty="0">
                <a:effectLst/>
                <a:latin typeface="Times New Roman"/>
                <a:ea typeface="Times New Roman"/>
              </a:rPr>
              <a:t>                </a:t>
            </a:r>
          </a:p>
        </p:txBody>
      </p:sp>
      <p:pic>
        <p:nvPicPr>
          <p:cNvPr id="10" name="Image 9" descr="http://www.catedu.es/arasaac/repositorio/thumbs/10/200/2/28742.png"/>
          <p:cNvPicPr/>
          <p:nvPr/>
        </p:nvPicPr>
        <p:blipFill>
          <a:blip r:embed="rId6">
            <a:extLst>
              <a:ext uri="{28A0092B-C50C-407E-A947-70E740481C1C}">
                <a14:useLocalDpi xmlns:a14="http://schemas.microsoft.com/office/drawing/2010/main" val="0"/>
              </a:ext>
            </a:extLst>
          </a:blip>
          <a:srcRect/>
          <a:stretch>
            <a:fillRect/>
          </a:stretch>
        </p:blipFill>
        <p:spPr bwMode="auto">
          <a:xfrm>
            <a:off x="2859120" y="3249612"/>
            <a:ext cx="1031240" cy="1031240"/>
          </a:xfrm>
          <a:prstGeom prst="rect">
            <a:avLst/>
          </a:prstGeom>
          <a:noFill/>
          <a:ln>
            <a:noFill/>
          </a:ln>
        </p:spPr>
      </p:pic>
      <p:pic>
        <p:nvPicPr>
          <p:cNvPr id="11" name="Image 10" descr="http://www.catedu.es/arasaac/classes/img/thumbnail.php?i=c2l6ZT0yMDAmcnV0YT0uLi8uLi9yZXBvc2l0b3Jpby9vcmlnaW5hbGVzLzcxNzYucG5n"/>
          <p:cNvPicPr/>
          <p:nvPr/>
        </p:nvPicPr>
        <p:blipFill>
          <a:blip r:embed="rId7">
            <a:extLst>
              <a:ext uri="{28A0092B-C50C-407E-A947-70E740481C1C}">
                <a14:useLocalDpi xmlns:a14="http://schemas.microsoft.com/office/drawing/2010/main" val="0"/>
              </a:ext>
            </a:extLst>
          </a:blip>
          <a:srcRect/>
          <a:stretch>
            <a:fillRect/>
          </a:stretch>
        </p:blipFill>
        <p:spPr bwMode="auto">
          <a:xfrm>
            <a:off x="4274048" y="2143891"/>
            <a:ext cx="882650" cy="882650"/>
          </a:xfrm>
          <a:prstGeom prst="rect">
            <a:avLst/>
          </a:prstGeom>
          <a:noFill/>
          <a:ln>
            <a:noFill/>
          </a:ln>
        </p:spPr>
      </p:pic>
      <p:pic>
        <p:nvPicPr>
          <p:cNvPr id="12" name="Image 11" descr="http://www.catedu.es/arasaac/repositorio/thumbs/10/200/2/24513.png"/>
          <p:cNvPicPr/>
          <p:nvPr/>
        </p:nvPicPr>
        <p:blipFill>
          <a:blip r:embed="rId8">
            <a:extLst>
              <a:ext uri="{28A0092B-C50C-407E-A947-70E740481C1C}">
                <a14:useLocalDpi xmlns:a14="http://schemas.microsoft.com/office/drawing/2010/main" val="0"/>
              </a:ext>
            </a:extLst>
          </a:blip>
          <a:srcRect/>
          <a:stretch>
            <a:fillRect/>
          </a:stretch>
        </p:blipFill>
        <p:spPr bwMode="auto">
          <a:xfrm>
            <a:off x="4188958" y="3181285"/>
            <a:ext cx="1052830" cy="1052830"/>
          </a:xfrm>
          <a:prstGeom prst="rect">
            <a:avLst/>
          </a:prstGeom>
          <a:noFill/>
          <a:ln>
            <a:noFill/>
          </a:ln>
        </p:spPr>
      </p:pic>
      <p:pic>
        <p:nvPicPr>
          <p:cNvPr id="13" name="Image 12" descr="http://www.catedu.es/arasaac/repositorio/thumbs/10/200/4/4591.png"/>
          <p:cNvPicPr/>
          <p:nvPr/>
        </p:nvPicPr>
        <p:blipFill>
          <a:blip r:embed="rId9">
            <a:extLst>
              <a:ext uri="{28A0092B-C50C-407E-A947-70E740481C1C}">
                <a14:useLocalDpi xmlns:a14="http://schemas.microsoft.com/office/drawing/2010/main" val="0"/>
              </a:ext>
            </a:extLst>
          </a:blip>
          <a:srcRect/>
          <a:stretch>
            <a:fillRect/>
          </a:stretch>
        </p:blipFill>
        <p:spPr bwMode="auto">
          <a:xfrm>
            <a:off x="5694308" y="3192080"/>
            <a:ext cx="1031240" cy="1031240"/>
          </a:xfrm>
          <a:prstGeom prst="rect">
            <a:avLst/>
          </a:prstGeom>
          <a:noFill/>
          <a:ln>
            <a:noFill/>
          </a:ln>
        </p:spPr>
      </p:pic>
      <p:sp>
        <p:nvSpPr>
          <p:cNvPr id="15" name="ZoneTexte 14"/>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14"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865334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362" y="1756354"/>
            <a:ext cx="2403030" cy="369332"/>
          </a:xfrm>
          <a:prstGeom prst="rect">
            <a:avLst/>
          </a:prstGeom>
        </p:spPr>
        <p:txBody>
          <a:bodyPr wrap="none">
            <a:spAutoFit/>
          </a:bodyPr>
          <a:lstStyle/>
          <a:p>
            <a:r>
              <a:rPr lang="fr-FR" dirty="0"/>
              <a:t>Avez-vous des voisins ? </a:t>
            </a:r>
          </a:p>
        </p:txBody>
      </p:sp>
      <p:sp>
        <p:nvSpPr>
          <p:cNvPr id="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2" name="Objet 21"/>
          <p:cNvGraphicFramePr>
            <a:graphicFrameLocks noChangeAspect="1"/>
          </p:cNvGraphicFramePr>
          <p:nvPr>
            <p:extLst>
              <p:ext uri="{D42A27DB-BD31-4B8C-83A1-F6EECF244321}">
                <p14:modId xmlns:p14="http://schemas.microsoft.com/office/powerpoint/2010/main" val="1116481310"/>
              </p:ext>
            </p:extLst>
          </p:nvPr>
        </p:nvGraphicFramePr>
        <p:xfrm>
          <a:off x="2634465" y="3387824"/>
          <a:ext cx="4114800" cy="2057400"/>
        </p:xfrm>
        <a:graphic>
          <a:graphicData uri="http://schemas.openxmlformats.org/presentationml/2006/ole">
            <mc:AlternateContent xmlns:mc="http://schemas.openxmlformats.org/markup-compatibility/2006">
              <mc:Choice xmlns:v="urn:schemas-microsoft-com:vml" Requires="v">
                <p:oleObj spid="_x0000_s8232" r:id="rId3" imgW="5486400" imgH="2743200" progId="Unknown">
                  <p:embed/>
                </p:oleObj>
              </mc:Choice>
              <mc:Fallback>
                <p:oleObj r:id="rId3" imgW="5486400" imgH="274320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465" y="3387824"/>
                        <a:ext cx="411480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Connecteur droit 22"/>
          <p:cNvCxnSpPr>
            <a:cxnSpLocks noChangeShapeType="1"/>
          </p:cNvCxnSpPr>
          <p:nvPr/>
        </p:nvCxnSpPr>
        <p:spPr bwMode="auto">
          <a:xfrm>
            <a:off x="4923656" y="2702024"/>
            <a:ext cx="240432" cy="1371600"/>
          </a:xfrm>
          <a:prstGeom prst="line">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Connecteur droit 23"/>
          <p:cNvCxnSpPr>
            <a:cxnSpLocks noChangeShapeType="1"/>
          </p:cNvCxnSpPr>
          <p:nvPr/>
        </p:nvCxnSpPr>
        <p:spPr bwMode="auto">
          <a:xfrm flipH="1">
            <a:off x="4053715" y="2692458"/>
            <a:ext cx="304800" cy="1371600"/>
          </a:xfrm>
          <a:prstGeom prst="line">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Rectangle 24"/>
          <p:cNvSpPr/>
          <p:nvPr/>
        </p:nvSpPr>
        <p:spPr>
          <a:xfrm>
            <a:off x="3995936" y="2911009"/>
            <a:ext cx="396262" cy="461665"/>
          </a:xfrm>
          <a:prstGeom prst="rect">
            <a:avLst/>
          </a:prstGeom>
        </p:spPr>
        <p:txBody>
          <a:bodyPr wrap="none">
            <a:spAutoFit/>
          </a:bodyPr>
          <a:lstStyle/>
          <a:p>
            <a:r>
              <a:rPr lang="fr-FR" sz="2400" b="1" dirty="0" smtClean="0"/>
              <a:t>? </a:t>
            </a:r>
            <a:endParaRPr lang="fr-FR" sz="2400" b="1" dirty="0"/>
          </a:p>
        </p:txBody>
      </p:sp>
      <p:sp>
        <p:nvSpPr>
          <p:cNvPr id="27" name="Rectangle 26"/>
          <p:cNvSpPr/>
          <p:nvPr/>
        </p:nvSpPr>
        <p:spPr>
          <a:xfrm>
            <a:off x="4967826" y="2911008"/>
            <a:ext cx="396262" cy="461665"/>
          </a:xfrm>
          <a:prstGeom prst="rect">
            <a:avLst/>
          </a:prstGeom>
        </p:spPr>
        <p:txBody>
          <a:bodyPr wrap="none">
            <a:spAutoFit/>
          </a:bodyPr>
          <a:lstStyle/>
          <a:p>
            <a:r>
              <a:rPr lang="fr-FR" sz="2400" b="1" dirty="0" smtClean="0"/>
              <a:t>? </a:t>
            </a:r>
            <a:endParaRPr lang="fr-FR" sz="2400" b="1" dirty="0"/>
          </a:p>
        </p:txBody>
      </p:sp>
      <p:pic>
        <p:nvPicPr>
          <p:cNvPr id="28" name="Image 27" descr="thumbnai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8657" y="1756354"/>
            <a:ext cx="937399" cy="936104"/>
          </a:xfrm>
          <a:prstGeom prst="rect">
            <a:avLst/>
          </a:prstGeom>
          <a:noFill/>
          <a:ln>
            <a:noFill/>
          </a:ln>
        </p:spPr>
      </p:pic>
      <p:pic>
        <p:nvPicPr>
          <p:cNvPr id="31" name="Image 30" descr="http://www.mairie-bonne.fr/mairie/images/stories/site/vivre-bonne/carte-identite.gif"/>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57241" y="131722"/>
            <a:ext cx="1062990" cy="744220"/>
          </a:xfrm>
          <a:prstGeom prst="rect">
            <a:avLst/>
          </a:prstGeom>
          <a:noFill/>
          <a:ln>
            <a:noFill/>
          </a:ln>
        </p:spPr>
      </p:pic>
      <p:pic>
        <p:nvPicPr>
          <p:cNvPr id="32" name="Image 31" descr="thumbnai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87" y="131722"/>
            <a:ext cx="855712" cy="824454"/>
          </a:xfrm>
          <a:prstGeom prst="rect">
            <a:avLst/>
          </a:prstGeom>
          <a:noFill/>
          <a:ln>
            <a:noFill/>
          </a:ln>
        </p:spPr>
      </p:pic>
      <p:sp>
        <p:nvSpPr>
          <p:cNvPr id="14" name="ZoneTexte 13"/>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1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027659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catedu.es/arasaac/classes/img/thumbnail.php?i=c2l6ZT0zMDAmcnV0YT0uLi8uLi9yZXBvc2l0b3Jpby9vcmlnaW5hbGVzLzIyNTUucG5n"/>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48935"/>
            <a:ext cx="1488440" cy="1488440"/>
          </a:xfrm>
          <a:prstGeom prst="rect">
            <a:avLst/>
          </a:prstGeom>
          <a:noFill/>
          <a:ln>
            <a:noFill/>
          </a:ln>
        </p:spPr>
      </p:pic>
      <p:cxnSp>
        <p:nvCxnSpPr>
          <p:cNvPr id="5" name="Connecteur droit 4"/>
          <p:cNvCxnSpPr>
            <a:cxnSpLocks noChangeShapeType="1"/>
          </p:cNvCxnSpPr>
          <p:nvPr/>
        </p:nvCxnSpPr>
        <p:spPr bwMode="auto">
          <a:xfrm>
            <a:off x="3190832" y="3711950"/>
            <a:ext cx="2173256" cy="0"/>
          </a:xfrm>
          <a:prstGeom prst="line">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 name="Image 5" descr="thumbnail"/>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35096"/>
            <a:ext cx="1520190" cy="1520190"/>
          </a:xfrm>
          <a:prstGeom prst="rect">
            <a:avLst/>
          </a:prstGeom>
          <a:noFill/>
          <a:ln>
            <a:noFill/>
          </a:ln>
        </p:spPr>
      </p:pic>
      <p:sp>
        <p:nvSpPr>
          <p:cNvPr id="7" name="Rectangle 6"/>
          <p:cNvSpPr/>
          <p:nvPr/>
        </p:nvSpPr>
        <p:spPr>
          <a:xfrm>
            <a:off x="4103728" y="3050367"/>
            <a:ext cx="466794" cy="646331"/>
          </a:xfrm>
          <a:prstGeom prst="rect">
            <a:avLst/>
          </a:prstGeom>
        </p:spPr>
        <p:txBody>
          <a:bodyPr wrap="none">
            <a:spAutoFit/>
          </a:bodyPr>
          <a:lstStyle/>
          <a:p>
            <a:r>
              <a:rPr lang="fr-FR" sz="3600" b="1" dirty="0" smtClean="0"/>
              <a:t>?</a:t>
            </a:r>
            <a:r>
              <a:rPr lang="fr-FR" sz="2400" b="1" dirty="0" smtClean="0"/>
              <a:t> </a:t>
            </a:r>
            <a:endParaRPr lang="fr-FR" sz="2400" b="1" dirty="0"/>
          </a:p>
        </p:txBody>
      </p:sp>
      <p:sp>
        <p:nvSpPr>
          <p:cNvPr id="9" name="Rectangle 8"/>
          <p:cNvSpPr/>
          <p:nvPr/>
        </p:nvSpPr>
        <p:spPr>
          <a:xfrm>
            <a:off x="506412" y="1331476"/>
            <a:ext cx="7200800" cy="369332"/>
          </a:xfrm>
          <a:prstGeom prst="rect">
            <a:avLst/>
          </a:prstGeom>
        </p:spPr>
        <p:txBody>
          <a:bodyPr wrap="square">
            <a:spAutoFit/>
          </a:bodyPr>
          <a:lstStyle/>
          <a:p>
            <a:r>
              <a:rPr lang="fr-FR" dirty="0"/>
              <a:t>Avez-vous de la famille (parents, frères, sœurs), des amis ?</a:t>
            </a:r>
          </a:p>
        </p:txBody>
      </p:sp>
      <p:sp>
        <p:nvSpPr>
          <p:cNvPr id="10" name="Rectangle 9"/>
          <p:cNvSpPr/>
          <p:nvPr/>
        </p:nvSpPr>
        <p:spPr>
          <a:xfrm>
            <a:off x="686390" y="4941168"/>
            <a:ext cx="5026954" cy="369332"/>
          </a:xfrm>
          <a:prstGeom prst="rect">
            <a:avLst/>
          </a:prstGeom>
        </p:spPr>
        <p:txBody>
          <a:bodyPr wrap="none">
            <a:spAutoFit/>
          </a:bodyPr>
          <a:lstStyle/>
          <a:p>
            <a:r>
              <a:rPr lang="fr-FR" dirty="0"/>
              <a:t>Utiliser les cartes pour les </a:t>
            </a:r>
            <a:r>
              <a:rPr lang="fr-FR" dirty="0" smtClean="0"/>
              <a:t>situer géographiquement</a:t>
            </a:r>
            <a:endParaRPr lang="fr-FR" dirty="0"/>
          </a:p>
        </p:txBody>
      </p:sp>
      <p:pic>
        <p:nvPicPr>
          <p:cNvPr id="11" name="Image 10" descr="http://www.mairie-bonne.fr/mairie/images/stories/site/vivre-bonne/carte-identite.gif"/>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76546" y="148523"/>
            <a:ext cx="1062990" cy="744220"/>
          </a:xfrm>
          <a:prstGeom prst="rect">
            <a:avLst/>
          </a:prstGeom>
          <a:noFill/>
          <a:ln>
            <a:noFill/>
          </a:ln>
        </p:spPr>
      </p:pic>
      <p:pic>
        <p:nvPicPr>
          <p:cNvPr id="12" name="Image 11" descr="thumbna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 y="108406"/>
            <a:ext cx="855712" cy="824454"/>
          </a:xfrm>
          <a:prstGeom prst="rect">
            <a:avLst/>
          </a:prstGeom>
          <a:noFill/>
          <a:ln>
            <a:noFill/>
          </a:ln>
        </p:spPr>
      </p:pic>
      <p:sp>
        <p:nvSpPr>
          <p:cNvPr id="13" name="ZoneTexte 12"/>
          <p:cNvSpPr txBox="1"/>
          <p:nvPr/>
        </p:nvSpPr>
        <p:spPr>
          <a:xfrm>
            <a:off x="5445580" y="79840"/>
            <a:ext cx="3710952" cy="369332"/>
          </a:xfrm>
          <a:prstGeom prst="rect">
            <a:avLst/>
          </a:prstGeom>
          <a:noFill/>
        </p:spPr>
        <p:txBody>
          <a:bodyPr wrap="none" rtlCol="0">
            <a:spAutoFit/>
          </a:bodyPr>
          <a:lstStyle/>
          <a:p>
            <a:r>
              <a:rPr lang="fr-FR" b="1" dirty="0" smtClean="0">
                <a:solidFill>
                  <a:srgbClr val="00B050"/>
                </a:solidFill>
              </a:rPr>
              <a:t>1 - PRESENTATION / IDENTIFICATION </a:t>
            </a:r>
            <a:endParaRPr lang="fr-FR" b="1" dirty="0">
              <a:solidFill>
                <a:srgbClr val="00B050"/>
              </a:solidFill>
            </a:endParaRPr>
          </a:p>
        </p:txBody>
      </p:sp>
      <p:sp>
        <p:nvSpPr>
          <p:cNvPr id="14"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11877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970061" y="568522"/>
            <a:ext cx="5157787" cy="3676650"/>
            <a:chOff x="1970061" y="568522"/>
            <a:chExt cx="5157787" cy="367665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61" y="568522"/>
              <a:ext cx="5157787" cy="36766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6" name="Groupe 5"/>
            <p:cNvGrpSpPr/>
            <p:nvPr/>
          </p:nvGrpSpPr>
          <p:grpSpPr>
            <a:xfrm>
              <a:off x="2224854" y="1144467"/>
              <a:ext cx="4648198" cy="1485899"/>
              <a:chOff x="0" y="0"/>
              <a:chExt cx="4648198" cy="1485899"/>
            </a:xfrm>
          </p:grpSpPr>
          <p:sp>
            <p:nvSpPr>
              <p:cNvPr id="11" name="Text Box 8"/>
              <p:cNvSpPr txBox="1">
                <a:spLocks noChangeArrowheads="1"/>
              </p:cNvSpPr>
              <p:nvPr/>
            </p:nvSpPr>
            <p:spPr bwMode="auto">
              <a:xfrm>
                <a:off x="3178627" y="945572"/>
                <a:ext cx="1469571" cy="540327"/>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fr-FR" sz="1600" b="1">
                    <a:effectLst/>
                    <a:latin typeface="Times New Roman"/>
                    <a:ea typeface="Times New Roman"/>
                  </a:rPr>
                  <a:t>SAVS SAMSAH</a:t>
                </a:r>
                <a:endParaRPr lang="fr-FR" sz="1200">
                  <a:effectLst/>
                  <a:latin typeface="Times New Roman"/>
                  <a:ea typeface="Times New Roman"/>
                </a:endParaRPr>
              </a:p>
            </p:txBody>
          </p:sp>
          <p:pic>
            <p:nvPicPr>
              <p:cNvPr id="8" name="Image 7" descr="\\SECRETARIAT\Mes documents\DEMARCHE QUALITE\PAQ 2013\Travail sur la communication\picto - banque d'mages\j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3025" cy="1343025"/>
              </a:xfrm>
              <a:prstGeom prst="rect">
                <a:avLst/>
              </a:prstGeom>
              <a:noFill/>
              <a:ln>
                <a:noFill/>
              </a:ln>
            </p:spPr>
          </p:pic>
          <p:sp>
            <p:nvSpPr>
              <p:cNvPr id="9" name="Text Box 9"/>
              <p:cNvSpPr txBox="1">
                <a:spLocks noChangeArrowheads="1"/>
              </p:cNvSpPr>
              <p:nvPr/>
            </p:nvSpPr>
            <p:spPr bwMode="auto">
              <a:xfrm>
                <a:off x="1876425" y="247650"/>
                <a:ext cx="457200" cy="519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spcAft>
                    <a:spcPts val="0"/>
                  </a:spcAft>
                </a:pPr>
                <a:r>
                  <a:rPr lang="fr-FR" sz="3600" b="1">
                    <a:effectLst/>
                    <a:latin typeface="Times New Roman"/>
                    <a:ea typeface="Times New Roman"/>
                  </a:rPr>
                  <a:t>+</a:t>
                </a:r>
                <a:endParaRPr lang="fr-FR" sz="1200">
                  <a:effectLst/>
                  <a:latin typeface="Times New Roman"/>
                  <a:ea typeface="Times New Roman"/>
                </a:endParaRPr>
              </a:p>
            </p:txBody>
          </p:sp>
        </p:grpSp>
        <p:pic>
          <p:nvPicPr>
            <p:cNvPr id="12" name="Imag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1071" y="3212976"/>
              <a:ext cx="446405" cy="446405"/>
            </a:xfrm>
            <a:prstGeom prst="rect">
              <a:avLst/>
            </a:prstGeom>
            <a:noFill/>
          </p:spPr>
        </p:pic>
      </p:grpSp>
      <p:grpSp>
        <p:nvGrpSpPr>
          <p:cNvPr id="13" name="Groupe 12"/>
          <p:cNvGrpSpPr/>
          <p:nvPr/>
        </p:nvGrpSpPr>
        <p:grpSpPr>
          <a:xfrm>
            <a:off x="3272604" y="4241775"/>
            <a:ext cx="2552700" cy="2066925"/>
            <a:chOff x="0" y="0"/>
            <a:chExt cx="2552700" cy="2066925"/>
          </a:xfrm>
        </p:grpSpPr>
        <p:grpSp>
          <p:nvGrpSpPr>
            <p:cNvPr id="14" name="Groupe 13"/>
            <p:cNvGrpSpPr>
              <a:grpSpLocks/>
            </p:cNvGrpSpPr>
            <p:nvPr/>
          </p:nvGrpSpPr>
          <p:grpSpPr bwMode="auto">
            <a:xfrm>
              <a:off x="0" y="0"/>
              <a:ext cx="2552700" cy="2066925"/>
              <a:chOff x="0" y="0"/>
              <a:chExt cx="1584" cy="1584"/>
            </a:xfrm>
          </p:grpSpPr>
          <p:pic>
            <p:nvPicPr>
              <p:cNvPr id="16" name="Picture 23" descr="feuilles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descr="PROJE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 y="288"/>
                <a:ext cx="686"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descr="contra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2525" y="1028700"/>
              <a:ext cx="495300" cy="495300"/>
            </a:xfrm>
            <a:prstGeom prst="rect">
              <a:avLst/>
            </a:prstGeom>
            <a:noFill/>
            <a:ln>
              <a:noFill/>
            </a:ln>
          </p:spPr>
        </p:pic>
      </p:grpSp>
      <p:pic>
        <p:nvPicPr>
          <p:cNvPr id="19" name="Image 18" descr="http://catedu.es/arasaac/classes/img/thumbnail.php?i=c2l6ZT0zMDAmcnV0YT0uLi8uLi9yZXBvc2l0b3Jpby9vcmlnaW5hbGVzLzE2MTI1LnBuZw=="/>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133" y="94002"/>
            <a:ext cx="564715" cy="571500"/>
          </a:xfrm>
          <a:prstGeom prst="rect">
            <a:avLst/>
          </a:prstGeom>
          <a:noFill/>
          <a:ln>
            <a:noFill/>
          </a:ln>
        </p:spPr>
      </p:pic>
      <p:pic>
        <p:nvPicPr>
          <p:cNvPr id="20" name="Image 19" descr="\\SECRETARIAT\Mes documents\DEMARCHE QUALITE\PAQ 2013\Travail sur la communication\picto - banque d'mages\je.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537" y="236877"/>
            <a:ext cx="470596" cy="476250"/>
          </a:xfrm>
          <a:prstGeom prst="rect">
            <a:avLst/>
          </a:prstGeom>
          <a:noFill/>
          <a:ln>
            <a:noFill/>
          </a:ln>
        </p:spPr>
      </p:pic>
      <p:sp>
        <p:nvSpPr>
          <p:cNvPr id="18" name="ZoneTexte 17"/>
          <p:cNvSpPr txBox="1"/>
          <p:nvPr/>
        </p:nvSpPr>
        <p:spPr>
          <a:xfrm>
            <a:off x="7573017" y="10420"/>
            <a:ext cx="1593706" cy="369332"/>
          </a:xfrm>
          <a:prstGeom prst="rect">
            <a:avLst/>
          </a:prstGeom>
          <a:noFill/>
        </p:spPr>
        <p:txBody>
          <a:bodyPr wrap="none" rtlCol="0">
            <a:spAutoFit/>
          </a:bodyPr>
          <a:lstStyle/>
          <a:p>
            <a:r>
              <a:rPr lang="fr-FR" b="1" dirty="0" smtClean="0">
                <a:solidFill>
                  <a:schemeClr val="accent2"/>
                </a:solidFill>
              </a:rPr>
              <a:t>2 - DEMANDE</a:t>
            </a:r>
            <a:r>
              <a:rPr lang="fr-FR" dirty="0" smtClean="0">
                <a:solidFill>
                  <a:schemeClr val="accent2"/>
                </a:solidFill>
              </a:rPr>
              <a:t>S</a:t>
            </a:r>
            <a:endParaRPr lang="fr-FR" dirty="0">
              <a:solidFill>
                <a:schemeClr val="accent2"/>
              </a:solidFill>
            </a:endParaRPr>
          </a:p>
        </p:txBody>
      </p:sp>
      <p:pic>
        <p:nvPicPr>
          <p:cNvPr id="3"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2834" y="915681"/>
            <a:ext cx="1871096" cy="1175825"/>
          </a:xfrm>
          <a:prstGeom prst="rect">
            <a:avLst/>
          </a:prstGeom>
        </p:spPr>
      </p:pic>
      <p:sp>
        <p:nvSpPr>
          <p:cNvPr id="2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574103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4022800526"/>
              </p:ext>
            </p:extLst>
          </p:nvPr>
        </p:nvGraphicFramePr>
        <p:xfrm>
          <a:off x="1339416" y="404664"/>
          <a:ext cx="6711100" cy="6098298"/>
        </p:xfrm>
        <a:graphic>
          <a:graphicData uri="http://schemas.openxmlformats.org/drawingml/2006/table">
            <a:tbl>
              <a:tblPr firstRow="1" bandRow="1">
                <a:tableStyleId>{2D5ABB26-0587-4C30-8999-92F81FD0307C}</a:tableStyleId>
              </a:tblPr>
              <a:tblGrid>
                <a:gridCol w="3355550"/>
                <a:gridCol w="3355550"/>
              </a:tblGrid>
              <a:tr h="3049149">
                <a:tc>
                  <a:txBody>
                    <a:bodyPr/>
                    <a:lstStyle/>
                    <a:p>
                      <a:r>
                        <a:rPr lang="fr-FR" dirty="0" smtClean="0"/>
                        <a:t>LOGEMENT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SANTE /</a:t>
                      </a:r>
                      <a:r>
                        <a:rPr lang="fr-FR" baseline="0" dirty="0" smtClean="0"/>
                        <a:t> SOIN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9149">
                <a:tc>
                  <a:txBody>
                    <a:bodyPr/>
                    <a:lstStyle/>
                    <a:p>
                      <a:r>
                        <a:rPr lang="fr-FR" dirty="0" smtClean="0"/>
                        <a:t>TRANSPORT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VIE RELATIONNELLE ET SOCIALE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128" name="Image 24" descr="Medical%20Numbers%20%26%20Health%20Centers%201%20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162" y="1334800"/>
            <a:ext cx="25622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Image 66" descr="http://www.catedu.es/arasaac/classes/img/thumbnail.php?i=cdb4ae007dd4b3b4ec6e9c2eb5d2f3b0e5b73fdd5216cece9d9f0709ca904497c988f78aa80b44e53fd65ac8d4d9775d16355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35163" y="935466"/>
            <a:ext cx="2170112" cy="2170112"/>
          </a:xfrm>
          <a:prstGeom prst="rect">
            <a:avLst/>
          </a:prstGeom>
          <a:noFill/>
          <a:extLst>
            <a:ext uri="{909E8E84-426E-40DD-AFC4-6F175D3DCCD1}">
              <a14:hiddenFill xmlns:a14="http://schemas.microsoft.com/office/drawing/2010/main">
                <a:solidFill>
                  <a:srgbClr val="FFFFFF"/>
                </a:solidFill>
              </a14:hiddenFill>
            </a:ext>
          </a:extLst>
        </p:spPr>
      </p:pic>
      <p:pic>
        <p:nvPicPr>
          <p:cNvPr id="5127" name="Image 65" descr="http://www.catedu.es/arasaac/classes/img/thumbnail.php?i=cdb4ae007dd4b3b4ec6e9c2eb5d2f3b0e5b73fdd5216cece9d9f0709ca904497c988f78aa80b44e53fd65acdd9d9705d16355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456785" y="3993509"/>
            <a:ext cx="1141412" cy="11414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 64" descr="http://www.catedu.es/arasaac/classes/img/thumbnail.php?i=cdb4ae007dd4b3b4ec6e9c2eb5d2f3b0e5b73fdd5216cece9d9f0709ca904497c988f78aa80b44e53fd65acdd8da725d163550"/>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3079890" y="4579297"/>
            <a:ext cx="111125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 25" descr="http://www.catedu.es/arasaac/classes/img/thumbnail.php?i=cdb4ae007dd4b3b4ec6e9c2eb5d2f3b0e5b73fdd5216cece9d9f0709ca904497c988f78aa80b44e53fd65ac6d9d77b5d163550"/>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007500" y="3880797"/>
            <a:ext cx="1254125" cy="12541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 26" descr="http://www.catedu.es/arasaac/classes/img/thumbnail.php?i=cdb4ae007dd4b3b4ec6e9c2eb5d2f3b0e5b73fdd5216cece9d9f0709ca904497c988f78aa80b44e53fd65ac6dbdb7a5d163550"/>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261625" y="4910442"/>
            <a:ext cx="1341438" cy="134143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6785" y="5581160"/>
            <a:ext cx="2553056" cy="895475"/>
          </a:xfrm>
          <a:prstGeom prst="rect">
            <a:avLst/>
          </a:prstGeom>
        </p:spPr>
      </p:pic>
      <p:pic>
        <p:nvPicPr>
          <p:cNvPr id="18" name="Image 17" descr="http://catedu.es/arasaac/classes/img/thumbnail.php?i=c2l6ZT0zMDAmcnV0YT0uLi8uLi9yZXBvc2l0b3Jpby9vcmlnaW5hbGVzLzE2MTI1LnBuZw=="/>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3133" y="117638"/>
            <a:ext cx="564715" cy="571500"/>
          </a:xfrm>
          <a:prstGeom prst="rect">
            <a:avLst/>
          </a:prstGeom>
          <a:noFill/>
          <a:ln>
            <a:noFill/>
          </a:ln>
        </p:spPr>
      </p:pic>
      <p:pic>
        <p:nvPicPr>
          <p:cNvPr id="19" name="Image 18" descr="\\SECRETARIAT\Mes documents\DEMARCHE QUALITE\PAQ 2013\Travail sur la communication\picto - banque d'mages\je.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537" y="80273"/>
            <a:ext cx="470596" cy="476250"/>
          </a:xfrm>
          <a:prstGeom prst="rect">
            <a:avLst/>
          </a:prstGeom>
          <a:noFill/>
          <a:ln>
            <a:noFill/>
          </a:ln>
        </p:spPr>
      </p:pic>
      <p:sp>
        <p:nvSpPr>
          <p:cNvPr id="21" name="ZoneTexte 20"/>
          <p:cNvSpPr txBox="1"/>
          <p:nvPr/>
        </p:nvSpPr>
        <p:spPr>
          <a:xfrm>
            <a:off x="7573017" y="10420"/>
            <a:ext cx="1593706" cy="369332"/>
          </a:xfrm>
          <a:prstGeom prst="rect">
            <a:avLst/>
          </a:prstGeom>
          <a:noFill/>
        </p:spPr>
        <p:txBody>
          <a:bodyPr wrap="none" rtlCol="0">
            <a:spAutoFit/>
          </a:bodyPr>
          <a:lstStyle/>
          <a:p>
            <a:r>
              <a:rPr lang="fr-FR" b="1" dirty="0" smtClean="0">
                <a:solidFill>
                  <a:schemeClr val="accent2"/>
                </a:solidFill>
              </a:rPr>
              <a:t>2 - DEMANDE</a:t>
            </a:r>
            <a:r>
              <a:rPr lang="fr-FR" dirty="0" smtClean="0">
                <a:solidFill>
                  <a:schemeClr val="accent2"/>
                </a:solidFill>
              </a:rPr>
              <a:t>S</a:t>
            </a:r>
            <a:endParaRPr lang="fr-FR" dirty="0">
              <a:solidFill>
                <a:schemeClr val="accent2"/>
              </a:solidFill>
            </a:endParaRPr>
          </a:p>
        </p:txBody>
      </p:sp>
      <p:sp>
        <p:nvSpPr>
          <p:cNvPr id="14"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405583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293852963"/>
              </p:ext>
            </p:extLst>
          </p:nvPr>
        </p:nvGraphicFramePr>
        <p:xfrm>
          <a:off x="1173268" y="332656"/>
          <a:ext cx="6711100" cy="6098298"/>
        </p:xfrm>
        <a:graphic>
          <a:graphicData uri="http://schemas.openxmlformats.org/drawingml/2006/table">
            <a:tbl>
              <a:tblPr firstRow="1" bandRow="1">
                <a:tableStyleId>{2D5ABB26-0587-4C30-8999-92F81FD0307C}</a:tableStyleId>
              </a:tblPr>
              <a:tblGrid>
                <a:gridCol w="3355550"/>
                <a:gridCol w="3355550"/>
              </a:tblGrid>
              <a:tr h="3049149">
                <a:tc>
                  <a:txBody>
                    <a:bodyPr/>
                    <a:lstStyle/>
                    <a:p>
                      <a:r>
                        <a:rPr lang="fr-FR" dirty="0" smtClean="0"/>
                        <a:t>LOISIRS</a:t>
                      </a:r>
                      <a:r>
                        <a:rPr lang="fr-FR" baseline="0" dirty="0" smtClean="0"/>
                        <a:t>  VACANCES SORTIES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AIDE</a:t>
                      </a:r>
                      <a:r>
                        <a:rPr lang="fr-FR" baseline="0" dirty="0" smtClean="0"/>
                        <a:t> HUMAINE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9149">
                <a:tc>
                  <a:txBody>
                    <a:bodyPr/>
                    <a:lstStyle/>
                    <a:p>
                      <a:r>
                        <a:rPr lang="fr-FR" dirty="0" smtClean="0"/>
                        <a:t>AIDE TECHNIQUE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SCOLARITE / FORMATION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0" name="Groupe 9"/>
          <p:cNvGrpSpPr/>
          <p:nvPr/>
        </p:nvGrpSpPr>
        <p:grpSpPr>
          <a:xfrm>
            <a:off x="0" y="102307"/>
            <a:ext cx="1047750" cy="619125"/>
            <a:chOff x="7984182" y="116632"/>
            <a:chExt cx="1047750" cy="619125"/>
          </a:xfrm>
        </p:grpSpPr>
        <p:pic>
          <p:nvPicPr>
            <p:cNvPr id="5" name="Image 4" descr="http://catedu.es/arasaac/classes/img/thumbnail.php?i=c2l6ZT0zMDAmcnV0YT0uLi8uLi9yZXBvc2l0b3Jpby9vcmlnaW5hbGVzLzE2MTI1LnBuZ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16632"/>
              <a:ext cx="571500" cy="571500"/>
            </a:xfrm>
            <a:prstGeom prst="rect">
              <a:avLst/>
            </a:prstGeom>
            <a:noFill/>
            <a:ln>
              <a:noFill/>
            </a:ln>
          </p:spPr>
        </p:pic>
        <p:pic>
          <p:nvPicPr>
            <p:cNvPr id="6" name="Image 5" descr="\\SECRETARIAT\Mes documents\DEMARCHE QUALITE\PAQ 2013\Travail sur la communication\picto - banque d'mages\j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182" y="259507"/>
              <a:ext cx="476250" cy="476250"/>
            </a:xfrm>
            <a:prstGeom prst="rect">
              <a:avLst/>
            </a:prstGeom>
            <a:noFill/>
            <a:ln>
              <a:noFill/>
            </a:ln>
          </p:spPr>
        </p:pic>
      </p:grpSp>
      <p:pic>
        <p:nvPicPr>
          <p:cNvPr id="17" name="Image 16" descr="http://www.catedu.es/arasaac/classes/img/thumbnail.php?i=cdb4ae007dd4b3b4ec6e9c2eb5d2f3b0e5b73fdd5216cece9d9f0709ca904497c988f78aa80b44e53fd65acfdcd97640482b59b2"/>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00490" y="1678425"/>
            <a:ext cx="1670050" cy="1670050"/>
          </a:xfrm>
          <a:prstGeom prst="rect">
            <a:avLst/>
          </a:prstGeom>
          <a:noFill/>
          <a:ln>
            <a:noFill/>
          </a:ln>
        </p:spPr>
      </p:pic>
      <p:pic>
        <p:nvPicPr>
          <p:cNvPr id="18" name="Image 17" descr="http://missiontice.ac-besancon.fr/college-jouffroy-d-abbans/spip/IMG/gif/vacances.gif"/>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414644" y="574807"/>
            <a:ext cx="1833880" cy="1793875"/>
          </a:xfrm>
          <a:prstGeom prst="rect">
            <a:avLst/>
          </a:prstGeom>
          <a:noFill/>
          <a:ln>
            <a:noFill/>
          </a:ln>
        </p:spPr>
      </p:pic>
      <p:pic>
        <p:nvPicPr>
          <p:cNvPr id="19" name="Image 18" descr="http://www.catedu.es/arasaac/classes/img/thumbnail.php?i=c2l6ZT0zMDAmcnV0YT0uLi8uLi9yZXBvc2l0b3Jpby9vcmlnaW5hbGVzLzIyNzc1LnBuZw=="/>
          <p:cNvPicPr/>
          <p:nvPr/>
        </p:nvPicPr>
        <p:blipFill>
          <a:blip r:embed="rId8">
            <a:extLst>
              <a:ext uri="{28A0092B-C50C-407E-A947-70E740481C1C}">
                <a14:useLocalDpi xmlns:a14="http://schemas.microsoft.com/office/drawing/2010/main" val="0"/>
              </a:ext>
            </a:extLst>
          </a:blip>
          <a:srcRect/>
          <a:stretch>
            <a:fillRect/>
          </a:stretch>
        </p:blipFill>
        <p:spPr bwMode="auto">
          <a:xfrm>
            <a:off x="6084168" y="1624450"/>
            <a:ext cx="1724025" cy="1724025"/>
          </a:xfrm>
          <a:prstGeom prst="rect">
            <a:avLst/>
          </a:prstGeom>
          <a:noFill/>
          <a:ln>
            <a:noFill/>
          </a:ln>
        </p:spPr>
      </p:pic>
      <p:pic>
        <p:nvPicPr>
          <p:cNvPr id="20" name="Image 19" descr="http://www.catedu.es/arasaac/classes/img/thumbnail.php?i=c2l6ZT0zMDAmcnV0YT0uLi8uLi9yZXBvc2l0b3Jpby9vcmlnaW5hbGVzLzQ1NzAucG5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1074" y="1014543"/>
            <a:ext cx="1149077" cy="1167937"/>
          </a:xfrm>
          <a:prstGeom prst="rect">
            <a:avLst/>
          </a:prstGeom>
          <a:noFill/>
          <a:ln>
            <a:noFill/>
          </a:ln>
        </p:spPr>
      </p:pic>
      <p:pic>
        <p:nvPicPr>
          <p:cNvPr id="21" name="Image 20" descr="http://www.catedu.es/arasaac/classes/img/thumbnail.php?i=c2l6ZT0zMDAmcnV0YT0uLi8uLi9yZXBvc2l0b3Jpby9vcmlnaW5hbGVzLzE1OTA3LnBuZw=="/>
          <p:cNvPicPr/>
          <p:nvPr/>
        </p:nvPicPr>
        <p:blipFill>
          <a:blip r:embed="rId10">
            <a:extLst>
              <a:ext uri="{28A0092B-C50C-407E-A947-70E740481C1C}">
                <a14:useLocalDpi xmlns:a14="http://schemas.microsoft.com/office/drawing/2010/main" val="0"/>
              </a:ext>
            </a:extLst>
          </a:blip>
          <a:srcRect/>
          <a:stretch>
            <a:fillRect/>
          </a:stretch>
        </p:blipFill>
        <p:spPr bwMode="auto">
          <a:xfrm>
            <a:off x="3192175" y="4500290"/>
            <a:ext cx="1267460" cy="1267460"/>
          </a:xfrm>
          <a:prstGeom prst="rect">
            <a:avLst/>
          </a:prstGeom>
          <a:noFill/>
          <a:ln>
            <a:noFill/>
          </a:ln>
        </p:spPr>
      </p:pic>
      <p:pic>
        <p:nvPicPr>
          <p:cNvPr id="22" name="Image 21" descr="http://www.catedu.es/arasaac/classes/img/thumbnail.php?i=c2l6ZT0zMDAmcnV0YT0uLi8uLi9yZXBvc2l0b3Jpby9vcmlnaW5hbGVzLzkxMjEucG5n"/>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0227" y="3923076"/>
            <a:ext cx="1065530" cy="1065530"/>
          </a:xfrm>
          <a:prstGeom prst="rect">
            <a:avLst/>
          </a:prstGeom>
          <a:noFill/>
          <a:ln>
            <a:noFill/>
          </a:ln>
        </p:spPr>
      </p:pic>
      <p:pic>
        <p:nvPicPr>
          <p:cNvPr id="23" name="Image 22" descr="http://www.catedu.es/arasaac/classes/img/thumbnail.php?i=c2l6ZT0zMDAmcnV0YT0uLi8uLi9yZXBvc2l0b3Jpby9vcmlnaW5hbGVzLzYyMTIucG5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3276" y="5303566"/>
            <a:ext cx="856615" cy="856615"/>
          </a:xfrm>
          <a:prstGeom prst="rect">
            <a:avLst/>
          </a:prstGeom>
          <a:noFill/>
          <a:ln>
            <a:noFill/>
          </a:ln>
        </p:spPr>
      </p:pic>
      <p:pic>
        <p:nvPicPr>
          <p:cNvPr id="24" name="Image 23" descr="http://www.catedu.es/arasaac/classes/img/thumbnail.php?i=c2l6ZT0zMDAmcnV0YT0uLi8uLi9yZXBvc2l0b3Jpby9vcmlnaW5hbGVzLzIzODcucG5n"/>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07843" y="5083856"/>
            <a:ext cx="1076325" cy="1076325"/>
          </a:xfrm>
          <a:prstGeom prst="rect">
            <a:avLst/>
          </a:prstGeom>
          <a:noFill/>
          <a:ln>
            <a:noFill/>
          </a:ln>
        </p:spPr>
      </p:pic>
      <p:pic>
        <p:nvPicPr>
          <p:cNvPr id="25" name="Image 24" descr="http://www.catedu.es/arasaac/classes/img/thumbnail.php?i=c2l6ZT0zMDAmcnV0YT0uLi8uLi9yZXBvc2l0b3Jpby9vcmlnaW5hbGVzLzI1OTkucG5n"/>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74717" y="5201012"/>
            <a:ext cx="1133475" cy="1133475"/>
          </a:xfrm>
          <a:prstGeom prst="rect">
            <a:avLst/>
          </a:prstGeom>
          <a:noFill/>
          <a:ln>
            <a:noFill/>
          </a:ln>
        </p:spPr>
      </p:pic>
      <p:pic>
        <p:nvPicPr>
          <p:cNvPr id="26" name="Image 25" descr="http://www.catedu.es/arasaac/classes/img/thumbnail.php?i=c2l6ZT0zMDAmcnV0YT0uLi8uLi9yZXBvc2l0b3Jpby9vcmlnaW5hbGVzLzMwODIucG5n"/>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29954" y="3923076"/>
            <a:ext cx="1019175" cy="1019175"/>
          </a:xfrm>
          <a:prstGeom prst="rect">
            <a:avLst/>
          </a:prstGeom>
          <a:noFill/>
          <a:ln>
            <a:noFill/>
          </a:ln>
        </p:spPr>
      </p:pic>
      <p:sp>
        <p:nvSpPr>
          <p:cNvPr id="27" name="ZoneTexte 26"/>
          <p:cNvSpPr txBox="1"/>
          <p:nvPr/>
        </p:nvSpPr>
        <p:spPr>
          <a:xfrm>
            <a:off x="7573017" y="10420"/>
            <a:ext cx="1593706" cy="369332"/>
          </a:xfrm>
          <a:prstGeom prst="rect">
            <a:avLst/>
          </a:prstGeom>
          <a:noFill/>
        </p:spPr>
        <p:txBody>
          <a:bodyPr wrap="none" rtlCol="0">
            <a:spAutoFit/>
          </a:bodyPr>
          <a:lstStyle/>
          <a:p>
            <a:r>
              <a:rPr lang="fr-FR" b="1" dirty="0" smtClean="0">
                <a:solidFill>
                  <a:schemeClr val="accent2"/>
                </a:solidFill>
              </a:rPr>
              <a:t>2 - DEMANDE</a:t>
            </a:r>
            <a:r>
              <a:rPr lang="fr-FR" dirty="0" smtClean="0">
                <a:solidFill>
                  <a:schemeClr val="accent2"/>
                </a:solidFill>
              </a:rPr>
              <a:t>S</a:t>
            </a:r>
            <a:endParaRPr lang="fr-FR" dirty="0">
              <a:solidFill>
                <a:schemeClr val="accent2"/>
              </a:solidFill>
            </a:endParaRPr>
          </a:p>
        </p:txBody>
      </p:sp>
      <p:sp>
        <p:nvSpPr>
          <p:cNvPr id="2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458890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1607865661"/>
              </p:ext>
            </p:extLst>
          </p:nvPr>
        </p:nvGraphicFramePr>
        <p:xfrm>
          <a:off x="1173268" y="332656"/>
          <a:ext cx="6711100" cy="6098298"/>
        </p:xfrm>
        <a:graphic>
          <a:graphicData uri="http://schemas.openxmlformats.org/drawingml/2006/table">
            <a:tbl>
              <a:tblPr firstRow="1" bandRow="1">
                <a:tableStyleId>{2D5ABB26-0587-4C30-8999-92F81FD0307C}</a:tableStyleId>
              </a:tblPr>
              <a:tblGrid>
                <a:gridCol w="3355550"/>
                <a:gridCol w="3355550"/>
              </a:tblGrid>
              <a:tr h="3049149">
                <a:tc>
                  <a:txBody>
                    <a:bodyPr/>
                    <a:lstStyle/>
                    <a:p>
                      <a:r>
                        <a:rPr lang="fr-FR" dirty="0" smtClean="0"/>
                        <a:t>EMPLOI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AIDE</a:t>
                      </a:r>
                      <a:r>
                        <a:rPr lang="fr-FR" baseline="0" dirty="0" smtClean="0"/>
                        <a:t> FINANCIERE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9149">
                <a:tc>
                  <a:txBody>
                    <a:bodyPr/>
                    <a:lstStyle/>
                    <a:p>
                      <a:r>
                        <a:rPr lang="fr-FR" dirty="0" smtClean="0"/>
                        <a:t>ACCES AUX DROITS ET LEGISLATION JURIDIQUE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GESTION BUDGET QUOTIDIEN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0" name="Groupe 9"/>
          <p:cNvGrpSpPr/>
          <p:nvPr/>
        </p:nvGrpSpPr>
        <p:grpSpPr>
          <a:xfrm>
            <a:off x="0" y="65363"/>
            <a:ext cx="1047750" cy="619125"/>
            <a:chOff x="7984182" y="116632"/>
            <a:chExt cx="1047750" cy="619125"/>
          </a:xfrm>
        </p:grpSpPr>
        <p:pic>
          <p:nvPicPr>
            <p:cNvPr id="5" name="Image 4" descr="http://catedu.es/arasaac/classes/img/thumbnail.php?i=c2l6ZT0zMDAmcnV0YT0uLi8uLi9yZXBvc2l0b3Jpby9vcmlnaW5hbGVzLzE2MTI1LnBuZ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16632"/>
              <a:ext cx="571500" cy="571500"/>
            </a:xfrm>
            <a:prstGeom prst="rect">
              <a:avLst/>
            </a:prstGeom>
            <a:noFill/>
            <a:ln>
              <a:noFill/>
            </a:ln>
          </p:spPr>
        </p:pic>
        <p:pic>
          <p:nvPicPr>
            <p:cNvPr id="6" name="Image 5" descr="\\SECRETARIAT\Mes documents\DEMARCHE QUALITE\PAQ 2013\Travail sur la communication\picto - banque d'mages\j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182" y="259507"/>
              <a:ext cx="476250" cy="476250"/>
            </a:xfrm>
            <a:prstGeom prst="rect">
              <a:avLst/>
            </a:prstGeom>
            <a:noFill/>
            <a:ln>
              <a:noFill/>
            </a:ln>
          </p:spPr>
        </p:pic>
      </p:grpSp>
      <p:pic>
        <p:nvPicPr>
          <p:cNvPr id="27" name="Image 26" descr="http://www.catedu.es/arasaac/classes/img/thumbnail.php?i=cdb4ae007dd4b3b4ec6e9c2eb5d2f3b0e5b73fdd5216cece9d9f0709ca904497c988f78aa80b44e53fd65ac6d8d7725d16355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051" y="1014543"/>
            <a:ext cx="832485" cy="832485"/>
          </a:xfrm>
          <a:prstGeom prst="rect">
            <a:avLst/>
          </a:prstGeom>
          <a:noFill/>
          <a:ln>
            <a:noFill/>
          </a:ln>
        </p:spPr>
      </p:pic>
      <p:pic>
        <p:nvPicPr>
          <p:cNvPr id="28" name="Image 27" descr="http://www.catedu.es/arasaac/classes/img/thumbnail.php?i=cdb4ae007dd4b3b4ec6e9c2eb5d2f3b0e5b73fdd5216cece9d9f0709ca904497c988f78aa80b44e53fd65accdadb7042483147b2"/>
          <p:cNvPicPr/>
          <p:nvPr/>
        </p:nvPicPr>
        <p:blipFill>
          <a:blip r:embed="rId5">
            <a:extLst>
              <a:ext uri="{28A0092B-C50C-407E-A947-70E740481C1C}">
                <a14:useLocalDpi xmlns:a14="http://schemas.microsoft.com/office/drawing/2010/main" val="0"/>
              </a:ext>
            </a:extLst>
          </a:blip>
          <a:srcRect/>
          <a:stretch>
            <a:fillRect/>
          </a:stretch>
        </p:blipFill>
        <p:spPr bwMode="auto">
          <a:xfrm>
            <a:off x="3443635" y="1624450"/>
            <a:ext cx="764540" cy="764540"/>
          </a:xfrm>
          <a:prstGeom prst="rect">
            <a:avLst/>
          </a:prstGeom>
          <a:noFill/>
          <a:ln>
            <a:noFill/>
          </a:ln>
        </p:spPr>
      </p:pic>
      <p:pic>
        <p:nvPicPr>
          <p:cNvPr id="29" name="Image 28" descr="http://www.catedu.es/arasaac/classes/img/thumbnail.php?i=cdb4ae007dd4b3b4ec6e9c2eb5d2f3b0e5b73fdd5216cece9d9f0709ca904497c988f78aa80b44e53fd65acfdcdc7140482b59b2"/>
          <p:cNvPicPr/>
          <p:nvPr/>
        </p:nvPicPr>
        <p:blipFill>
          <a:blip r:embed="rId6">
            <a:extLst>
              <a:ext uri="{28A0092B-C50C-407E-A947-70E740481C1C}">
                <a14:useLocalDpi xmlns:a14="http://schemas.microsoft.com/office/drawing/2010/main" val="0"/>
              </a:ext>
            </a:extLst>
          </a:blip>
          <a:srcRect/>
          <a:stretch>
            <a:fillRect/>
          </a:stretch>
        </p:blipFill>
        <p:spPr bwMode="auto">
          <a:xfrm>
            <a:off x="2049961" y="2376735"/>
            <a:ext cx="709930" cy="709930"/>
          </a:xfrm>
          <a:prstGeom prst="rect">
            <a:avLst/>
          </a:prstGeom>
          <a:noFill/>
          <a:ln>
            <a:noFill/>
          </a:ln>
        </p:spPr>
      </p:pic>
      <p:grpSp>
        <p:nvGrpSpPr>
          <p:cNvPr id="30" name="Groupe 29"/>
          <p:cNvGrpSpPr>
            <a:grpSpLocks/>
          </p:cNvGrpSpPr>
          <p:nvPr/>
        </p:nvGrpSpPr>
        <p:grpSpPr bwMode="auto">
          <a:xfrm>
            <a:off x="5268930" y="994051"/>
            <a:ext cx="2259965" cy="1991995"/>
            <a:chOff x="1642" y="8941"/>
            <a:chExt cx="3240" cy="2791"/>
          </a:xfrm>
        </p:grpSpPr>
        <p:pic>
          <p:nvPicPr>
            <p:cNvPr id="31" name="Image 30" descr="http://www.catedu.es/arasaac/classes/img/thumbnail.php?i=c2l6ZT0zMDAmcnV0YT0uLi8uLi9yZXBvc2l0b3Jpby9vcmlnaW5hbGVzLzIxODcxLnBuZ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2" y="9108"/>
              <a:ext cx="2624" cy="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a:spLocks noChangeArrowheads="1"/>
            </p:cNvSpPr>
            <p:nvPr/>
          </p:nvSpPr>
          <p:spPr bwMode="auto">
            <a:xfrm>
              <a:off x="2711" y="8941"/>
              <a:ext cx="2171" cy="1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grpSp>
      <p:pic>
        <p:nvPicPr>
          <p:cNvPr id="33" name="Image 32" descr="avocat"/>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2982" y="4414729"/>
            <a:ext cx="1543050" cy="1543050"/>
          </a:xfrm>
          <a:prstGeom prst="rect">
            <a:avLst/>
          </a:prstGeom>
          <a:noFill/>
          <a:ln>
            <a:noFill/>
          </a:ln>
        </p:spPr>
      </p:pic>
      <p:grpSp>
        <p:nvGrpSpPr>
          <p:cNvPr id="42" name="Groupe 41"/>
          <p:cNvGrpSpPr>
            <a:grpSpLocks/>
          </p:cNvGrpSpPr>
          <p:nvPr/>
        </p:nvGrpSpPr>
        <p:grpSpPr bwMode="auto">
          <a:xfrm>
            <a:off x="5128388" y="4048023"/>
            <a:ext cx="2111375" cy="2018774"/>
            <a:chOff x="862" y="1083"/>
            <a:chExt cx="6003" cy="4677"/>
          </a:xfrm>
        </p:grpSpPr>
        <p:cxnSp>
          <p:nvCxnSpPr>
            <p:cNvPr id="43" name="AutoShape 33"/>
            <p:cNvCxnSpPr>
              <a:cxnSpLocks noChangeShapeType="1"/>
            </p:cNvCxnSpPr>
            <p:nvPr/>
          </p:nvCxnSpPr>
          <p:spPr bwMode="auto">
            <a:xfrm>
              <a:off x="3778" y="2543"/>
              <a:ext cx="155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44" name="Image 43" descr="http://www.catedu.es/arasaac/classes/img/thumbnail.php?i=c2l6ZT0zMDAmcnV0YT0uLi8uLi9yZXBvc2l0b3Jpby9vcmlnaW5hbGVzLzExNTA5LnBuZ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2" y="1083"/>
              <a:ext cx="1683" cy="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44" descr="http://www.catedu.es/arasaac/classes/img/thumbnail.php?i=c2l6ZT0zMDAmcnV0YT0uLi8uLi9yZXBvc2l0b3Jpby9vcmlnaW5hbGVzLzQ2OTgucG5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2" y="2656"/>
              <a:ext cx="1253"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AutoShape 36"/>
            <p:cNvCxnSpPr>
              <a:cxnSpLocks noChangeShapeType="1"/>
            </p:cNvCxnSpPr>
            <p:nvPr/>
          </p:nvCxnSpPr>
          <p:spPr bwMode="auto">
            <a:xfrm>
              <a:off x="3778" y="3123"/>
              <a:ext cx="954" cy="3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47" name="Image 46" descr="http://www.catedu.es/arasaac/classes/img/thumbnail.php?i=c2l6ZT0zMDAmcnV0YT0uLi8uLi9yZXBvc2l0b3Jpby9vcmlnaW5hbGVzLzU5OTUucG5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333">
              <a:off x="5014" y="3909"/>
              <a:ext cx="1851"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AutoShape 38"/>
            <p:cNvCxnSpPr>
              <a:cxnSpLocks noChangeShapeType="1"/>
            </p:cNvCxnSpPr>
            <p:nvPr/>
          </p:nvCxnSpPr>
          <p:spPr bwMode="auto">
            <a:xfrm>
              <a:off x="3329" y="3628"/>
              <a:ext cx="1234" cy="95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49" name="Image 48" descr="http://www.catedu.es/arasaac/classes/img/thumbnail.php?i=c2l6ZT0zMDAmcnV0YT0uLi8uLi9yZXBvc2l0b3Jpby9vcmlnaW5hbGVzLzQ1NzAucG5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2" y="1685"/>
              <a:ext cx="2506" cy="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oneTexte 22"/>
          <p:cNvSpPr txBox="1"/>
          <p:nvPr/>
        </p:nvSpPr>
        <p:spPr>
          <a:xfrm>
            <a:off x="7573017" y="10420"/>
            <a:ext cx="1593706" cy="369332"/>
          </a:xfrm>
          <a:prstGeom prst="rect">
            <a:avLst/>
          </a:prstGeom>
          <a:noFill/>
        </p:spPr>
        <p:txBody>
          <a:bodyPr wrap="none" rtlCol="0">
            <a:spAutoFit/>
          </a:bodyPr>
          <a:lstStyle/>
          <a:p>
            <a:r>
              <a:rPr lang="fr-FR" b="1" dirty="0" smtClean="0">
                <a:solidFill>
                  <a:schemeClr val="accent2"/>
                </a:solidFill>
              </a:rPr>
              <a:t>2 - DEMANDE</a:t>
            </a:r>
            <a:r>
              <a:rPr lang="fr-FR" dirty="0" smtClean="0">
                <a:solidFill>
                  <a:schemeClr val="accent2"/>
                </a:solidFill>
              </a:rPr>
              <a:t>S</a:t>
            </a:r>
            <a:endParaRPr lang="fr-FR" dirty="0">
              <a:solidFill>
                <a:schemeClr val="accent2"/>
              </a:solidFill>
            </a:endParaRPr>
          </a:p>
        </p:txBody>
      </p:sp>
      <p:sp>
        <p:nvSpPr>
          <p:cNvPr id="24"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303359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837939329"/>
              </p:ext>
            </p:extLst>
          </p:nvPr>
        </p:nvGraphicFramePr>
        <p:xfrm>
          <a:off x="1173268" y="643071"/>
          <a:ext cx="6711100" cy="5738258"/>
        </p:xfrm>
        <a:graphic>
          <a:graphicData uri="http://schemas.openxmlformats.org/drawingml/2006/table">
            <a:tbl>
              <a:tblPr firstRow="1" bandRow="1">
                <a:tableStyleId>{2D5ABB26-0587-4C30-8999-92F81FD0307C}</a:tableStyleId>
              </a:tblPr>
              <a:tblGrid>
                <a:gridCol w="3355550"/>
                <a:gridCol w="3355550"/>
              </a:tblGrid>
              <a:tr h="2869129">
                <a:tc>
                  <a:txBody>
                    <a:bodyPr/>
                    <a:lstStyle/>
                    <a:p>
                      <a:r>
                        <a:rPr lang="fr-FR" dirty="0" smtClean="0"/>
                        <a:t>VIE AFFECTIVE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AUTRE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129">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0" name="Groupe 9"/>
          <p:cNvGrpSpPr/>
          <p:nvPr/>
        </p:nvGrpSpPr>
        <p:grpSpPr>
          <a:xfrm>
            <a:off x="25619" y="118401"/>
            <a:ext cx="1047750" cy="619125"/>
            <a:chOff x="7984182" y="116632"/>
            <a:chExt cx="1047750" cy="619125"/>
          </a:xfrm>
        </p:grpSpPr>
        <p:pic>
          <p:nvPicPr>
            <p:cNvPr id="5" name="Image 4" descr="http://catedu.es/arasaac/classes/img/thumbnail.php?i=c2l6ZT0zMDAmcnV0YT0uLi8uLi9yZXBvc2l0b3Jpby9vcmlnaW5hbGVzLzE2MTI1LnBuZ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16632"/>
              <a:ext cx="571500" cy="571500"/>
            </a:xfrm>
            <a:prstGeom prst="rect">
              <a:avLst/>
            </a:prstGeom>
            <a:noFill/>
            <a:ln>
              <a:noFill/>
            </a:ln>
          </p:spPr>
        </p:pic>
        <p:pic>
          <p:nvPicPr>
            <p:cNvPr id="6" name="Image 5" descr="\\SECRETARIAT\Mes documents\DEMARCHE QUALITE\PAQ 2013\Travail sur la communication\picto - banque d'mages\j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182" y="259507"/>
              <a:ext cx="476250" cy="476250"/>
            </a:xfrm>
            <a:prstGeom prst="rect">
              <a:avLst/>
            </a:prstGeom>
            <a:noFill/>
            <a:ln>
              <a:noFill/>
            </a:ln>
          </p:spPr>
        </p:pic>
      </p:grpSp>
      <p:pic>
        <p:nvPicPr>
          <p:cNvPr id="22" name="Image 21" descr="http://www.catedu.es/arasaac/classes/img/thumbnail.php?i=cdb4ae007dd4b3b4ec6e9c2eb5d2f3b0e5b73fdd5216cece9d9f0709ca904497c988f78aa80b44e53fd65acad8da7b5d16355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17890" y="1447564"/>
            <a:ext cx="1824990" cy="1824990"/>
          </a:xfrm>
          <a:prstGeom prst="rect">
            <a:avLst/>
          </a:prstGeom>
          <a:noFill/>
          <a:ln>
            <a:noFill/>
          </a:ln>
        </p:spPr>
      </p:pic>
      <p:sp>
        <p:nvSpPr>
          <p:cNvPr id="2" name="ZoneTexte 1"/>
          <p:cNvSpPr txBox="1"/>
          <p:nvPr/>
        </p:nvSpPr>
        <p:spPr>
          <a:xfrm>
            <a:off x="5868143" y="1759894"/>
            <a:ext cx="748923" cy="1200329"/>
          </a:xfrm>
          <a:prstGeom prst="rect">
            <a:avLst/>
          </a:prstGeom>
          <a:noFill/>
        </p:spPr>
        <p:txBody>
          <a:bodyPr wrap="none" rtlCol="0">
            <a:spAutoFit/>
          </a:bodyPr>
          <a:lstStyle/>
          <a:p>
            <a:r>
              <a:rPr lang="fr-FR" sz="7200" dirty="0">
                <a:latin typeface="Arial Black" panose="020B0A04020102020204" pitchFamily="34" charset="0"/>
              </a:rPr>
              <a:t>?</a:t>
            </a:r>
          </a:p>
        </p:txBody>
      </p:sp>
      <p:sp>
        <p:nvSpPr>
          <p:cNvPr id="11" name="ZoneTexte 10"/>
          <p:cNvSpPr txBox="1"/>
          <p:nvPr/>
        </p:nvSpPr>
        <p:spPr>
          <a:xfrm>
            <a:off x="7573017" y="10420"/>
            <a:ext cx="1593706" cy="369332"/>
          </a:xfrm>
          <a:prstGeom prst="rect">
            <a:avLst/>
          </a:prstGeom>
          <a:noFill/>
        </p:spPr>
        <p:txBody>
          <a:bodyPr wrap="none" rtlCol="0">
            <a:spAutoFit/>
          </a:bodyPr>
          <a:lstStyle/>
          <a:p>
            <a:r>
              <a:rPr lang="fr-FR" b="1" dirty="0" smtClean="0">
                <a:solidFill>
                  <a:schemeClr val="accent2"/>
                </a:solidFill>
              </a:rPr>
              <a:t>2 - DEMANDE</a:t>
            </a:r>
            <a:r>
              <a:rPr lang="fr-FR" dirty="0" smtClean="0">
                <a:solidFill>
                  <a:schemeClr val="accent2"/>
                </a:solidFill>
              </a:rPr>
              <a:t>S</a:t>
            </a:r>
            <a:endParaRPr lang="fr-FR" dirty="0">
              <a:solidFill>
                <a:schemeClr val="accent2"/>
              </a:solidFill>
            </a:endParaRPr>
          </a:p>
        </p:txBody>
      </p:sp>
      <p:sp>
        <p:nvSpPr>
          <p:cNvPr id="12"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52173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747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1400"/>
          </a:p>
        </p:txBody>
      </p:sp>
      <p:grpSp>
        <p:nvGrpSpPr>
          <p:cNvPr id="5" name="Groupe 4"/>
          <p:cNvGrpSpPr>
            <a:grpSpLocks/>
          </p:cNvGrpSpPr>
          <p:nvPr/>
        </p:nvGrpSpPr>
        <p:grpSpPr bwMode="auto">
          <a:xfrm>
            <a:off x="39733" y="182463"/>
            <a:ext cx="1133475" cy="400050"/>
            <a:chOff x="3851" y="13811"/>
            <a:chExt cx="2064" cy="720"/>
          </a:xfrm>
        </p:grpSpPr>
        <p:pic>
          <p:nvPicPr>
            <p:cNvPr id="6" name="Picture 52" descr="http://www.catedu.es/arasaac/classes/img/thumbnail.php?i=c2l6ZT0zMDAmcnV0YT0uLi8uLi9yZXBvc2l0b3Jpby9vcmlnaW5hbGVzLzY2MzIucG5n"/>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851" y="13811"/>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3" descr="http://www.culture.gouv.fr/handicap/pictos/fauteuil.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91" y="13811"/>
              <a:ext cx="62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4"/>
            <p:cNvSpPr>
              <a:spLocks noChangeArrowheads="1"/>
            </p:cNvSpPr>
            <p:nvPr/>
          </p:nvSpPr>
          <p:spPr bwMode="auto">
            <a:xfrm>
              <a:off x="4571" y="13991"/>
              <a:ext cx="600" cy="360"/>
            </a:xfrm>
            <a:prstGeom prst="rightArrow">
              <a:avLst>
                <a:gd name="adj1" fmla="val 50000"/>
                <a:gd name="adj2" fmla="val 41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sz="1400"/>
            </a:p>
          </p:txBody>
        </p:sp>
      </p:grpSp>
      <p:sp>
        <p:nvSpPr>
          <p:cNvPr id="9" name="Rectangle 6"/>
          <p:cNvSpPr>
            <a:spLocks noChangeArrowheads="1"/>
          </p:cNvSpPr>
          <p:nvPr/>
        </p:nvSpPr>
        <p:spPr bwMode="auto">
          <a:xfrm>
            <a:off x="6401323" y="-2203"/>
            <a:ext cx="27426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ea typeface="Times New Roman" pitchFamily="18" charset="0"/>
                <a:cs typeface="Arial" pitchFamily="34" charset="0"/>
              </a:rPr>
              <a:t>3 - P</a:t>
            </a:r>
            <a:r>
              <a:rPr kumimoji="0" lang="fr-FR" altLang="fr-FR" b="1" i="0" u="none" strike="noStrike" cap="none" normalizeH="0" baseline="0" dirty="0" smtClean="0">
                <a:ln>
                  <a:noFill/>
                </a:ln>
                <a:solidFill>
                  <a:srgbClr val="FFC000"/>
                </a:solidFill>
                <a:effectLst/>
                <a:ea typeface="Times New Roman" pitchFamily="18" charset="0"/>
                <a:cs typeface="Arial" pitchFamily="34" charset="0"/>
              </a:rPr>
              <a:t>ARCOURS HANDICAP</a:t>
            </a:r>
            <a:endParaRPr kumimoji="0" lang="fr-FR" altLang="fr-FR" b="1" i="0" u="none" strike="noStrike" cap="none" normalizeH="0" baseline="0" dirty="0" smtClean="0">
              <a:ln>
                <a:noFill/>
              </a:ln>
              <a:solidFill>
                <a:srgbClr val="FFC000"/>
              </a:solidFill>
              <a:effectLst/>
              <a:cs typeface="Arial" pitchFamily="34" charset="0"/>
            </a:endParaRPr>
          </a:p>
        </p:txBody>
      </p:sp>
      <p:pic>
        <p:nvPicPr>
          <p:cNvPr id="10" name="Image 9" descr="http://www.catedu.es/arasaac/classes/img/thumbnail.php?i=c2l6ZT0zMDAmcnV0YT0uLi8uLi9yZXBvc2l0b3Jpby9vcmlnaW5hbGVzLzY2MzIucG5n"/>
          <p:cNvPicPr/>
          <p:nvPr/>
        </p:nvPicPr>
        <p:blipFill>
          <a:blip r:embed="rId6" r:link="rId3" cstate="print">
            <a:extLst>
              <a:ext uri="{28A0092B-C50C-407E-A947-70E740481C1C}">
                <a14:useLocalDpi xmlns:a14="http://schemas.microsoft.com/office/drawing/2010/main" val="0"/>
              </a:ext>
            </a:extLst>
          </a:blip>
          <a:srcRect/>
          <a:stretch>
            <a:fillRect/>
          </a:stretch>
        </p:blipFill>
        <p:spPr bwMode="auto">
          <a:xfrm>
            <a:off x="4236741" y="338514"/>
            <a:ext cx="990600" cy="990600"/>
          </a:xfrm>
          <a:prstGeom prst="rect">
            <a:avLst/>
          </a:prstGeom>
          <a:noFill/>
          <a:ln>
            <a:noFill/>
          </a:ln>
        </p:spPr>
      </p:pic>
      <p:sp>
        <p:nvSpPr>
          <p:cNvPr id="11" name="Zone de texte 2"/>
          <p:cNvSpPr txBox="1">
            <a:spLocks noChangeArrowheads="1"/>
          </p:cNvSpPr>
          <p:nvPr/>
        </p:nvSpPr>
        <p:spPr bwMode="auto">
          <a:xfrm>
            <a:off x="1210331" y="1577399"/>
            <a:ext cx="1524000" cy="1295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400">
                <a:effectLst/>
                <a:ea typeface="Times New Roman"/>
              </a:rPr>
              <a:t> </a:t>
            </a:r>
          </a:p>
        </p:txBody>
      </p:sp>
      <p:sp>
        <p:nvSpPr>
          <p:cNvPr id="12" name="Zone de texte 2"/>
          <p:cNvSpPr txBox="1">
            <a:spLocks noChangeArrowheads="1"/>
          </p:cNvSpPr>
          <p:nvPr/>
        </p:nvSpPr>
        <p:spPr bwMode="auto">
          <a:xfrm>
            <a:off x="2958486" y="1577399"/>
            <a:ext cx="1524000" cy="1295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sp>
        <p:nvSpPr>
          <p:cNvPr id="13" name="Zone de texte 2"/>
          <p:cNvSpPr txBox="1">
            <a:spLocks noChangeArrowheads="1"/>
          </p:cNvSpPr>
          <p:nvPr/>
        </p:nvSpPr>
        <p:spPr bwMode="auto">
          <a:xfrm>
            <a:off x="4705371" y="1577399"/>
            <a:ext cx="1524000" cy="1295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sp>
        <p:nvSpPr>
          <p:cNvPr id="14" name="Zone de texte 2"/>
          <p:cNvSpPr txBox="1">
            <a:spLocks noChangeArrowheads="1"/>
          </p:cNvSpPr>
          <p:nvPr/>
        </p:nvSpPr>
        <p:spPr bwMode="auto">
          <a:xfrm>
            <a:off x="6534806" y="1577399"/>
            <a:ext cx="1524000" cy="1295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sp>
        <p:nvSpPr>
          <p:cNvPr id="15" name="Zone de texte 2"/>
          <p:cNvSpPr txBox="1">
            <a:spLocks noChangeArrowheads="1"/>
          </p:cNvSpPr>
          <p:nvPr/>
        </p:nvSpPr>
        <p:spPr bwMode="auto">
          <a:xfrm>
            <a:off x="1486556" y="2539424"/>
            <a:ext cx="933450"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fr-FR" sz="1400">
                <a:effectLst/>
                <a:ea typeface="Times New Roman"/>
              </a:rPr>
              <a:t>Naissance</a:t>
            </a:r>
          </a:p>
        </p:txBody>
      </p:sp>
      <p:sp>
        <p:nvSpPr>
          <p:cNvPr id="16" name="Zone de texte 3"/>
          <p:cNvSpPr txBox="1">
            <a:spLocks noChangeArrowheads="1"/>
          </p:cNvSpPr>
          <p:nvPr/>
        </p:nvSpPr>
        <p:spPr bwMode="auto">
          <a:xfrm>
            <a:off x="3277256" y="2539424"/>
            <a:ext cx="933450"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fr-FR" sz="1400">
                <a:effectLst/>
                <a:ea typeface="Times New Roman"/>
              </a:rPr>
              <a:t> Maladie</a:t>
            </a:r>
          </a:p>
        </p:txBody>
      </p:sp>
      <p:sp>
        <p:nvSpPr>
          <p:cNvPr id="17" name="Zone de texte 6"/>
          <p:cNvSpPr txBox="1">
            <a:spLocks noChangeArrowheads="1"/>
          </p:cNvSpPr>
          <p:nvPr/>
        </p:nvSpPr>
        <p:spPr bwMode="auto">
          <a:xfrm>
            <a:off x="6868181" y="2567999"/>
            <a:ext cx="933450"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fr-FR" sz="1400">
                <a:effectLst/>
                <a:ea typeface="Times New Roman"/>
              </a:rPr>
              <a:t>Autre</a:t>
            </a:r>
          </a:p>
        </p:txBody>
      </p:sp>
      <p:pic>
        <p:nvPicPr>
          <p:cNvPr id="18" name="Image 17" descr="\\SECRETARIAT\Mes documents\DEMARCHE QUALITE\PAQ 2013\Travail sur la communication\picto - banque d'mages\bébé.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1651" y="1611054"/>
            <a:ext cx="604520" cy="942975"/>
          </a:xfrm>
          <a:prstGeom prst="rect">
            <a:avLst/>
          </a:prstGeom>
          <a:noFill/>
          <a:ln>
            <a:noFill/>
          </a:ln>
        </p:spPr>
      </p:pic>
      <p:pic>
        <p:nvPicPr>
          <p:cNvPr id="19" name="Image 18"/>
          <p:cNvPicPr/>
          <p:nvPr/>
        </p:nvPicPr>
        <p:blipFill>
          <a:blip r:embed="rId8">
            <a:extLst>
              <a:ext uri="{28A0092B-C50C-407E-A947-70E740481C1C}">
                <a14:useLocalDpi xmlns:a14="http://schemas.microsoft.com/office/drawing/2010/main" val="0"/>
              </a:ext>
            </a:extLst>
          </a:blip>
          <a:srcRect/>
          <a:stretch>
            <a:fillRect/>
          </a:stretch>
        </p:blipFill>
        <p:spPr bwMode="auto">
          <a:xfrm>
            <a:off x="3246141" y="1611054"/>
            <a:ext cx="990600" cy="981075"/>
          </a:xfrm>
          <a:prstGeom prst="rect">
            <a:avLst/>
          </a:prstGeom>
          <a:noFill/>
          <a:ln>
            <a:noFill/>
          </a:ln>
        </p:spPr>
      </p:pic>
      <p:pic>
        <p:nvPicPr>
          <p:cNvPr id="20" name="Image 19"/>
          <p:cNvPicPr/>
          <p:nvPr/>
        </p:nvPicPr>
        <p:blipFill>
          <a:blip r:embed="rId9">
            <a:extLst>
              <a:ext uri="{28A0092B-C50C-407E-A947-70E740481C1C}">
                <a14:useLocalDpi xmlns:a14="http://schemas.microsoft.com/office/drawing/2010/main" val="0"/>
              </a:ext>
            </a:extLst>
          </a:blip>
          <a:srcRect/>
          <a:stretch>
            <a:fillRect/>
          </a:stretch>
        </p:blipFill>
        <p:spPr bwMode="auto">
          <a:xfrm>
            <a:off x="4897141" y="1577399"/>
            <a:ext cx="1332230" cy="1312545"/>
          </a:xfrm>
          <a:prstGeom prst="rect">
            <a:avLst/>
          </a:prstGeom>
          <a:noFill/>
          <a:ln>
            <a:noFill/>
          </a:ln>
        </p:spPr>
      </p:pic>
      <p:sp>
        <p:nvSpPr>
          <p:cNvPr id="21" name="Zone de texte 5"/>
          <p:cNvSpPr txBox="1">
            <a:spLocks noChangeArrowheads="1"/>
          </p:cNvSpPr>
          <p:nvPr/>
        </p:nvSpPr>
        <p:spPr bwMode="auto">
          <a:xfrm>
            <a:off x="4774953" y="2567999"/>
            <a:ext cx="819150" cy="2565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fr-FR" sz="1400">
                <a:effectLst/>
                <a:ea typeface="Times New Roman"/>
              </a:rPr>
              <a:t>Accident</a:t>
            </a:r>
          </a:p>
        </p:txBody>
      </p:sp>
      <p:pic>
        <p:nvPicPr>
          <p:cNvPr id="22" name="Image 21"/>
          <p:cNvPicPr/>
          <p:nvPr/>
        </p:nvPicPr>
        <p:blipFill>
          <a:blip r:embed="rId10">
            <a:extLst>
              <a:ext uri="{28A0092B-C50C-407E-A947-70E740481C1C}">
                <a14:useLocalDpi xmlns:a14="http://schemas.microsoft.com/office/drawing/2010/main" val="0"/>
              </a:ext>
            </a:extLst>
          </a:blip>
          <a:srcRect/>
          <a:stretch>
            <a:fillRect/>
          </a:stretch>
        </p:blipFill>
        <p:spPr bwMode="auto">
          <a:xfrm>
            <a:off x="6820556" y="1606291"/>
            <a:ext cx="952500" cy="952500"/>
          </a:xfrm>
          <a:prstGeom prst="rect">
            <a:avLst/>
          </a:prstGeom>
          <a:noFill/>
          <a:ln>
            <a:noFill/>
          </a:ln>
        </p:spPr>
      </p:pic>
      <p:sp>
        <p:nvSpPr>
          <p:cNvPr id="24" name="Zone de texte 2"/>
          <p:cNvSpPr txBox="1">
            <a:spLocks noChangeArrowheads="1"/>
          </p:cNvSpPr>
          <p:nvPr/>
        </p:nvSpPr>
        <p:spPr bwMode="auto">
          <a:xfrm>
            <a:off x="78241" y="3396814"/>
            <a:ext cx="3467100"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fr-FR" sz="1400" dirty="0">
                <a:effectLst/>
                <a:ea typeface="Times New Roman"/>
              </a:rPr>
              <a:t>Quelles sont les déficiences engendrées ?</a:t>
            </a:r>
          </a:p>
        </p:txBody>
      </p:sp>
      <p:grpSp>
        <p:nvGrpSpPr>
          <p:cNvPr id="23" name="Groupe 22"/>
          <p:cNvGrpSpPr>
            <a:grpSpLocks/>
          </p:cNvGrpSpPr>
          <p:nvPr/>
        </p:nvGrpSpPr>
        <p:grpSpPr bwMode="auto">
          <a:xfrm>
            <a:off x="3095322" y="3083084"/>
            <a:ext cx="1828799" cy="828675"/>
            <a:chOff x="3851" y="13811"/>
            <a:chExt cx="2064" cy="720"/>
          </a:xfrm>
        </p:grpSpPr>
        <p:pic>
          <p:nvPicPr>
            <p:cNvPr id="25" name="Picture 52" descr="http://www.catedu.es/arasaac/classes/img/thumbnail.php?i=c2l6ZT0zMDAmcnV0YT0uLi8uLi9yZXBvc2l0b3Jpby9vcmlnaW5hbGVzLzY2MzIucG5n"/>
            <p:cNvPicPr>
              <a:picLocks noChangeAspect="1" noChangeArrowheads="1"/>
            </p:cNvPicPr>
            <p:nvPr/>
          </p:nvPicPr>
          <p:blipFill>
            <a:blip r:embed="rId11" r:link="rId3" cstate="print">
              <a:extLst>
                <a:ext uri="{28A0092B-C50C-407E-A947-70E740481C1C}">
                  <a14:useLocalDpi xmlns:a14="http://schemas.microsoft.com/office/drawing/2010/main" val="0"/>
                </a:ext>
              </a:extLst>
            </a:blip>
            <a:srcRect/>
            <a:stretch>
              <a:fillRect/>
            </a:stretch>
          </p:blipFill>
          <p:spPr bwMode="auto">
            <a:xfrm>
              <a:off x="3851" y="13811"/>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3" descr="http://www.culture.gouv.fr/handicap/pictos/fauteuil.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91" y="13811"/>
              <a:ext cx="62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54"/>
            <p:cNvSpPr>
              <a:spLocks noChangeArrowheads="1"/>
            </p:cNvSpPr>
            <p:nvPr/>
          </p:nvSpPr>
          <p:spPr bwMode="auto">
            <a:xfrm>
              <a:off x="4571" y="13991"/>
              <a:ext cx="600" cy="360"/>
            </a:xfrm>
            <a:prstGeom prst="rightArrow">
              <a:avLst>
                <a:gd name="adj1" fmla="val 50000"/>
                <a:gd name="adj2" fmla="val 41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sz="1400"/>
            </a:p>
          </p:txBody>
        </p:sp>
      </p:grpSp>
      <p:grpSp>
        <p:nvGrpSpPr>
          <p:cNvPr id="40" name="Groupe 39"/>
          <p:cNvGrpSpPr/>
          <p:nvPr/>
        </p:nvGrpSpPr>
        <p:grpSpPr>
          <a:xfrm>
            <a:off x="319101" y="4245417"/>
            <a:ext cx="1301299" cy="1229711"/>
            <a:chOff x="122863" y="4293096"/>
            <a:chExt cx="1524000" cy="1440160"/>
          </a:xfrm>
        </p:grpSpPr>
        <p:sp>
          <p:nvSpPr>
            <p:cNvPr id="28" name="Zone de texte 2"/>
            <p:cNvSpPr txBox="1">
              <a:spLocks noChangeArrowheads="1"/>
            </p:cNvSpPr>
            <p:nvPr/>
          </p:nvSpPr>
          <p:spPr bwMode="auto">
            <a:xfrm>
              <a:off x="122863" y="4293096"/>
              <a:ext cx="1524000" cy="1440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pic>
          <p:nvPicPr>
            <p:cNvPr id="30" name="Image 29"/>
            <p:cNvPicPr/>
            <p:nvPr/>
          </p:nvPicPr>
          <p:blipFill>
            <a:blip r:embed="rId12">
              <a:extLst>
                <a:ext uri="{28A0092B-C50C-407E-A947-70E740481C1C}">
                  <a14:useLocalDpi xmlns:a14="http://schemas.microsoft.com/office/drawing/2010/main" val="0"/>
                </a:ext>
              </a:extLst>
            </a:blip>
            <a:srcRect/>
            <a:stretch>
              <a:fillRect/>
            </a:stretch>
          </p:blipFill>
          <p:spPr bwMode="auto">
            <a:xfrm>
              <a:off x="632061" y="4371181"/>
              <a:ext cx="476250" cy="552450"/>
            </a:xfrm>
            <a:prstGeom prst="rect">
              <a:avLst/>
            </a:prstGeom>
            <a:noFill/>
            <a:ln>
              <a:noFill/>
            </a:ln>
          </p:spPr>
        </p:pic>
        <p:pic>
          <p:nvPicPr>
            <p:cNvPr id="29" name="Image 28"/>
            <p:cNvPicPr/>
            <p:nvPr/>
          </p:nvPicPr>
          <p:blipFill>
            <a:blip r:embed="rId13">
              <a:extLst>
                <a:ext uri="{28A0092B-C50C-407E-A947-70E740481C1C}">
                  <a14:useLocalDpi xmlns:a14="http://schemas.microsoft.com/office/drawing/2010/main" val="0"/>
                </a:ext>
              </a:extLst>
            </a:blip>
            <a:srcRect/>
            <a:stretch>
              <a:fillRect/>
            </a:stretch>
          </p:blipFill>
          <p:spPr bwMode="auto">
            <a:xfrm>
              <a:off x="459413" y="4923631"/>
              <a:ext cx="850900" cy="809625"/>
            </a:xfrm>
            <a:prstGeom prst="rect">
              <a:avLst/>
            </a:prstGeom>
            <a:noFill/>
            <a:ln>
              <a:noFill/>
            </a:ln>
          </p:spPr>
        </p:pic>
      </p:grpSp>
      <p:grpSp>
        <p:nvGrpSpPr>
          <p:cNvPr id="41" name="Groupe 40"/>
          <p:cNvGrpSpPr/>
          <p:nvPr/>
        </p:nvGrpSpPr>
        <p:grpSpPr>
          <a:xfrm>
            <a:off x="1779083" y="4231622"/>
            <a:ext cx="1271014" cy="1201092"/>
            <a:chOff x="1847312" y="4293096"/>
            <a:chExt cx="1524000" cy="1440160"/>
          </a:xfrm>
        </p:grpSpPr>
        <p:sp>
          <p:nvSpPr>
            <p:cNvPr id="32" name="Zone de texte 2"/>
            <p:cNvSpPr txBox="1">
              <a:spLocks noChangeArrowheads="1"/>
            </p:cNvSpPr>
            <p:nvPr/>
          </p:nvSpPr>
          <p:spPr bwMode="auto">
            <a:xfrm>
              <a:off x="1847312" y="4293096"/>
              <a:ext cx="1524000" cy="1440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pic>
          <p:nvPicPr>
            <p:cNvPr id="31" name="Image 30" descr="oeil-vignette2"/>
            <p:cNvPicPr/>
            <p:nvPr/>
          </p:nvPicPr>
          <p:blipFill>
            <a:blip r:embed="rId14">
              <a:extLst>
                <a:ext uri="{28A0092B-C50C-407E-A947-70E740481C1C}">
                  <a14:useLocalDpi xmlns:a14="http://schemas.microsoft.com/office/drawing/2010/main" val="0"/>
                </a:ext>
              </a:extLst>
            </a:blip>
            <a:srcRect/>
            <a:stretch>
              <a:fillRect/>
            </a:stretch>
          </p:blipFill>
          <p:spPr bwMode="auto">
            <a:xfrm>
              <a:off x="1998129" y="4532163"/>
              <a:ext cx="1133475" cy="962025"/>
            </a:xfrm>
            <a:prstGeom prst="rect">
              <a:avLst/>
            </a:prstGeom>
            <a:noFill/>
            <a:ln>
              <a:noFill/>
            </a:ln>
          </p:spPr>
        </p:pic>
      </p:grpSp>
      <p:grpSp>
        <p:nvGrpSpPr>
          <p:cNvPr id="42" name="Groupe 41"/>
          <p:cNvGrpSpPr/>
          <p:nvPr/>
        </p:nvGrpSpPr>
        <p:grpSpPr>
          <a:xfrm>
            <a:off x="3182047" y="4231622"/>
            <a:ext cx="1285033" cy="1214340"/>
            <a:chOff x="3523712" y="4282970"/>
            <a:chExt cx="1524000" cy="1440160"/>
          </a:xfrm>
        </p:grpSpPr>
        <p:sp>
          <p:nvSpPr>
            <p:cNvPr id="34" name="Zone de texte 2"/>
            <p:cNvSpPr txBox="1">
              <a:spLocks noChangeArrowheads="1"/>
            </p:cNvSpPr>
            <p:nvPr/>
          </p:nvSpPr>
          <p:spPr bwMode="auto">
            <a:xfrm>
              <a:off x="3523712" y="4282970"/>
              <a:ext cx="1524000" cy="1440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pic>
          <p:nvPicPr>
            <p:cNvPr id="33" name="Image 32"/>
            <p:cNvPicPr/>
            <p:nvPr/>
          </p:nvPicPr>
          <p:blipFill>
            <a:blip r:embed="rId15">
              <a:extLst>
                <a:ext uri="{28A0092B-C50C-407E-A947-70E740481C1C}">
                  <a14:useLocalDpi xmlns:a14="http://schemas.microsoft.com/office/drawing/2010/main" val="0"/>
                </a:ext>
              </a:extLst>
            </a:blip>
            <a:srcRect/>
            <a:stretch>
              <a:fillRect/>
            </a:stretch>
          </p:blipFill>
          <p:spPr bwMode="auto">
            <a:xfrm>
              <a:off x="3871236" y="4560137"/>
              <a:ext cx="885825" cy="885825"/>
            </a:xfrm>
            <a:prstGeom prst="rect">
              <a:avLst/>
            </a:prstGeom>
            <a:noFill/>
            <a:ln>
              <a:noFill/>
            </a:ln>
          </p:spPr>
        </p:pic>
      </p:grpSp>
      <p:grpSp>
        <p:nvGrpSpPr>
          <p:cNvPr id="43" name="Groupe 42"/>
          <p:cNvGrpSpPr/>
          <p:nvPr/>
        </p:nvGrpSpPr>
        <p:grpSpPr>
          <a:xfrm>
            <a:off x="4622748" y="4256219"/>
            <a:ext cx="1241412" cy="1173118"/>
            <a:chOff x="5227341" y="4272844"/>
            <a:chExt cx="1524000" cy="1440160"/>
          </a:xfrm>
        </p:grpSpPr>
        <p:sp>
          <p:nvSpPr>
            <p:cNvPr id="36" name="Zone de texte 2"/>
            <p:cNvSpPr txBox="1">
              <a:spLocks noChangeArrowheads="1"/>
            </p:cNvSpPr>
            <p:nvPr/>
          </p:nvSpPr>
          <p:spPr bwMode="auto">
            <a:xfrm>
              <a:off x="5227341" y="4272844"/>
              <a:ext cx="1524000" cy="1440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pic>
          <p:nvPicPr>
            <p:cNvPr id="35" name="Image 34"/>
            <p:cNvPicPr/>
            <p:nvPr/>
          </p:nvPicPr>
          <p:blipFill>
            <a:blip r:embed="rId16">
              <a:extLst>
                <a:ext uri="{28A0092B-C50C-407E-A947-70E740481C1C}">
                  <a14:useLocalDpi xmlns:a14="http://schemas.microsoft.com/office/drawing/2010/main" val="0"/>
                </a:ext>
              </a:extLst>
            </a:blip>
            <a:srcRect/>
            <a:stretch>
              <a:fillRect/>
            </a:stretch>
          </p:blipFill>
          <p:spPr bwMode="auto">
            <a:xfrm>
              <a:off x="5443292" y="4522037"/>
              <a:ext cx="981075" cy="923925"/>
            </a:xfrm>
            <a:prstGeom prst="rect">
              <a:avLst/>
            </a:prstGeom>
            <a:noFill/>
            <a:ln>
              <a:noFill/>
            </a:ln>
          </p:spPr>
        </p:pic>
      </p:grpSp>
      <p:grpSp>
        <p:nvGrpSpPr>
          <p:cNvPr id="44" name="Groupe 43"/>
          <p:cNvGrpSpPr/>
          <p:nvPr/>
        </p:nvGrpSpPr>
        <p:grpSpPr>
          <a:xfrm>
            <a:off x="6062426" y="4256220"/>
            <a:ext cx="1289869" cy="1173118"/>
            <a:chOff x="6902855" y="4256219"/>
            <a:chExt cx="1524000" cy="1440160"/>
          </a:xfrm>
        </p:grpSpPr>
        <p:sp>
          <p:nvSpPr>
            <p:cNvPr id="37" name="Zone de texte 2"/>
            <p:cNvSpPr txBox="1">
              <a:spLocks noChangeArrowheads="1"/>
            </p:cNvSpPr>
            <p:nvPr/>
          </p:nvSpPr>
          <p:spPr bwMode="auto">
            <a:xfrm>
              <a:off x="6902855" y="4256219"/>
              <a:ext cx="1524000" cy="1440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pic>
          <p:nvPicPr>
            <p:cNvPr id="39" name="Image 38"/>
            <p:cNvPicPr/>
            <p:nvPr/>
          </p:nvPicPr>
          <p:blipFill>
            <a:blip r:embed="rId17">
              <a:extLst>
                <a:ext uri="{28A0092B-C50C-407E-A947-70E740481C1C}">
                  <a14:useLocalDpi xmlns:a14="http://schemas.microsoft.com/office/drawing/2010/main" val="0"/>
                </a:ext>
              </a:extLst>
            </a:blip>
            <a:srcRect/>
            <a:stretch>
              <a:fillRect/>
            </a:stretch>
          </p:blipFill>
          <p:spPr bwMode="auto">
            <a:xfrm>
              <a:off x="7334906" y="4522037"/>
              <a:ext cx="838200" cy="838200"/>
            </a:xfrm>
            <a:prstGeom prst="rect">
              <a:avLst/>
            </a:prstGeom>
            <a:noFill/>
            <a:ln>
              <a:noFill/>
            </a:ln>
          </p:spPr>
        </p:pic>
      </p:grpSp>
      <p:grpSp>
        <p:nvGrpSpPr>
          <p:cNvPr id="46" name="Groupe 45"/>
          <p:cNvGrpSpPr/>
          <p:nvPr/>
        </p:nvGrpSpPr>
        <p:grpSpPr>
          <a:xfrm>
            <a:off x="7526577" y="4276944"/>
            <a:ext cx="1198227" cy="1169018"/>
            <a:chOff x="7275057" y="4276944"/>
            <a:chExt cx="1198227" cy="1169018"/>
          </a:xfrm>
        </p:grpSpPr>
        <p:sp>
          <p:nvSpPr>
            <p:cNvPr id="38" name="Zone de texte 2"/>
            <p:cNvSpPr txBox="1">
              <a:spLocks noChangeArrowheads="1"/>
            </p:cNvSpPr>
            <p:nvPr/>
          </p:nvSpPr>
          <p:spPr bwMode="auto">
            <a:xfrm>
              <a:off x="7275057" y="4276944"/>
              <a:ext cx="1198227" cy="11690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fr-FR" sz="1400">
                <a:effectLst/>
                <a:ea typeface="Times New Roman"/>
              </a:endParaRPr>
            </a:p>
          </p:txBody>
        </p:sp>
        <p:pic>
          <p:nvPicPr>
            <p:cNvPr id="45" name="Image 44"/>
            <p:cNvPicPr/>
            <p:nvPr/>
          </p:nvPicPr>
          <p:blipFill>
            <a:blip r:embed="rId10">
              <a:extLst>
                <a:ext uri="{28A0092B-C50C-407E-A947-70E740481C1C}">
                  <a14:useLocalDpi xmlns:a14="http://schemas.microsoft.com/office/drawing/2010/main" val="0"/>
                </a:ext>
              </a:extLst>
            </a:blip>
            <a:srcRect/>
            <a:stretch>
              <a:fillRect/>
            </a:stretch>
          </p:blipFill>
          <p:spPr bwMode="auto">
            <a:xfrm>
              <a:off x="7390527" y="4324400"/>
              <a:ext cx="967286" cy="977898"/>
            </a:xfrm>
            <a:prstGeom prst="rect">
              <a:avLst/>
            </a:prstGeom>
            <a:noFill/>
            <a:ln>
              <a:noFill/>
            </a:ln>
          </p:spPr>
        </p:pic>
      </p:grpSp>
      <p:sp>
        <p:nvSpPr>
          <p:cNvPr id="47" name="ZoneTexte 46"/>
          <p:cNvSpPr txBox="1"/>
          <p:nvPr/>
        </p:nvSpPr>
        <p:spPr>
          <a:xfrm>
            <a:off x="506321" y="5593941"/>
            <a:ext cx="763351" cy="307777"/>
          </a:xfrm>
          <a:prstGeom prst="rect">
            <a:avLst/>
          </a:prstGeom>
          <a:noFill/>
        </p:spPr>
        <p:txBody>
          <a:bodyPr wrap="none" rtlCol="0">
            <a:spAutoFit/>
          </a:bodyPr>
          <a:lstStyle/>
          <a:p>
            <a:r>
              <a:rPr lang="fr-FR" sz="1400" dirty="0" smtClean="0"/>
              <a:t>Motrice</a:t>
            </a:r>
            <a:endParaRPr lang="fr-FR" sz="1400" dirty="0"/>
          </a:p>
        </p:txBody>
      </p:sp>
      <p:sp>
        <p:nvSpPr>
          <p:cNvPr id="48" name="ZoneTexte 47"/>
          <p:cNvSpPr txBox="1"/>
          <p:nvPr/>
        </p:nvSpPr>
        <p:spPr>
          <a:xfrm>
            <a:off x="1942074" y="5593941"/>
            <a:ext cx="756938" cy="307777"/>
          </a:xfrm>
          <a:prstGeom prst="rect">
            <a:avLst/>
          </a:prstGeom>
          <a:noFill/>
        </p:spPr>
        <p:txBody>
          <a:bodyPr wrap="none" rtlCol="0">
            <a:spAutoFit/>
          </a:bodyPr>
          <a:lstStyle/>
          <a:p>
            <a:r>
              <a:rPr lang="fr-FR" sz="1400" dirty="0" smtClean="0"/>
              <a:t>Visuelle</a:t>
            </a:r>
            <a:endParaRPr lang="fr-FR" sz="1400" dirty="0"/>
          </a:p>
        </p:txBody>
      </p:sp>
      <p:sp>
        <p:nvSpPr>
          <p:cNvPr id="49" name="ZoneTexte 48"/>
          <p:cNvSpPr txBox="1"/>
          <p:nvPr/>
        </p:nvSpPr>
        <p:spPr>
          <a:xfrm>
            <a:off x="3283849" y="5621126"/>
            <a:ext cx="869020" cy="307777"/>
          </a:xfrm>
          <a:prstGeom prst="rect">
            <a:avLst/>
          </a:prstGeom>
          <a:noFill/>
        </p:spPr>
        <p:txBody>
          <a:bodyPr wrap="none" rtlCol="0">
            <a:spAutoFit/>
          </a:bodyPr>
          <a:lstStyle/>
          <a:p>
            <a:r>
              <a:rPr lang="fr-FR" sz="1400" dirty="0" smtClean="0"/>
              <a:t>Cognitive</a:t>
            </a:r>
            <a:endParaRPr lang="fr-FR" sz="1400" dirty="0"/>
          </a:p>
        </p:txBody>
      </p:sp>
      <p:sp>
        <p:nvSpPr>
          <p:cNvPr id="50" name="ZoneTexte 49"/>
          <p:cNvSpPr txBox="1"/>
          <p:nvPr/>
        </p:nvSpPr>
        <p:spPr>
          <a:xfrm>
            <a:off x="4694589" y="5612289"/>
            <a:ext cx="1065504" cy="523220"/>
          </a:xfrm>
          <a:prstGeom prst="rect">
            <a:avLst/>
          </a:prstGeom>
          <a:noFill/>
        </p:spPr>
        <p:txBody>
          <a:bodyPr wrap="square" rtlCol="0">
            <a:spAutoFit/>
          </a:bodyPr>
          <a:lstStyle/>
          <a:p>
            <a:pPr algn="ctr"/>
            <a:r>
              <a:rPr lang="fr-FR" sz="1400" dirty="0" smtClean="0"/>
              <a:t>Langage et parole</a:t>
            </a:r>
            <a:endParaRPr lang="fr-FR" sz="1400" dirty="0"/>
          </a:p>
        </p:txBody>
      </p:sp>
      <p:sp>
        <p:nvSpPr>
          <p:cNvPr id="51" name="ZoneTexte 50"/>
          <p:cNvSpPr txBox="1"/>
          <p:nvPr/>
        </p:nvSpPr>
        <p:spPr>
          <a:xfrm>
            <a:off x="6269850" y="5631685"/>
            <a:ext cx="792076" cy="307777"/>
          </a:xfrm>
          <a:prstGeom prst="rect">
            <a:avLst/>
          </a:prstGeom>
          <a:noFill/>
        </p:spPr>
        <p:txBody>
          <a:bodyPr wrap="none" rtlCol="0">
            <a:spAutoFit/>
          </a:bodyPr>
          <a:lstStyle/>
          <a:p>
            <a:r>
              <a:rPr lang="fr-FR" sz="1400" dirty="0" smtClean="0"/>
              <a:t>Auditive</a:t>
            </a:r>
            <a:endParaRPr lang="fr-FR" sz="1400" dirty="0"/>
          </a:p>
        </p:txBody>
      </p:sp>
      <p:sp>
        <p:nvSpPr>
          <p:cNvPr id="52" name="ZoneTexte 51"/>
          <p:cNvSpPr txBox="1"/>
          <p:nvPr/>
        </p:nvSpPr>
        <p:spPr>
          <a:xfrm>
            <a:off x="7842832" y="5649047"/>
            <a:ext cx="594265" cy="307777"/>
          </a:xfrm>
          <a:prstGeom prst="rect">
            <a:avLst/>
          </a:prstGeom>
          <a:noFill/>
        </p:spPr>
        <p:txBody>
          <a:bodyPr wrap="none" rtlCol="0">
            <a:spAutoFit/>
          </a:bodyPr>
          <a:lstStyle/>
          <a:p>
            <a:r>
              <a:rPr lang="fr-FR" sz="1400" dirty="0" smtClean="0"/>
              <a:t>Autre</a:t>
            </a:r>
            <a:endParaRPr lang="fr-FR" sz="1400" dirty="0"/>
          </a:p>
        </p:txBody>
      </p:sp>
      <p:sp>
        <p:nvSpPr>
          <p:cNvPr id="53"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768076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12974"/>
          </a:xfrm>
        </p:spPr>
        <p:txBody>
          <a:bodyPr>
            <a:normAutofit fontScale="90000"/>
          </a:bodyPr>
          <a:lstStyle/>
          <a:p>
            <a:r>
              <a:rPr lang="fr-FR" b="1" dirty="0" smtClean="0"/>
              <a:t/>
            </a:r>
            <a:br>
              <a:rPr lang="fr-FR" b="1" dirty="0" smtClean="0"/>
            </a:br>
            <a:r>
              <a:rPr lang="fr-FR" b="1" dirty="0" smtClean="0"/>
              <a:t>SOMMAIRE</a:t>
            </a:r>
            <a:r>
              <a:rPr lang="fr-FR" dirty="0"/>
              <a:t/>
            </a:r>
            <a:br>
              <a:rPr lang="fr-FR" dirty="0"/>
            </a:br>
            <a:endParaRPr lang="fr-FR" dirty="0"/>
          </a:p>
        </p:txBody>
      </p:sp>
      <p:sp>
        <p:nvSpPr>
          <p:cNvPr id="3" name="Espace réservé du contenu 2"/>
          <p:cNvSpPr>
            <a:spLocks noGrp="1"/>
          </p:cNvSpPr>
          <p:nvPr>
            <p:ph idx="1"/>
          </p:nvPr>
        </p:nvSpPr>
        <p:spPr/>
        <p:txBody>
          <a:bodyPr>
            <a:normAutofit fontScale="62500" lnSpcReduction="20000"/>
          </a:bodyPr>
          <a:lstStyle/>
          <a:p>
            <a:r>
              <a:rPr lang="fr-FR" b="1" dirty="0" smtClean="0">
                <a:solidFill>
                  <a:srgbClr val="FF0000"/>
                </a:solidFill>
              </a:rPr>
              <a:t>001 </a:t>
            </a:r>
            <a:r>
              <a:rPr lang="fr-FR" b="1" dirty="0">
                <a:solidFill>
                  <a:srgbClr val="FF0000"/>
                </a:solidFill>
              </a:rPr>
              <a:t>Mode d’emploi</a:t>
            </a:r>
            <a:endParaRPr lang="fr-FR" dirty="0">
              <a:solidFill>
                <a:srgbClr val="FF0000"/>
              </a:solidFill>
            </a:endParaRPr>
          </a:p>
          <a:p>
            <a:r>
              <a:rPr lang="fr-FR" b="1" dirty="0">
                <a:solidFill>
                  <a:srgbClr val="0070C0"/>
                </a:solidFill>
              </a:rPr>
              <a:t>01 Préambule</a:t>
            </a:r>
            <a:endParaRPr lang="fr-FR" dirty="0">
              <a:solidFill>
                <a:srgbClr val="0070C0"/>
              </a:solidFill>
            </a:endParaRPr>
          </a:p>
          <a:p>
            <a:r>
              <a:rPr lang="fr-FR" b="1" dirty="0">
                <a:solidFill>
                  <a:srgbClr val="00B050"/>
                </a:solidFill>
              </a:rPr>
              <a:t>1 Identification / présentation</a:t>
            </a:r>
            <a:endParaRPr lang="fr-FR" dirty="0">
              <a:solidFill>
                <a:srgbClr val="00B050"/>
              </a:solidFill>
            </a:endParaRPr>
          </a:p>
          <a:p>
            <a:r>
              <a:rPr lang="fr-FR" b="1" dirty="0">
                <a:solidFill>
                  <a:schemeClr val="accent2"/>
                </a:solidFill>
              </a:rPr>
              <a:t>2 </a:t>
            </a:r>
            <a:r>
              <a:rPr lang="fr-FR" b="1" dirty="0" smtClean="0">
                <a:solidFill>
                  <a:schemeClr val="accent2"/>
                </a:solidFill>
              </a:rPr>
              <a:t>Demandes</a:t>
            </a:r>
            <a:endParaRPr lang="fr-FR" dirty="0">
              <a:solidFill>
                <a:schemeClr val="accent2"/>
              </a:solidFill>
            </a:endParaRPr>
          </a:p>
          <a:p>
            <a:r>
              <a:rPr lang="fr-FR" b="1" dirty="0">
                <a:solidFill>
                  <a:srgbClr val="FFC000"/>
                </a:solidFill>
              </a:rPr>
              <a:t>3 </a:t>
            </a:r>
            <a:r>
              <a:rPr lang="fr-FR" b="1" dirty="0" smtClean="0">
                <a:solidFill>
                  <a:srgbClr val="FFC000"/>
                </a:solidFill>
              </a:rPr>
              <a:t>Parcours (handicap / scolaire / formation/ activité professionnelle)</a:t>
            </a:r>
            <a:endParaRPr lang="fr-FR" dirty="0">
              <a:solidFill>
                <a:srgbClr val="FFC000"/>
              </a:solidFill>
            </a:endParaRPr>
          </a:p>
          <a:p>
            <a:r>
              <a:rPr lang="fr-FR" b="1" dirty="0"/>
              <a:t>4 Administratif</a:t>
            </a:r>
            <a:endParaRPr lang="fr-FR" dirty="0"/>
          </a:p>
          <a:p>
            <a:r>
              <a:rPr lang="fr-FR" b="1" dirty="0">
                <a:solidFill>
                  <a:schemeClr val="accent6">
                    <a:lumMod val="75000"/>
                  </a:schemeClr>
                </a:solidFill>
              </a:rPr>
              <a:t>5 Transport</a:t>
            </a:r>
            <a:endParaRPr lang="fr-FR" dirty="0">
              <a:solidFill>
                <a:schemeClr val="accent6">
                  <a:lumMod val="75000"/>
                </a:schemeClr>
              </a:solidFill>
            </a:endParaRPr>
          </a:p>
          <a:p>
            <a:r>
              <a:rPr lang="fr-FR" b="1" dirty="0">
                <a:solidFill>
                  <a:schemeClr val="bg1">
                    <a:lumMod val="50000"/>
                  </a:schemeClr>
                </a:solidFill>
              </a:rPr>
              <a:t>6 Logement</a:t>
            </a:r>
            <a:endParaRPr lang="fr-FR" dirty="0">
              <a:solidFill>
                <a:schemeClr val="bg1">
                  <a:lumMod val="50000"/>
                </a:schemeClr>
              </a:solidFill>
            </a:endParaRPr>
          </a:p>
          <a:p>
            <a:r>
              <a:rPr lang="fr-FR" b="1" dirty="0">
                <a:solidFill>
                  <a:srgbClr val="00B0F0"/>
                </a:solidFill>
              </a:rPr>
              <a:t>7 Centres d’intérêt</a:t>
            </a:r>
            <a:endParaRPr lang="fr-FR" dirty="0">
              <a:solidFill>
                <a:srgbClr val="00B0F0"/>
              </a:solidFill>
            </a:endParaRPr>
          </a:p>
          <a:p>
            <a:r>
              <a:rPr lang="fr-FR" b="1" dirty="0">
                <a:solidFill>
                  <a:srgbClr val="002060"/>
                </a:solidFill>
              </a:rPr>
              <a:t>8 Autonomie</a:t>
            </a:r>
            <a:endParaRPr lang="fr-FR" dirty="0">
              <a:solidFill>
                <a:srgbClr val="002060"/>
              </a:solidFill>
            </a:endParaRPr>
          </a:p>
          <a:p>
            <a:r>
              <a:rPr lang="fr-FR" b="1" dirty="0">
                <a:solidFill>
                  <a:srgbClr val="92D050"/>
                </a:solidFill>
              </a:rPr>
              <a:t>9 Aides techniques</a:t>
            </a:r>
            <a:endParaRPr lang="fr-FR" dirty="0">
              <a:solidFill>
                <a:srgbClr val="92D050"/>
              </a:solidFill>
            </a:endParaRPr>
          </a:p>
          <a:p>
            <a:r>
              <a:rPr lang="fr-FR" b="1" dirty="0">
                <a:solidFill>
                  <a:srgbClr val="663300"/>
                </a:solidFill>
              </a:rPr>
              <a:t>10 </a:t>
            </a:r>
            <a:r>
              <a:rPr lang="fr-FR" b="1" dirty="0" smtClean="0">
                <a:solidFill>
                  <a:srgbClr val="663300"/>
                </a:solidFill>
              </a:rPr>
              <a:t>Aide humaine</a:t>
            </a:r>
            <a:endParaRPr lang="fr-FR" dirty="0">
              <a:solidFill>
                <a:srgbClr val="663300"/>
              </a:solidFill>
            </a:endParaRPr>
          </a:p>
          <a:p>
            <a:r>
              <a:rPr lang="fr-FR" b="1" dirty="0">
                <a:solidFill>
                  <a:srgbClr val="FF0000"/>
                </a:solidFill>
              </a:rPr>
              <a:t>11 Médical</a:t>
            </a:r>
            <a:endParaRPr lang="fr-FR" dirty="0">
              <a:solidFill>
                <a:srgbClr val="FF0000"/>
              </a:solidFill>
            </a:endParaRPr>
          </a:p>
          <a:p>
            <a:endParaRPr lang="fr-FR" dirty="0"/>
          </a:p>
        </p:txBody>
      </p:sp>
      <p:sp>
        <p:nvSpPr>
          <p:cNvPr id="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361411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7" name="ZoneTexte 46"/>
          <p:cNvSpPr txBox="1"/>
          <p:nvPr/>
        </p:nvSpPr>
        <p:spPr>
          <a:xfrm>
            <a:off x="379309" y="741219"/>
            <a:ext cx="3725122" cy="307777"/>
          </a:xfrm>
          <a:prstGeom prst="rect">
            <a:avLst/>
          </a:prstGeom>
          <a:noFill/>
        </p:spPr>
        <p:txBody>
          <a:bodyPr wrap="none" rtlCol="0">
            <a:spAutoFit/>
          </a:bodyPr>
          <a:lstStyle/>
          <a:p>
            <a:r>
              <a:rPr lang="fr-FR" sz="1400" dirty="0" smtClean="0">
                <a:latin typeface="Arial Black" panose="020B0A04020102020204" pitchFamily="34" charset="0"/>
              </a:rPr>
              <a:t>Quand est survenu votre handicap ?</a:t>
            </a:r>
            <a:endParaRPr lang="fr-FR" sz="1400" dirty="0">
              <a:latin typeface="Arial Black" panose="020B0A04020102020204" pitchFamily="34" charset="0"/>
            </a:endParaRPr>
          </a:p>
        </p:txBody>
      </p:sp>
      <p:sp>
        <p:nvSpPr>
          <p:cNvPr id="48" name="ZoneTexte 47"/>
          <p:cNvSpPr txBox="1"/>
          <p:nvPr/>
        </p:nvSpPr>
        <p:spPr>
          <a:xfrm>
            <a:off x="686991" y="3948948"/>
            <a:ext cx="1654043" cy="307777"/>
          </a:xfrm>
          <a:prstGeom prst="rect">
            <a:avLst/>
          </a:prstGeom>
          <a:noFill/>
        </p:spPr>
        <p:txBody>
          <a:bodyPr wrap="none" rtlCol="0">
            <a:spAutoFit/>
          </a:bodyPr>
          <a:lstStyle/>
          <a:p>
            <a:r>
              <a:rPr lang="fr-FR" sz="1400" dirty="0" smtClean="0">
                <a:latin typeface="Arial Black" panose="020B0A04020102020204" pitchFamily="34" charset="0"/>
              </a:rPr>
              <a:t>Est-il évolutif ?</a:t>
            </a:r>
            <a:endParaRPr lang="fr-FR" sz="1400" dirty="0">
              <a:latin typeface="Arial Black" panose="020B0A04020102020204" pitchFamily="34" charset="0"/>
            </a:endParaRPr>
          </a:p>
        </p:txBody>
      </p:sp>
      <p:sp>
        <p:nvSpPr>
          <p:cNvPr id="3" name="ZoneTexte 2"/>
          <p:cNvSpPr txBox="1"/>
          <p:nvPr/>
        </p:nvSpPr>
        <p:spPr>
          <a:xfrm>
            <a:off x="2391141" y="1336578"/>
            <a:ext cx="3158237" cy="461665"/>
          </a:xfrm>
          <a:prstGeom prst="rect">
            <a:avLst/>
          </a:prstGeom>
          <a:noFill/>
        </p:spPr>
        <p:txBody>
          <a:bodyPr wrap="none" rtlCol="0">
            <a:spAutoFit/>
          </a:bodyPr>
          <a:lstStyle/>
          <a:p>
            <a:r>
              <a:rPr lang="fr-FR" sz="2400" dirty="0" smtClean="0">
                <a:latin typeface="Arial Black" panose="020B0A04020102020204" pitchFamily="34" charset="0"/>
              </a:rPr>
              <a:t>? _ _ _ / _ _ _ / _ _ _ </a:t>
            </a:r>
            <a:endParaRPr lang="fr-FR" sz="2400" dirty="0">
              <a:latin typeface="Arial Black" panose="020B0A04020102020204" pitchFamily="34" charset="0"/>
            </a:endParaRPr>
          </a:p>
        </p:txBody>
      </p:sp>
      <p:grpSp>
        <p:nvGrpSpPr>
          <p:cNvPr id="73" name="Groupe 72"/>
          <p:cNvGrpSpPr/>
          <p:nvPr/>
        </p:nvGrpSpPr>
        <p:grpSpPr>
          <a:xfrm>
            <a:off x="1295636" y="2148725"/>
            <a:ext cx="6068695" cy="1463675"/>
            <a:chOff x="1437915" y="3264420"/>
            <a:chExt cx="6068695" cy="1463675"/>
          </a:xfrm>
        </p:grpSpPr>
        <p:sp>
          <p:nvSpPr>
            <p:cNvPr id="67" name="Flèche droite 66"/>
            <p:cNvSpPr>
              <a:spLocks noChangeArrowheads="1"/>
            </p:cNvSpPr>
            <p:nvPr/>
          </p:nvSpPr>
          <p:spPr bwMode="auto">
            <a:xfrm>
              <a:off x="1437915" y="3264420"/>
              <a:ext cx="6068695" cy="736600"/>
            </a:xfrm>
            <a:prstGeom prst="rightArrow">
              <a:avLst>
                <a:gd name="adj1" fmla="val 69315"/>
                <a:gd name="adj2" fmla="val 6568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fr-FR" sz="2600" b="1">
                  <a:effectLst/>
                  <a:latin typeface="Times New Roman"/>
                  <a:ea typeface="Times New Roman"/>
                </a:rPr>
                <a:t> </a:t>
              </a:r>
              <a:endParaRPr lang="fr-FR" sz="1200">
                <a:effectLst/>
                <a:latin typeface="Times New Roman"/>
                <a:ea typeface="Times New Roman"/>
              </a:endParaRPr>
            </a:p>
          </p:txBody>
        </p:sp>
        <p:pic>
          <p:nvPicPr>
            <p:cNvPr id="72" name="Image 71" descr="\\SECRETARIAT\Mes documents\DEMARCHE QUALITE\PAQ 2013\Travail sur la communication\picto - banque d'mages\bébé.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555" y="3926090"/>
              <a:ext cx="438150" cy="683895"/>
            </a:xfrm>
            <a:prstGeom prst="rect">
              <a:avLst/>
            </a:prstGeom>
            <a:noFill/>
            <a:ln>
              <a:noFill/>
            </a:ln>
          </p:spPr>
        </p:pic>
        <p:pic>
          <p:nvPicPr>
            <p:cNvPr id="68" name="Image 67" descr="http://www.catedu.es/arasaac/classes/img/thumbnail.php?i=c2l6ZT0zMDAmcnV0YT0uLi8uLi9yZXBvc2l0b3Jpby9vcmlnaW5hbGVzLzQ2NzMucG5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4865" y="3813695"/>
              <a:ext cx="914400" cy="914400"/>
            </a:xfrm>
            <a:prstGeom prst="rect">
              <a:avLst/>
            </a:prstGeom>
            <a:noFill/>
            <a:ln>
              <a:noFill/>
            </a:ln>
          </p:spPr>
        </p:pic>
      </p:grpSp>
      <p:grpSp>
        <p:nvGrpSpPr>
          <p:cNvPr id="51" name="Groupe 50"/>
          <p:cNvGrpSpPr/>
          <p:nvPr/>
        </p:nvGrpSpPr>
        <p:grpSpPr>
          <a:xfrm>
            <a:off x="604861" y="1090525"/>
            <a:ext cx="1778635" cy="953770"/>
            <a:chOff x="0" y="0"/>
            <a:chExt cx="1779104" cy="954157"/>
          </a:xfrm>
        </p:grpSpPr>
        <p:pic>
          <p:nvPicPr>
            <p:cNvPr id="52" name="Picture 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0"/>
              <a:ext cx="864704" cy="95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8" descr="http://www.catedu.es/arasaac/classes/img/thumbnail.php?i=c2l6ZT0zMDAmcnV0YT0uLi8uLi9yZXBvc2l0b3Jpby9vcmlnaW5hbGVzLzY2MzIucG5n"/>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0" y="0"/>
              <a:ext cx="765313" cy="7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9" descr="http://www.culture.gouv.fr/handicap/pictos/fauteuil.jpg"/>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162878" y="0"/>
              <a:ext cx="39756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50"/>
            <p:cNvSpPr>
              <a:spLocks noChangeArrowheads="1"/>
            </p:cNvSpPr>
            <p:nvPr/>
          </p:nvSpPr>
          <p:spPr bwMode="auto">
            <a:xfrm>
              <a:off x="606287" y="228600"/>
              <a:ext cx="381000" cy="228600"/>
            </a:xfrm>
            <a:prstGeom prst="rightArrow">
              <a:avLst>
                <a:gd name="adj1" fmla="val 50000"/>
                <a:gd name="adj2" fmla="val 41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grpSp>
        <p:nvGrpSpPr>
          <p:cNvPr id="57" name="Groupe 56"/>
          <p:cNvGrpSpPr>
            <a:grpSpLocks/>
          </p:cNvGrpSpPr>
          <p:nvPr/>
        </p:nvGrpSpPr>
        <p:grpSpPr bwMode="auto">
          <a:xfrm>
            <a:off x="3482340" y="2059825"/>
            <a:ext cx="1310640" cy="457200"/>
            <a:chOff x="3851" y="13811"/>
            <a:chExt cx="2064" cy="720"/>
          </a:xfrm>
        </p:grpSpPr>
        <p:pic>
          <p:nvPicPr>
            <p:cNvPr id="58" name="Picture 52" descr="http://www.catedu.es/arasaac/classes/img/thumbnail.php?i=c2l6ZT0zMDAmcnV0YT0uLi8uLi9yZXBvc2l0b3Jpby9vcmlnaW5hbGVzLzY2MzIucG5n"/>
            <p:cNvPicPr>
              <a:picLocks noChangeAspect="1" noChangeArrowheads="1"/>
            </p:cNvPicPr>
            <p:nvPr/>
          </p:nvPicPr>
          <p:blipFill>
            <a:blip r:embed="rId9" r:link="rId6" cstate="print">
              <a:extLst>
                <a:ext uri="{28A0092B-C50C-407E-A947-70E740481C1C}">
                  <a14:useLocalDpi xmlns:a14="http://schemas.microsoft.com/office/drawing/2010/main" val="0"/>
                </a:ext>
              </a:extLst>
            </a:blip>
            <a:srcRect/>
            <a:stretch>
              <a:fillRect/>
            </a:stretch>
          </p:blipFill>
          <p:spPr bwMode="auto">
            <a:xfrm>
              <a:off x="3851" y="13811"/>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3" descr="http://www.culture.gouv.fr/handicap/pictos/fauteuil.jpg"/>
            <p:cNvPicPr>
              <a:picLocks noChangeAspect="1" noChangeArrowheads="1"/>
            </p:cNvPicPr>
            <p:nvPr/>
          </p:nvPicPr>
          <p:blipFill>
            <a:blip r:embed="rId10" r:link="rId8" cstate="print">
              <a:extLst>
                <a:ext uri="{28A0092B-C50C-407E-A947-70E740481C1C}">
                  <a14:useLocalDpi xmlns:a14="http://schemas.microsoft.com/office/drawing/2010/main" val="0"/>
                </a:ext>
              </a:extLst>
            </a:blip>
            <a:srcRect/>
            <a:stretch>
              <a:fillRect/>
            </a:stretch>
          </p:blipFill>
          <p:spPr bwMode="auto">
            <a:xfrm>
              <a:off x="5291" y="13811"/>
              <a:ext cx="62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AutoShape 54"/>
            <p:cNvSpPr>
              <a:spLocks noChangeArrowheads="1"/>
            </p:cNvSpPr>
            <p:nvPr/>
          </p:nvSpPr>
          <p:spPr bwMode="auto">
            <a:xfrm>
              <a:off x="4571" y="13991"/>
              <a:ext cx="600" cy="360"/>
            </a:xfrm>
            <a:prstGeom prst="rightArrow">
              <a:avLst>
                <a:gd name="adj1" fmla="val 50000"/>
                <a:gd name="adj2" fmla="val 41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grpSp>
        <p:nvGrpSpPr>
          <p:cNvPr id="10" name="Groupe 9"/>
          <p:cNvGrpSpPr/>
          <p:nvPr/>
        </p:nvGrpSpPr>
        <p:grpSpPr>
          <a:xfrm>
            <a:off x="1044484" y="4322565"/>
            <a:ext cx="7239000" cy="1736725"/>
            <a:chOff x="1053662" y="4790878"/>
            <a:chExt cx="7239000" cy="1736725"/>
          </a:xfrm>
        </p:grpSpPr>
        <p:sp>
          <p:nvSpPr>
            <p:cNvPr id="101" name="AutoShape 72"/>
            <p:cNvSpPr>
              <a:spLocks noChangeArrowheads="1"/>
            </p:cNvSpPr>
            <p:nvPr/>
          </p:nvSpPr>
          <p:spPr bwMode="auto">
            <a:xfrm flipV="1">
              <a:off x="1053662" y="5705278"/>
              <a:ext cx="7239000" cy="571500"/>
            </a:xfrm>
            <a:prstGeom prst="rightArrow">
              <a:avLst>
                <a:gd name="adj1" fmla="val 50000"/>
                <a:gd name="adj2" fmla="val 3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pic>
          <p:nvPicPr>
            <p:cNvPr id="102" name="Picture 73" descr="http://www.techni-contact.com/ressources/images/produits/card/plaque-symbole-toilette-hommes-4341853-1.jpg"/>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129862" y="5476678"/>
              <a:ext cx="986790" cy="98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5" descr="Lien vers image en grand format (ouverture nouvelle fenêtre)"/>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3796862" y="5590978"/>
              <a:ext cx="990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76" descr="http://www.culture.gouv.fr/handicap/pictos/fauteuil.jpg"/>
            <p:cNvPicPr/>
            <p:nvPr/>
          </p:nvPicPr>
          <p:blipFill>
            <a:blip r:embed="rId15" r:link="rId8" cstate="print">
              <a:extLst>
                <a:ext uri="{28A0092B-C50C-407E-A947-70E740481C1C}">
                  <a14:useLocalDpi xmlns:a14="http://schemas.microsoft.com/office/drawing/2010/main" val="0"/>
                </a:ext>
              </a:extLst>
            </a:blip>
            <a:srcRect/>
            <a:stretch>
              <a:fillRect/>
            </a:stretch>
          </p:blipFill>
          <p:spPr bwMode="auto">
            <a:xfrm>
              <a:off x="5244662" y="5590978"/>
              <a:ext cx="7924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descr="http://www.catedu.es/arasaac/classes/img/thumbnail.php?i=c2l6ZT0zMDAmcnV0YT0uLi8uLi9yZXBvc2l0b3Jpby9vcmlnaW5hbGVzLzMwNzEucG5n"/>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1424532" y="4790878"/>
              <a:ext cx="685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58" descr="http://www.catedu.es/arasaac/classes/img/thumbnail.php?i=c2l6ZT0zMDAmcnV0YT0uLi8uLi9yZXBvc2l0b3Jpby9vcmlnaW5hbGVzLzIyNjMxLnBuZw=="/>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179029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Image 107" descr="http://www.catedu.es/arasaac/classes/img/thumbnail.php?i=c2l6ZT0zMDAmcnV0YT0uLi8uLi9yZXBvc2l0b3Jpby9vcmlnaW5hbGVzLzk4MjkucG5n"/>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2867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61" descr="http://www.catedu.es/arasaac/classes/img/thumbnail.php?i=c2l6ZT0zMDAmcnV0YT0uLi8uLi9yZXBvc2l0b3Jpby9vcmlnaW5hbGVzLzMwNzEucG5n"/>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2872332" y="4790878"/>
              <a:ext cx="685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62" descr="http://www.catedu.es/arasaac/classes/img/thumbnail.php?i=c2l6ZT0zMDAmcnV0YT0uLi8uLi9yZXBvc2l0b3Jpby9vcmlnaW5hbGVzLzIyNjMxLnBuZw=="/>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323809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Image 110" descr="http://www.catedu.es/arasaac/classes/img/thumbnail.php?i=c2l6ZT0zMDAmcnV0YT0uLi8uLi9yZXBvc2l0b3Jpby9vcmlnaW5hbGVzLzk4MjkucG5n"/>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7647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65" descr="http://www.catedu.es/arasaac/classes/img/thumbnail.php?i=c2l6ZT0zMDAmcnV0YT0uLi8uLi9yZXBvc2l0b3Jpby9vcmlnaW5hbGVzLzMwNzEucG5n"/>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4167732" y="4790878"/>
              <a:ext cx="685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66" descr="http://www.catedu.es/arasaac/classes/img/thumbnail.php?i=c2l6ZT0zMDAmcnV0YT0uLi8uLi9yZXBvc2l0b3Jpby9vcmlnaW5hbGVzLzIyNjMxLnBuZw=="/>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453349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Image 113" descr="http://www.catedu.es/arasaac/classes/img/thumbnail.php?i=c2l6ZT0zMDAmcnV0YT0uLi8uLi9yZXBvc2l0b3Jpby9vcmlnaW5hbGVzLzk4MjkucG5n"/>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7187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69" descr="http://www.catedu.es/arasaac/classes/img/thumbnail.php?i=c2l6ZT0zMDAmcnV0YT0uLi8uLi9yZXBvc2l0b3Jpby9vcmlnaW5hbGVzLzMwNzEucG5n"/>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5539332" y="4790878"/>
              <a:ext cx="685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70" descr="http://www.catedu.es/arasaac/classes/img/thumbnail.php?i=c2l6ZT0zMDAmcnV0YT0uLi8uLi9yZXBvc2l0b3Jpby9vcmlnaW5hbGVzLzIyNjMxLnBuZw=="/>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590509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Image 116" descr="http://www.catedu.es/arasaac/classes/img/thumbnail.php?i=c2l6ZT0zMDAmcnV0YT0uLi8uLi9yZXBvc2l0b3Jpby9vcmlnaW5hbGVzLzk4MjkucG5n"/>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43472" y="4855648"/>
              <a:ext cx="260985" cy="2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age 10"/>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5023" y="2747187"/>
            <a:ext cx="841941" cy="841941"/>
          </a:xfrm>
          <a:prstGeom prst="rect">
            <a:avLst/>
          </a:prstGeom>
        </p:spPr>
      </p:pic>
      <p:pic>
        <p:nvPicPr>
          <p:cNvPr id="12" name="Image 11"/>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6986" y="2699455"/>
            <a:ext cx="1094149" cy="1094149"/>
          </a:xfrm>
          <a:prstGeom prst="rect">
            <a:avLst/>
          </a:prstGeom>
        </p:spPr>
      </p:pic>
      <p:pic>
        <p:nvPicPr>
          <p:cNvPr id="14" name="Image 13"/>
          <p:cNvPicPr>
            <a:picLocks noChangeAspect="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9378" y="2698000"/>
            <a:ext cx="1097060" cy="1097060"/>
          </a:xfrm>
          <a:prstGeom prst="rect">
            <a:avLst/>
          </a:prstGeom>
        </p:spPr>
      </p:pic>
      <p:pic>
        <p:nvPicPr>
          <p:cNvPr id="15" name="Image 1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91654" y="4952802"/>
            <a:ext cx="1143000" cy="1276350"/>
          </a:xfrm>
          <a:prstGeom prst="rect">
            <a:avLst/>
          </a:prstGeom>
        </p:spPr>
      </p:pic>
      <p:sp>
        <p:nvSpPr>
          <p:cNvPr id="16" name="ZoneTexte 15"/>
          <p:cNvSpPr txBox="1"/>
          <p:nvPr/>
        </p:nvSpPr>
        <p:spPr>
          <a:xfrm>
            <a:off x="7787745" y="4601628"/>
            <a:ext cx="707245" cy="1446550"/>
          </a:xfrm>
          <a:prstGeom prst="rect">
            <a:avLst/>
          </a:prstGeom>
          <a:noFill/>
        </p:spPr>
        <p:txBody>
          <a:bodyPr wrap="none" rtlCol="0">
            <a:spAutoFit/>
          </a:bodyPr>
          <a:lstStyle/>
          <a:p>
            <a:r>
              <a:rPr lang="fr-FR" sz="8800" b="1" dirty="0" smtClean="0"/>
              <a:t>?</a:t>
            </a:r>
            <a:endParaRPr lang="fr-FR" sz="8800" b="1" dirty="0"/>
          </a:p>
        </p:txBody>
      </p:sp>
      <p:grpSp>
        <p:nvGrpSpPr>
          <p:cNvPr id="49" name="Groupe 48"/>
          <p:cNvGrpSpPr>
            <a:grpSpLocks/>
          </p:cNvGrpSpPr>
          <p:nvPr/>
        </p:nvGrpSpPr>
        <p:grpSpPr bwMode="auto">
          <a:xfrm>
            <a:off x="39733" y="182463"/>
            <a:ext cx="1133475" cy="400050"/>
            <a:chOff x="3851" y="13811"/>
            <a:chExt cx="2064" cy="720"/>
          </a:xfrm>
        </p:grpSpPr>
        <p:pic>
          <p:nvPicPr>
            <p:cNvPr id="50" name="Picture 52" descr="http://www.catedu.es/arasaac/classes/img/thumbnail.php?i=c2l6ZT0zMDAmcnV0YT0uLi8uLi9yZXBvc2l0b3Jpby9vcmlnaW5hbGVzLzY2MzIucG5n"/>
            <p:cNvPicPr>
              <a:picLocks noChangeAspect="1" noChangeArrowheads="1"/>
            </p:cNvPicPr>
            <p:nvPr/>
          </p:nvPicPr>
          <p:blipFill>
            <a:blip r:embed="rId25" r:link="rId6" cstate="print">
              <a:extLst>
                <a:ext uri="{28A0092B-C50C-407E-A947-70E740481C1C}">
                  <a14:useLocalDpi xmlns:a14="http://schemas.microsoft.com/office/drawing/2010/main" val="0"/>
                </a:ext>
              </a:extLst>
            </a:blip>
            <a:srcRect/>
            <a:stretch>
              <a:fillRect/>
            </a:stretch>
          </p:blipFill>
          <p:spPr bwMode="auto">
            <a:xfrm>
              <a:off x="3851" y="13811"/>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http://www.culture.gouv.fr/handicap/pictos/fauteuil.jpg"/>
            <p:cNvPicPr>
              <a:picLocks noChangeAspect="1" noChangeArrowheads="1"/>
            </p:cNvPicPr>
            <p:nvPr/>
          </p:nvPicPr>
          <p:blipFill>
            <a:blip r:embed="rId26" r:link="rId8" cstate="print">
              <a:extLst>
                <a:ext uri="{28A0092B-C50C-407E-A947-70E740481C1C}">
                  <a14:useLocalDpi xmlns:a14="http://schemas.microsoft.com/office/drawing/2010/main" val="0"/>
                </a:ext>
              </a:extLst>
            </a:blip>
            <a:srcRect/>
            <a:stretch>
              <a:fillRect/>
            </a:stretch>
          </p:blipFill>
          <p:spPr bwMode="auto">
            <a:xfrm>
              <a:off x="5291" y="13811"/>
              <a:ext cx="62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utoShape 54"/>
            <p:cNvSpPr>
              <a:spLocks noChangeArrowheads="1"/>
            </p:cNvSpPr>
            <p:nvPr/>
          </p:nvSpPr>
          <p:spPr bwMode="auto">
            <a:xfrm>
              <a:off x="4571" y="13991"/>
              <a:ext cx="600" cy="360"/>
            </a:xfrm>
            <a:prstGeom prst="rightArrow">
              <a:avLst>
                <a:gd name="adj1" fmla="val 50000"/>
                <a:gd name="adj2" fmla="val 41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sz="1400"/>
            </a:p>
          </p:txBody>
        </p:sp>
      </p:grpSp>
      <p:sp>
        <p:nvSpPr>
          <p:cNvPr id="63" name="Rectangle 6"/>
          <p:cNvSpPr>
            <a:spLocks noChangeArrowheads="1"/>
          </p:cNvSpPr>
          <p:nvPr/>
        </p:nvSpPr>
        <p:spPr bwMode="auto">
          <a:xfrm>
            <a:off x="6401323" y="-2203"/>
            <a:ext cx="27426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ea typeface="Times New Roman" pitchFamily="18" charset="0"/>
                <a:cs typeface="Arial" pitchFamily="34" charset="0"/>
              </a:rPr>
              <a:t>3 - P</a:t>
            </a:r>
            <a:r>
              <a:rPr kumimoji="0" lang="fr-FR" altLang="fr-FR" b="1" i="0" u="none" strike="noStrike" cap="none" normalizeH="0" baseline="0" dirty="0" smtClean="0">
                <a:ln>
                  <a:noFill/>
                </a:ln>
                <a:solidFill>
                  <a:srgbClr val="FFC000"/>
                </a:solidFill>
                <a:effectLst/>
                <a:ea typeface="Times New Roman" pitchFamily="18" charset="0"/>
                <a:cs typeface="Arial" pitchFamily="34" charset="0"/>
              </a:rPr>
              <a:t>ARCOURS HANDICAP</a:t>
            </a:r>
            <a:endParaRPr kumimoji="0" lang="fr-FR" altLang="fr-FR" b="1" i="0" u="none" strike="noStrike" cap="none" normalizeH="0" baseline="0" dirty="0" smtClean="0">
              <a:ln>
                <a:noFill/>
              </a:ln>
              <a:solidFill>
                <a:srgbClr val="FFC000"/>
              </a:solidFill>
              <a:effectLst/>
              <a:cs typeface="Arial" pitchFamily="34" charset="0"/>
            </a:endParaRPr>
          </a:p>
        </p:txBody>
      </p:sp>
      <p:sp>
        <p:nvSpPr>
          <p:cNvPr id="6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075835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6552438" y="0"/>
            <a:ext cx="2591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latin typeface="+mj-lt"/>
                <a:ea typeface="Times New Roman" pitchFamily="18" charset="0"/>
                <a:cs typeface="Arial" pitchFamily="34" charset="0"/>
              </a:rPr>
              <a:t>3 - P</a:t>
            </a:r>
            <a:r>
              <a:rPr kumimoji="0" lang="fr-FR" altLang="fr-FR" b="1" i="0" u="none" strike="noStrike" cap="none" normalizeH="0" baseline="0" dirty="0" smtClean="0">
                <a:ln>
                  <a:noFill/>
                </a:ln>
                <a:solidFill>
                  <a:srgbClr val="FFC000"/>
                </a:solidFill>
                <a:effectLst/>
                <a:latin typeface="+mj-lt"/>
                <a:ea typeface="Times New Roman" pitchFamily="18" charset="0"/>
                <a:cs typeface="Arial" pitchFamily="34" charset="0"/>
              </a:rPr>
              <a:t>ARCOURS SCOLAIRE</a:t>
            </a:r>
            <a:endParaRPr kumimoji="0" lang="fr-FR" altLang="fr-FR" b="1" i="0" u="none" strike="noStrike" cap="none" normalizeH="0" baseline="0" dirty="0" smtClean="0">
              <a:ln>
                <a:noFill/>
              </a:ln>
              <a:solidFill>
                <a:srgbClr val="FFC000"/>
              </a:solidFill>
              <a:effectLst/>
              <a:latin typeface="+mj-lt"/>
              <a:cs typeface="Arial" pitchFamily="34" charset="0"/>
            </a:endParaRPr>
          </a:p>
        </p:txBody>
      </p:sp>
      <p:sp>
        <p:nvSpPr>
          <p:cNvPr id="47" name="ZoneTexte 46"/>
          <p:cNvSpPr txBox="1"/>
          <p:nvPr/>
        </p:nvSpPr>
        <p:spPr>
          <a:xfrm>
            <a:off x="1027610" y="757224"/>
            <a:ext cx="3526030" cy="307777"/>
          </a:xfrm>
          <a:prstGeom prst="rect">
            <a:avLst/>
          </a:prstGeom>
          <a:noFill/>
        </p:spPr>
        <p:txBody>
          <a:bodyPr wrap="none" rtlCol="0">
            <a:spAutoFit/>
          </a:bodyPr>
          <a:lstStyle/>
          <a:p>
            <a:r>
              <a:rPr lang="fr-FR" sz="1400" dirty="0" smtClean="0">
                <a:latin typeface="Arial Black" panose="020B0A04020102020204" pitchFamily="34" charset="0"/>
              </a:rPr>
              <a:t>Quel est votre parcours scolaire ?</a:t>
            </a:r>
            <a:endParaRPr lang="fr-FR" sz="1400" dirty="0">
              <a:latin typeface="Arial Black" panose="020B0A04020102020204" pitchFamily="34" charset="0"/>
            </a:endParaRPr>
          </a:p>
        </p:txBody>
      </p:sp>
      <p:pic>
        <p:nvPicPr>
          <p:cNvPr id="51" name="Image 5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95636" cy="1155227"/>
          </a:xfrm>
          <a:prstGeom prst="rect">
            <a:avLst/>
          </a:prstGeom>
          <a:noFill/>
          <a:ln>
            <a:noFill/>
          </a:ln>
        </p:spPr>
      </p:pic>
      <p:grpSp>
        <p:nvGrpSpPr>
          <p:cNvPr id="52" name="Groupe 51"/>
          <p:cNvGrpSpPr/>
          <p:nvPr/>
        </p:nvGrpSpPr>
        <p:grpSpPr>
          <a:xfrm>
            <a:off x="1112004" y="1571762"/>
            <a:ext cx="6784688" cy="1826106"/>
            <a:chOff x="-336431" y="0"/>
            <a:chExt cx="6784688" cy="1826265"/>
          </a:xfrm>
        </p:grpSpPr>
        <p:sp>
          <p:nvSpPr>
            <p:cNvPr id="53" name="AutoShape 207"/>
            <p:cNvSpPr>
              <a:spLocks noChangeArrowheads="1"/>
            </p:cNvSpPr>
            <p:nvPr/>
          </p:nvSpPr>
          <p:spPr bwMode="auto">
            <a:xfrm>
              <a:off x="-336431" y="0"/>
              <a:ext cx="6068695" cy="736600"/>
            </a:xfrm>
            <a:prstGeom prst="rightArrow">
              <a:avLst>
                <a:gd name="adj1" fmla="val 69315"/>
                <a:gd name="adj2" fmla="val 6568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fr-FR" sz="2600" b="1">
                  <a:effectLst/>
                  <a:latin typeface="Times New Roman"/>
                  <a:ea typeface="Times New Roman"/>
                </a:rPr>
                <a:t> </a:t>
              </a:r>
              <a:endParaRPr lang="fr-FR" sz="1200">
                <a:effectLst/>
                <a:latin typeface="Times New Roman"/>
                <a:ea typeface="Times New Roman"/>
              </a:endParaRPr>
            </a:p>
          </p:txBody>
        </p:sp>
        <p:grpSp>
          <p:nvGrpSpPr>
            <p:cNvPr id="55" name="Groupe 54"/>
            <p:cNvGrpSpPr/>
            <p:nvPr/>
          </p:nvGrpSpPr>
          <p:grpSpPr>
            <a:xfrm>
              <a:off x="163902" y="221752"/>
              <a:ext cx="6284355" cy="1604513"/>
              <a:chOff x="0" y="23344"/>
              <a:chExt cx="6284355" cy="1604513"/>
            </a:xfrm>
          </p:grpSpPr>
          <p:pic>
            <p:nvPicPr>
              <p:cNvPr id="56" name="Image 55" descr="http://www.catedu.es/arasaac/classes/img/thumbnail.php?i=c2l6ZT0zMDAmcnV0YT0uLi8uLi9yZXBvc2l0b3Jpby9vcmlnaW5hbGVzLzQ2NzMucG5n"/>
              <p:cNvPicPr>
                <a:picLocks noChangeAspect="1"/>
              </p:cNvPicPr>
              <p:nvPr/>
            </p:nvPicPr>
            <p:blipFill rotWithShape="1">
              <a:blip r:embed="rId3">
                <a:extLst>
                  <a:ext uri="{28A0092B-C50C-407E-A947-70E740481C1C}">
                    <a14:useLocalDpi xmlns:a14="http://schemas.microsoft.com/office/drawing/2010/main" val="0"/>
                  </a:ext>
                </a:extLst>
              </a:blip>
              <a:srcRect l="29134" r="25197"/>
              <a:stretch/>
            </p:blipFill>
            <p:spPr bwMode="auto">
              <a:xfrm>
                <a:off x="3964731" y="103517"/>
                <a:ext cx="612475" cy="1354347"/>
              </a:xfrm>
              <a:prstGeom prst="rect">
                <a:avLst/>
              </a:prstGeom>
              <a:noFill/>
              <a:ln>
                <a:noFill/>
              </a:ln>
              <a:extLst>
                <a:ext uri="{53640926-AAD7-44D8-BBD7-CCE9431645EC}">
                  <a14:shadowObscured xmlns:a14="http://schemas.microsoft.com/office/drawing/2010/main"/>
                </a:ext>
              </a:extLst>
            </p:spPr>
          </p:pic>
          <p:pic>
            <p:nvPicPr>
              <p:cNvPr id="57" name="Imag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8362" y="23344"/>
                <a:ext cx="715993" cy="1604513"/>
              </a:xfrm>
              <a:prstGeom prst="rect">
                <a:avLst/>
              </a:prstGeom>
              <a:noFill/>
              <a:ln>
                <a:noFill/>
              </a:ln>
            </p:spPr>
          </p:pic>
          <p:pic>
            <p:nvPicPr>
              <p:cNvPr id="58" name="Image 57" descr="http://www.catedu.es/arasaac/classes/img/thumbnail.php?i=c2l6ZT0zMDAmcnV0YT0uLi8uLi9yZXBvc2l0b3Jpby9vcmlnaW5hbGVzLzcxNzYucG5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5794" y="146544"/>
                <a:ext cx="1112808" cy="1112808"/>
              </a:xfrm>
              <a:prstGeom prst="rect">
                <a:avLst/>
              </a:prstGeom>
              <a:noFill/>
              <a:ln>
                <a:noFill/>
              </a:ln>
            </p:spPr>
          </p:pic>
          <p:pic>
            <p:nvPicPr>
              <p:cNvPr id="60" name="Image 5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1540"/>
                <a:ext cx="388188" cy="810883"/>
              </a:xfrm>
              <a:prstGeom prst="rect">
                <a:avLst/>
              </a:prstGeom>
              <a:noFill/>
              <a:ln>
                <a:noFill/>
              </a:ln>
            </p:spPr>
          </p:pic>
        </p:grpSp>
      </p:grpSp>
      <p:grpSp>
        <p:nvGrpSpPr>
          <p:cNvPr id="62" name="Groupe 61"/>
          <p:cNvGrpSpPr/>
          <p:nvPr/>
        </p:nvGrpSpPr>
        <p:grpSpPr>
          <a:xfrm>
            <a:off x="510150" y="3307829"/>
            <a:ext cx="2455632" cy="1786624"/>
            <a:chOff x="0" y="0"/>
            <a:chExt cx="2596551" cy="1889185"/>
          </a:xfrm>
        </p:grpSpPr>
        <p:pic>
          <p:nvPicPr>
            <p:cNvPr id="104" name="il_fi" descr="Livry-Gargan_-_Ecole_maternelle_Benoit_Malo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034" y="0"/>
              <a:ext cx="2389517" cy="1794295"/>
            </a:xfrm>
            <a:prstGeom prst="rect">
              <a:avLst/>
            </a:prstGeom>
            <a:noFill/>
            <a:ln>
              <a:noFill/>
            </a:ln>
          </p:spPr>
        </p:pic>
        <p:pic>
          <p:nvPicPr>
            <p:cNvPr id="105" name="Image 10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043797"/>
              <a:ext cx="448574" cy="845388"/>
            </a:xfrm>
            <a:prstGeom prst="rect">
              <a:avLst/>
            </a:prstGeom>
            <a:noFill/>
            <a:ln>
              <a:noFill/>
            </a:ln>
            <a:effectLst>
              <a:outerShdw dist="35921" dir="2700000" algn="ctr" rotWithShape="0">
                <a:srgbClr val="808080"/>
              </a:outerShdw>
            </a:effectLst>
          </p:spPr>
        </p:pic>
      </p:grpSp>
      <p:grpSp>
        <p:nvGrpSpPr>
          <p:cNvPr id="98" name="Groupe 97"/>
          <p:cNvGrpSpPr/>
          <p:nvPr/>
        </p:nvGrpSpPr>
        <p:grpSpPr>
          <a:xfrm>
            <a:off x="2976578" y="3375795"/>
            <a:ext cx="2834173" cy="1684122"/>
            <a:chOff x="0" y="0"/>
            <a:chExt cx="3252158" cy="1932317"/>
          </a:xfrm>
        </p:grpSpPr>
        <p:pic>
          <p:nvPicPr>
            <p:cNvPr id="102" name="yui_3_7_3_3_1373360198211_313" descr="6959104123_452a7f6cb3_o"/>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211" y="0"/>
              <a:ext cx="2725947" cy="1794294"/>
            </a:xfrm>
            <a:prstGeom prst="rect">
              <a:avLst/>
            </a:prstGeom>
            <a:noFill/>
            <a:ln>
              <a:noFill/>
            </a:ln>
          </p:spPr>
        </p:pic>
        <p:pic>
          <p:nvPicPr>
            <p:cNvPr id="103" name="Image 102" descr="http://www.catedu.es/arasaac/classes/img/thumbnail.php?i=c2l6ZT0zMDAmcnV0YT0uLi8uLi9yZXBvc2l0b3Jpby9vcmlnaW5hbGVzLzcxNzYucG5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819509"/>
              <a:ext cx="1112807" cy="1112808"/>
            </a:xfrm>
            <a:prstGeom prst="rect">
              <a:avLst/>
            </a:prstGeom>
            <a:noFill/>
            <a:ln>
              <a:noFill/>
            </a:ln>
            <a:effectLst>
              <a:outerShdw dist="35921" dir="2700000" algn="ctr" rotWithShape="0">
                <a:srgbClr val="808080"/>
              </a:outerShdw>
            </a:effectLst>
          </p:spPr>
        </p:pic>
      </p:grpSp>
      <p:grpSp>
        <p:nvGrpSpPr>
          <p:cNvPr id="99" name="Groupe 98"/>
          <p:cNvGrpSpPr/>
          <p:nvPr/>
        </p:nvGrpSpPr>
        <p:grpSpPr>
          <a:xfrm>
            <a:off x="5730426" y="3397868"/>
            <a:ext cx="3151803" cy="1794184"/>
            <a:chOff x="0" y="0"/>
            <a:chExt cx="3424687" cy="1949570"/>
          </a:xfrm>
        </p:grpSpPr>
        <p:pic>
          <p:nvPicPr>
            <p:cNvPr id="100" name="yui_3_7_3_3_1373359526250_313" descr="http://farm7.staticflickr.com/6196/6105567163_2fa4ed365b_o.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8740" y="0"/>
              <a:ext cx="2725947" cy="1794294"/>
            </a:xfrm>
            <a:prstGeom prst="rect">
              <a:avLst/>
            </a:prstGeom>
            <a:noFill/>
            <a:ln>
              <a:noFill/>
            </a:ln>
          </p:spPr>
        </p:pic>
        <p:pic>
          <p:nvPicPr>
            <p:cNvPr id="101" name="Image 100" descr="http://www.catedu.es/arasaac/classes/img/thumbnail.php?i=c2l6ZT0zMDAmcnV0YT0uLi8uLi9yZXBvc2l0b3Jpby9vcmlnaW5hbGVzLzQ2NzMucG5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95223"/>
              <a:ext cx="1354347" cy="1354347"/>
            </a:xfrm>
            <a:prstGeom prst="rect">
              <a:avLst/>
            </a:prstGeom>
            <a:noFill/>
            <a:ln>
              <a:noFill/>
            </a:ln>
            <a:effectLst>
              <a:outerShdw dist="35921" dir="2700000" algn="ctr" rotWithShape="0">
                <a:srgbClr val="808080"/>
              </a:outerShdw>
            </a:effectLst>
          </p:spPr>
        </p:pic>
      </p:grpSp>
      <p:sp>
        <p:nvSpPr>
          <p:cNvPr id="106" name="ZoneTexte 105"/>
          <p:cNvSpPr txBox="1"/>
          <p:nvPr/>
        </p:nvSpPr>
        <p:spPr>
          <a:xfrm>
            <a:off x="1448515" y="5085615"/>
            <a:ext cx="1218795" cy="369332"/>
          </a:xfrm>
          <a:prstGeom prst="rect">
            <a:avLst/>
          </a:prstGeom>
          <a:noFill/>
        </p:spPr>
        <p:txBody>
          <a:bodyPr wrap="none" rtlCol="0">
            <a:spAutoFit/>
          </a:bodyPr>
          <a:lstStyle/>
          <a:p>
            <a:r>
              <a:rPr lang="fr-FR" dirty="0" smtClean="0"/>
              <a:t>Maternelle</a:t>
            </a:r>
            <a:endParaRPr lang="fr-FR" dirty="0"/>
          </a:p>
        </p:txBody>
      </p:sp>
      <p:sp>
        <p:nvSpPr>
          <p:cNvPr id="107" name="ZoneTexte 106"/>
          <p:cNvSpPr txBox="1"/>
          <p:nvPr/>
        </p:nvSpPr>
        <p:spPr>
          <a:xfrm>
            <a:off x="3891664" y="5079772"/>
            <a:ext cx="976742" cy="369332"/>
          </a:xfrm>
          <a:prstGeom prst="rect">
            <a:avLst/>
          </a:prstGeom>
          <a:noFill/>
        </p:spPr>
        <p:txBody>
          <a:bodyPr wrap="none" rtlCol="0">
            <a:spAutoFit/>
          </a:bodyPr>
          <a:lstStyle/>
          <a:p>
            <a:r>
              <a:rPr lang="fr-FR" dirty="0" smtClean="0"/>
              <a:t>Primaire</a:t>
            </a:r>
            <a:endParaRPr lang="fr-FR" dirty="0"/>
          </a:p>
        </p:txBody>
      </p:sp>
      <p:sp>
        <p:nvSpPr>
          <p:cNvPr id="108" name="ZoneTexte 107"/>
          <p:cNvSpPr txBox="1"/>
          <p:nvPr/>
        </p:nvSpPr>
        <p:spPr>
          <a:xfrm>
            <a:off x="7023055" y="5114827"/>
            <a:ext cx="873637" cy="369332"/>
          </a:xfrm>
          <a:prstGeom prst="rect">
            <a:avLst/>
          </a:prstGeom>
          <a:noFill/>
        </p:spPr>
        <p:txBody>
          <a:bodyPr wrap="none" rtlCol="0">
            <a:spAutoFit/>
          </a:bodyPr>
          <a:lstStyle/>
          <a:p>
            <a:r>
              <a:rPr lang="fr-FR" dirty="0" smtClean="0"/>
              <a:t>Collège</a:t>
            </a:r>
            <a:endParaRPr lang="fr-FR" dirty="0"/>
          </a:p>
        </p:txBody>
      </p:sp>
      <p:sp>
        <p:nvSpPr>
          <p:cNvPr id="26"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750291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8" name="ZoneTexte 107"/>
          <p:cNvSpPr txBox="1"/>
          <p:nvPr/>
        </p:nvSpPr>
        <p:spPr>
          <a:xfrm>
            <a:off x="3584838" y="5745268"/>
            <a:ext cx="1974323" cy="369332"/>
          </a:xfrm>
          <a:prstGeom prst="rect">
            <a:avLst/>
          </a:prstGeom>
          <a:noFill/>
        </p:spPr>
        <p:txBody>
          <a:bodyPr wrap="none" rtlCol="0">
            <a:spAutoFit/>
          </a:bodyPr>
          <a:lstStyle/>
          <a:p>
            <a:r>
              <a:rPr lang="fr-FR" dirty="0" smtClean="0"/>
              <a:t>Etudes supérieures</a:t>
            </a:r>
            <a:endParaRPr lang="fr-FR" dirty="0"/>
          </a:p>
        </p:txBody>
      </p:sp>
      <p:grpSp>
        <p:nvGrpSpPr>
          <p:cNvPr id="25" name="Groupe 24"/>
          <p:cNvGrpSpPr/>
          <p:nvPr/>
        </p:nvGrpSpPr>
        <p:grpSpPr>
          <a:xfrm>
            <a:off x="1483995" y="1844824"/>
            <a:ext cx="6176012" cy="3881755"/>
            <a:chOff x="0" y="0"/>
            <a:chExt cx="6176514" cy="3881887"/>
          </a:xfrm>
        </p:grpSpPr>
        <p:pic>
          <p:nvPicPr>
            <p:cNvPr id="26" name="Image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55939"/>
              <a:ext cx="724619" cy="1604514"/>
            </a:xfrm>
            <a:prstGeom prst="rect">
              <a:avLst/>
            </a:prstGeom>
            <a:noFill/>
            <a:ln>
              <a:noFill/>
            </a:ln>
            <a:effectLst>
              <a:outerShdw dist="35921" dir="2700000" algn="ctr" rotWithShape="0">
                <a:srgbClr val="808080"/>
              </a:outerShdw>
            </a:effectLst>
          </p:spPr>
        </p:pic>
        <p:pic>
          <p:nvPicPr>
            <p:cNvPr id="27" name="yui_3_7_3_3_1373362016833_313" descr="http://farm9.staticflickr.com/8372/8436512166_94d106e510_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78966"/>
              <a:ext cx="2691442" cy="1802921"/>
            </a:xfrm>
            <a:prstGeom prst="rect">
              <a:avLst/>
            </a:prstGeom>
            <a:noFill/>
            <a:ln>
              <a:noFill/>
            </a:ln>
          </p:spPr>
        </p:pic>
        <p:pic>
          <p:nvPicPr>
            <p:cNvPr id="28" name="yui_3_7_3_3_1373361457624_314" descr="http://farm3.staticflickr.com/2602/5781619017_bc488b6f99_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5842" y="0"/>
              <a:ext cx="2380890" cy="1802921"/>
            </a:xfrm>
            <a:prstGeom prst="rect">
              <a:avLst/>
            </a:prstGeom>
            <a:noFill/>
            <a:ln>
              <a:noFill/>
            </a:ln>
          </p:spPr>
        </p:pic>
        <p:pic>
          <p:nvPicPr>
            <p:cNvPr id="29" name="Image 28" descr="7942946888_aa0b8cfabf_o"/>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819" y="2078966"/>
              <a:ext cx="2708695" cy="1802921"/>
            </a:xfrm>
            <a:prstGeom prst="rect">
              <a:avLst/>
            </a:prstGeom>
            <a:noFill/>
            <a:ln>
              <a:noFill/>
            </a:ln>
          </p:spPr>
        </p:pic>
        <p:pic>
          <p:nvPicPr>
            <p:cNvPr id="30" name="yui_3_7_3_3_1373362395381_314" descr="http://farm1.staticflickr.com/120/305590926_d8f2fe263d_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59" y="0"/>
              <a:ext cx="2544792" cy="1802921"/>
            </a:xfrm>
            <a:prstGeom prst="rect">
              <a:avLst/>
            </a:prstGeom>
            <a:noFill/>
            <a:ln>
              <a:noFill/>
            </a:ln>
          </p:spPr>
        </p:pic>
      </p:grpSp>
      <p:pic>
        <p:nvPicPr>
          <p:cNvPr id="14" name="Image 13"/>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491"/>
            <a:ext cx="1331640" cy="1174261"/>
          </a:xfrm>
          <a:prstGeom prst="rect">
            <a:avLst/>
          </a:prstGeom>
          <a:noFill/>
          <a:ln>
            <a:noFill/>
          </a:ln>
        </p:spPr>
      </p:pic>
      <p:sp>
        <p:nvSpPr>
          <p:cNvPr id="16" name="Rectangle 6"/>
          <p:cNvSpPr>
            <a:spLocks noChangeArrowheads="1"/>
          </p:cNvSpPr>
          <p:nvPr/>
        </p:nvSpPr>
        <p:spPr bwMode="auto">
          <a:xfrm>
            <a:off x="6552438" y="0"/>
            <a:ext cx="2591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latin typeface="+mj-lt"/>
                <a:ea typeface="Times New Roman" pitchFamily="18" charset="0"/>
                <a:cs typeface="Arial" pitchFamily="34" charset="0"/>
              </a:rPr>
              <a:t>3 - P</a:t>
            </a:r>
            <a:r>
              <a:rPr kumimoji="0" lang="fr-FR" altLang="fr-FR" b="1" i="0" u="none" strike="noStrike" cap="none" normalizeH="0" baseline="0" dirty="0" smtClean="0">
                <a:ln>
                  <a:noFill/>
                </a:ln>
                <a:solidFill>
                  <a:srgbClr val="FFC000"/>
                </a:solidFill>
                <a:effectLst/>
                <a:latin typeface="+mj-lt"/>
                <a:ea typeface="Times New Roman" pitchFamily="18" charset="0"/>
                <a:cs typeface="Arial" pitchFamily="34" charset="0"/>
              </a:rPr>
              <a:t>ARCOURS SCOLAIRE</a:t>
            </a:r>
            <a:endParaRPr kumimoji="0" lang="fr-FR" altLang="fr-FR" b="1" i="0" u="none" strike="noStrike" cap="none" normalizeH="0" baseline="0" dirty="0" smtClean="0">
              <a:ln>
                <a:noFill/>
              </a:ln>
              <a:solidFill>
                <a:srgbClr val="FFC000"/>
              </a:solidFill>
              <a:effectLst/>
              <a:latin typeface="+mj-lt"/>
              <a:cs typeface="Arial" pitchFamily="34" charset="0"/>
            </a:endParaRPr>
          </a:p>
        </p:txBody>
      </p:sp>
      <p:sp>
        <p:nvSpPr>
          <p:cNvPr id="13"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124912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919844" y="0"/>
            <a:ext cx="31982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FFC000"/>
                </a:solidFill>
                <a:effectLst/>
                <a:ea typeface="Times New Roman" pitchFamily="18" charset="0"/>
                <a:cs typeface="Arial" pitchFamily="34" charset="0"/>
              </a:rPr>
              <a:t>3</a:t>
            </a:r>
            <a:r>
              <a:rPr kumimoji="0" lang="fr-FR" altLang="fr-FR" b="1" i="0" u="none" strike="noStrike" cap="none" normalizeH="0" dirty="0" smtClean="0">
                <a:ln>
                  <a:noFill/>
                </a:ln>
                <a:solidFill>
                  <a:srgbClr val="FFC000"/>
                </a:solidFill>
                <a:effectLst/>
                <a:ea typeface="Times New Roman" pitchFamily="18" charset="0"/>
                <a:cs typeface="Arial" pitchFamily="34" charset="0"/>
              </a:rPr>
              <a:t> -</a:t>
            </a:r>
            <a:r>
              <a:rPr kumimoji="0" lang="fr-FR" altLang="fr-FR" b="1" i="0" u="none" strike="noStrike" cap="none" normalizeH="0" baseline="0" dirty="0" smtClean="0">
                <a:ln>
                  <a:noFill/>
                </a:ln>
                <a:solidFill>
                  <a:srgbClr val="FFC000"/>
                </a:solidFill>
                <a:effectLst/>
                <a:ea typeface="Times New Roman" pitchFamily="18" charset="0"/>
                <a:cs typeface="Arial" pitchFamily="34" charset="0"/>
              </a:rPr>
              <a:t> PARCOURS</a:t>
            </a:r>
            <a:r>
              <a:rPr kumimoji="0" lang="fr-FR" altLang="fr-FR" b="1" i="0" u="none" strike="noStrike" cap="none" normalizeH="0" dirty="0" smtClean="0">
                <a:ln>
                  <a:noFill/>
                </a:ln>
                <a:solidFill>
                  <a:srgbClr val="FFC000"/>
                </a:solidFill>
                <a:effectLst/>
                <a:ea typeface="Times New Roman" pitchFamily="18" charset="0"/>
                <a:cs typeface="Arial" pitchFamily="34" charset="0"/>
              </a:rPr>
              <a:t> </a:t>
            </a:r>
            <a:r>
              <a:rPr kumimoji="0" lang="fr-FR" altLang="fr-FR" b="1" i="0" u="none" strike="noStrike" cap="none" normalizeH="0" baseline="0" dirty="0" smtClean="0">
                <a:ln>
                  <a:noFill/>
                </a:ln>
                <a:solidFill>
                  <a:srgbClr val="FFC000"/>
                </a:solidFill>
                <a:effectLst/>
                <a:ea typeface="Times New Roman" pitchFamily="18" charset="0"/>
                <a:cs typeface="Arial" pitchFamily="34" charset="0"/>
              </a:rPr>
              <a:t> FORMATION</a:t>
            </a:r>
            <a:endParaRPr kumimoji="0" lang="fr-FR" altLang="fr-FR" b="1" i="0" u="none" strike="noStrike" cap="none" normalizeH="0" baseline="0" dirty="0" smtClean="0">
              <a:ln>
                <a:noFill/>
              </a:ln>
              <a:solidFill>
                <a:srgbClr val="FFC000"/>
              </a:solidFill>
              <a:effectLst/>
              <a:cs typeface="Arial" pitchFamily="34" charset="0"/>
            </a:endParaRPr>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052" y="32230"/>
            <a:ext cx="1371600" cy="1313180"/>
          </a:xfrm>
          <a:prstGeom prst="rect">
            <a:avLst/>
          </a:prstGeom>
          <a:noFill/>
          <a:ln>
            <a:noFill/>
          </a:ln>
        </p:spPr>
      </p:pic>
      <p:grpSp>
        <p:nvGrpSpPr>
          <p:cNvPr id="6" name="Groupe 5"/>
          <p:cNvGrpSpPr/>
          <p:nvPr/>
        </p:nvGrpSpPr>
        <p:grpSpPr>
          <a:xfrm>
            <a:off x="1537652" y="2384106"/>
            <a:ext cx="6068695" cy="2089785"/>
            <a:chOff x="0" y="-1"/>
            <a:chExt cx="6068695" cy="2090193"/>
          </a:xfrm>
        </p:grpSpPr>
        <p:grpSp>
          <p:nvGrpSpPr>
            <p:cNvPr id="7" name="Groupe 6"/>
            <p:cNvGrpSpPr/>
            <p:nvPr/>
          </p:nvGrpSpPr>
          <p:grpSpPr>
            <a:xfrm>
              <a:off x="198408" y="1690777"/>
              <a:ext cx="5823956" cy="399415"/>
              <a:chOff x="0" y="0"/>
              <a:chExt cx="5823956" cy="399415"/>
            </a:xfrm>
          </p:grpSpPr>
          <p:sp>
            <p:nvSpPr>
              <p:cNvPr id="14" name="Text Box 141"/>
              <p:cNvSpPr txBox="1">
                <a:spLocks noChangeArrowheads="1"/>
              </p:cNvSpPr>
              <p:nvPr/>
            </p:nvSpPr>
            <p:spPr bwMode="auto">
              <a:xfrm>
                <a:off x="0" y="0"/>
                <a:ext cx="1569720" cy="3994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600" b="1">
                    <a:effectLst/>
                    <a:latin typeface="Times New Roman"/>
                    <a:ea typeface="Times New Roman"/>
                  </a:rPr>
                  <a:t>_ _ /_ _ /19..</a:t>
                </a:r>
                <a:endParaRPr lang="fr-FR" sz="1200">
                  <a:effectLst/>
                  <a:latin typeface="Times New Roman"/>
                  <a:ea typeface="Times New Roman"/>
                </a:endParaRPr>
              </a:p>
            </p:txBody>
          </p:sp>
          <p:sp>
            <p:nvSpPr>
              <p:cNvPr id="15" name="Text Box 142"/>
              <p:cNvSpPr txBox="1">
                <a:spLocks noChangeArrowheads="1"/>
              </p:cNvSpPr>
              <p:nvPr/>
            </p:nvSpPr>
            <p:spPr bwMode="auto">
              <a:xfrm>
                <a:off x="2009954" y="0"/>
                <a:ext cx="1700530" cy="3994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600" b="1">
                    <a:effectLst/>
                    <a:latin typeface="Times New Roman"/>
                    <a:ea typeface="Times New Roman"/>
                  </a:rPr>
                  <a:t>_ _ /_ _ /20..</a:t>
                </a:r>
                <a:endParaRPr lang="fr-FR" sz="1200">
                  <a:effectLst/>
                  <a:latin typeface="Times New Roman"/>
                  <a:ea typeface="Times New Roman"/>
                </a:endParaRPr>
              </a:p>
            </p:txBody>
          </p:sp>
          <p:sp>
            <p:nvSpPr>
              <p:cNvPr id="16" name="Text Box 186"/>
              <p:cNvSpPr txBox="1">
                <a:spLocks noChangeArrowheads="1"/>
              </p:cNvSpPr>
              <p:nvPr/>
            </p:nvSpPr>
            <p:spPr bwMode="auto">
              <a:xfrm>
                <a:off x="4123426" y="0"/>
                <a:ext cx="1700530" cy="3994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600" b="1">
                    <a:effectLst/>
                    <a:latin typeface="Times New Roman"/>
                    <a:ea typeface="Times New Roman"/>
                  </a:rPr>
                  <a:t>_ _ /_ _ /20..</a:t>
                </a:r>
                <a:endParaRPr lang="fr-FR" sz="1200">
                  <a:effectLst/>
                  <a:latin typeface="Times New Roman"/>
                  <a:ea typeface="Times New Roman"/>
                </a:endParaRPr>
              </a:p>
            </p:txBody>
          </p:sp>
        </p:grpSp>
        <p:grpSp>
          <p:nvGrpSpPr>
            <p:cNvPr id="8" name="Groupe 7"/>
            <p:cNvGrpSpPr/>
            <p:nvPr/>
          </p:nvGrpSpPr>
          <p:grpSpPr>
            <a:xfrm>
              <a:off x="0" y="-1"/>
              <a:ext cx="6068695" cy="1621767"/>
              <a:chOff x="0" y="-1"/>
              <a:chExt cx="6068695" cy="1621767"/>
            </a:xfrm>
          </p:grpSpPr>
          <p:grpSp>
            <p:nvGrpSpPr>
              <p:cNvPr id="9" name="Groupe 8"/>
              <p:cNvGrpSpPr/>
              <p:nvPr/>
            </p:nvGrpSpPr>
            <p:grpSpPr>
              <a:xfrm>
                <a:off x="0" y="-1"/>
                <a:ext cx="6068695" cy="1621154"/>
                <a:chOff x="0" y="1570008"/>
                <a:chExt cx="6068695" cy="1621766"/>
              </a:xfrm>
            </p:grpSpPr>
            <p:sp>
              <p:nvSpPr>
                <p:cNvPr id="11" name="AutoShape 140"/>
                <p:cNvSpPr>
                  <a:spLocks noChangeArrowheads="1"/>
                </p:cNvSpPr>
                <p:nvPr/>
              </p:nvSpPr>
              <p:spPr bwMode="auto">
                <a:xfrm>
                  <a:off x="0" y="1570008"/>
                  <a:ext cx="6068695" cy="736600"/>
                </a:xfrm>
                <a:prstGeom prst="rightArrow">
                  <a:avLst>
                    <a:gd name="adj1" fmla="val 69315"/>
                    <a:gd name="adj2" fmla="val 6568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fr-FR" sz="2600" b="1">
                      <a:effectLst/>
                      <a:latin typeface="Times New Roman"/>
                      <a:ea typeface="Times New Roman"/>
                    </a:rPr>
                    <a:t> </a:t>
                  </a:r>
                  <a:endParaRPr lang="fr-FR" sz="1200">
                    <a:effectLst/>
                    <a:latin typeface="Times New Roman"/>
                    <a:ea typeface="Times New Roman"/>
                  </a:endParaRPr>
                </a:p>
              </p:txBody>
            </p:sp>
            <p:pic>
              <p:nvPicPr>
                <p:cNvPr id="12" name="Image 11" descr="http://www.catedu.es/arasaac/classes/img/thumbnail.php?i=c2l6ZT0zMDAmcnV0YT0uLi8uLi9yZXBvc2l0b3Jpby9vcmlnaW5hbGVzLzQ2NzMucG5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298" y="1828800"/>
                  <a:ext cx="1354347" cy="1354347"/>
                </a:xfrm>
                <a:prstGeom prst="rect">
                  <a:avLst/>
                </a:prstGeom>
                <a:noFill/>
                <a:ln>
                  <a:noFill/>
                </a:ln>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8649" y="1768415"/>
                  <a:ext cx="655608" cy="1423359"/>
                </a:xfrm>
                <a:prstGeom prst="rect">
                  <a:avLst/>
                </a:prstGeom>
                <a:noFill/>
                <a:ln>
                  <a:noFill/>
                </a:ln>
              </p:spPr>
            </p:pic>
          </p:grpSp>
          <p:pic>
            <p:nvPicPr>
              <p:cNvPr id="10"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0453" y="267418"/>
                <a:ext cx="612475" cy="1354348"/>
              </a:xfrm>
              <a:prstGeom prst="rect">
                <a:avLst/>
              </a:prstGeom>
              <a:noFill/>
              <a:ln>
                <a:noFill/>
              </a:ln>
            </p:spPr>
          </p:pic>
        </p:grpSp>
      </p:grpSp>
      <p:sp>
        <p:nvSpPr>
          <p:cNvPr id="1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372896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946437847"/>
              </p:ext>
            </p:extLst>
          </p:nvPr>
        </p:nvGraphicFramePr>
        <p:xfrm>
          <a:off x="539552" y="332656"/>
          <a:ext cx="8424936" cy="5940660"/>
        </p:xfrm>
        <a:graphic>
          <a:graphicData uri="http://schemas.openxmlformats.org/drawingml/2006/table">
            <a:tbl>
              <a:tblPr firstRow="1" bandRow="1">
                <a:tableStyleId>{2D5ABB26-0587-4C30-8999-92F81FD0307C}</a:tableStyleId>
              </a:tblPr>
              <a:tblGrid>
                <a:gridCol w="1624995"/>
                <a:gridCol w="6799941"/>
              </a:tblGrid>
              <a:tr h="118813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dirty="0" smtClean="0">
                          <a:latin typeface="Arial Black" panose="020B0A04020102020204" pitchFamily="34" charset="0"/>
                        </a:rPr>
                        <a:t>Élevage - agriculture</a:t>
                      </a:r>
                      <a:endParaRPr lang="fr-FR"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13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dirty="0" smtClean="0">
                          <a:latin typeface="Arial Black" panose="020B0A04020102020204" pitchFamily="34" charset="0"/>
                        </a:rPr>
                        <a:t>Bâtiment</a:t>
                      </a:r>
                      <a:endParaRPr lang="fr-FR"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13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Commerce - vente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13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Production alimentaire - cuisine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13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Education</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3" name="Image 72" descr="wheeled-tractor-icon"/>
          <p:cNvPicPr/>
          <p:nvPr/>
        </p:nvPicPr>
        <p:blipFill>
          <a:blip r:embed="rId2" cstate="print"/>
          <a:srcRect/>
          <a:stretch>
            <a:fillRect/>
          </a:stretch>
        </p:blipFill>
        <p:spPr bwMode="auto">
          <a:xfrm>
            <a:off x="827584" y="476672"/>
            <a:ext cx="936104" cy="936104"/>
          </a:xfrm>
          <a:prstGeom prst="rect">
            <a:avLst/>
          </a:prstGeom>
          <a:noFill/>
          <a:ln w="9525">
            <a:noFill/>
            <a:miter lim="800000"/>
            <a:headEnd/>
            <a:tailEnd/>
          </a:ln>
        </p:spPr>
      </p:pic>
      <p:pic>
        <p:nvPicPr>
          <p:cNvPr id="74" name="Image 73" descr="http://www.catedu.es/arasaac/classes/img/thumbnail.php?i=c2l6ZT0zMDAmcnV0YT0uLi8uLi9yZXBvc2l0b3Jpby9vcmlnaW5hbGVzLzI2MDkucG5n"/>
          <p:cNvPicPr/>
          <p:nvPr/>
        </p:nvPicPr>
        <p:blipFill>
          <a:blip r:embed="rId3" cstate="print"/>
          <a:srcRect/>
          <a:stretch>
            <a:fillRect/>
          </a:stretch>
        </p:blipFill>
        <p:spPr bwMode="auto">
          <a:xfrm>
            <a:off x="2555776" y="719183"/>
            <a:ext cx="628650" cy="628650"/>
          </a:xfrm>
          <a:prstGeom prst="rect">
            <a:avLst/>
          </a:prstGeom>
          <a:noFill/>
          <a:ln w="9525">
            <a:noFill/>
            <a:miter lim="800000"/>
            <a:headEnd/>
            <a:tailEnd/>
          </a:ln>
        </p:spPr>
      </p:pic>
      <p:pic>
        <p:nvPicPr>
          <p:cNvPr id="75" name="Image 74" descr="http://www.catedu.es/arasaac/classes/img/thumbnail.php?i=c2l6ZT0zMDAmcnV0YT0uLi8uLi9yZXBvc2l0b3Jpby9vcmlnaW5hbGVzLzI5ODIucG5n"/>
          <p:cNvPicPr/>
          <p:nvPr/>
        </p:nvPicPr>
        <p:blipFill>
          <a:blip r:embed="rId4" cstate="print"/>
          <a:srcRect/>
          <a:stretch>
            <a:fillRect/>
          </a:stretch>
        </p:blipFill>
        <p:spPr bwMode="auto">
          <a:xfrm>
            <a:off x="3657858" y="804908"/>
            <a:ext cx="542925" cy="542925"/>
          </a:xfrm>
          <a:prstGeom prst="rect">
            <a:avLst/>
          </a:prstGeom>
          <a:noFill/>
          <a:ln w="9525">
            <a:noFill/>
            <a:miter lim="800000"/>
            <a:headEnd/>
            <a:tailEnd/>
          </a:ln>
        </p:spPr>
      </p:pic>
      <p:pic>
        <p:nvPicPr>
          <p:cNvPr id="77" name="Image 76" descr="go-home-5"/>
          <p:cNvPicPr/>
          <p:nvPr/>
        </p:nvPicPr>
        <p:blipFill>
          <a:blip r:embed="rId5" cstate="print"/>
          <a:srcRect/>
          <a:stretch>
            <a:fillRect/>
          </a:stretch>
        </p:blipFill>
        <p:spPr bwMode="auto">
          <a:xfrm>
            <a:off x="962260" y="1700808"/>
            <a:ext cx="801427" cy="864096"/>
          </a:xfrm>
          <a:prstGeom prst="rect">
            <a:avLst/>
          </a:prstGeom>
          <a:noFill/>
          <a:ln w="9525">
            <a:noFill/>
            <a:miter lim="800000"/>
            <a:headEnd/>
            <a:tailEnd/>
          </a:ln>
        </p:spPr>
      </p:pic>
      <p:pic>
        <p:nvPicPr>
          <p:cNvPr id="78" name="Image 77" descr="thumbnail"/>
          <p:cNvPicPr/>
          <p:nvPr/>
        </p:nvPicPr>
        <p:blipFill>
          <a:blip r:embed="rId6" cstate="print"/>
          <a:srcRect/>
          <a:stretch>
            <a:fillRect/>
          </a:stretch>
        </p:blipFill>
        <p:spPr bwMode="auto">
          <a:xfrm>
            <a:off x="2512913" y="1850529"/>
            <a:ext cx="714375" cy="714375"/>
          </a:xfrm>
          <a:prstGeom prst="rect">
            <a:avLst/>
          </a:prstGeom>
          <a:noFill/>
          <a:ln w="9525">
            <a:noFill/>
            <a:miter lim="800000"/>
            <a:headEnd/>
            <a:tailEnd/>
          </a:ln>
        </p:spPr>
      </p:pic>
      <p:pic>
        <p:nvPicPr>
          <p:cNvPr id="79" name="Image 78" descr="http://www.catedu.es/arasaac/repositorio/thumbs/10/200/3/3321.png"/>
          <p:cNvPicPr/>
          <p:nvPr/>
        </p:nvPicPr>
        <p:blipFill>
          <a:blip r:embed="rId7" cstate="print"/>
          <a:srcRect/>
          <a:stretch>
            <a:fillRect/>
          </a:stretch>
        </p:blipFill>
        <p:spPr bwMode="auto">
          <a:xfrm>
            <a:off x="3657858" y="1748839"/>
            <a:ext cx="733425" cy="733425"/>
          </a:xfrm>
          <a:prstGeom prst="rect">
            <a:avLst/>
          </a:prstGeom>
          <a:noFill/>
          <a:ln w="9525">
            <a:noFill/>
            <a:miter lim="800000"/>
            <a:headEnd/>
            <a:tailEnd/>
          </a:ln>
        </p:spPr>
      </p:pic>
      <p:pic>
        <p:nvPicPr>
          <p:cNvPr id="80" name="Image 79" descr="http://www.catedu.es/arasaac/classes/img/thumbnail.php?i=c2l6ZT0zMDAmcnV0YT0uLi8uLi9yZXBvc2l0b3Jpby9vcmlnaW5hbGVzLzI3NDAucG5n"/>
          <p:cNvPicPr/>
          <p:nvPr/>
        </p:nvPicPr>
        <p:blipFill>
          <a:blip r:embed="rId8" cstate="print"/>
          <a:srcRect/>
          <a:stretch>
            <a:fillRect/>
          </a:stretch>
        </p:blipFill>
        <p:spPr bwMode="auto">
          <a:xfrm>
            <a:off x="4716016" y="1772651"/>
            <a:ext cx="685800" cy="685800"/>
          </a:xfrm>
          <a:prstGeom prst="rect">
            <a:avLst/>
          </a:prstGeom>
          <a:noFill/>
          <a:ln w="9525">
            <a:noFill/>
            <a:miter lim="800000"/>
            <a:headEnd/>
            <a:tailEnd/>
          </a:ln>
        </p:spPr>
      </p:pic>
      <p:pic>
        <p:nvPicPr>
          <p:cNvPr id="81" name="Image 80" descr="http://www.catedu.es/arasaac/classes/img/thumbnail.php?i=c2l6ZT0zMDAmcnV0YT0uLi8uLi9yZXBvc2l0b3Jpby9vcmlnaW5hbGVzLzI2ODcucG5n"/>
          <p:cNvPicPr/>
          <p:nvPr/>
        </p:nvPicPr>
        <p:blipFill>
          <a:blip r:embed="rId9" cstate="print"/>
          <a:srcRect/>
          <a:stretch>
            <a:fillRect/>
          </a:stretch>
        </p:blipFill>
        <p:spPr bwMode="auto">
          <a:xfrm>
            <a:off x="5652120" y="1766143"/>
            <a:ext cx="733425" cy="733425"/>
          </a:xfrm>
          <a:prstGeom prst="rect">
            <a:avLst/>
          </a:prstGeom>
          <a:noFill/>
          <a:ln w="9525">
            <a:noFill/>
            <a:miter lim="800000"/>
            <a:headEnd/>
            <a:tailEnd/>
          </a:ln>
        </p:spPr>
      </p:pic>
      <p:pic>
        <p:nvPicPr>
          <p:cNvPr id="82" name="Image 81" descr="http://www.catedu.es/arasaac/classes/img/thumbnail.php?i=c2l6ZT0zMDAmcnV0YT0uLi8uLi9yZXBvc2l0b3Jpby9vcmlnaW5hbGVzLzI4MzYucG5n"/>
          <p:cNvPicPr/>
          <p:nvPr/>
        </p:nvPicPr>
        <p:blipFill>
          <a:blip r:embed="rId10" cstate="print"/>
          <a:srcRect/>
          <a:stretch>
            <a:fillRect/>
          </a:stretch>
        </p:blipFill>
        <p:spPr bwMode="auto">
          <a:xfrm>
            <a:off x="6660232" y="1691688"/>
            <a:ext cx="847725" cy="847725"/>
          </a:xfrm>
          <a:prstGeom prst="rect">
            <a:avLst/>
          </a:prstGeom>
          <a:noFill/>
          <a:ln w="9525">
            <a:noFill/>
            <a:miter lim="800000"/>
            <a:headEnd/>
            <a:tailEnd/>
          </a:ln>
        </p:spPr>
      </p:pic>
      <p:pic>
        <p:nvPicPr>
          <p:cNvPr id="83" name="Image 82" descr="http://www.catedu.es/arasaac/classes/img/thumbnail.php?i=c2l6ZT0zMDAmcnV0YT0uLi8uLi9yZXBvc2l0b3Jpby9vcmlnaW5hbGVzLzIzOTAucG5n"/>
          <p:cNvPicPr/>
          <p:nvPr/>
        </p:nvPicPr>
        <p:blipFill>
          <a:blip r:embed="rId11" cstate="print"/>
          <a:srcRect/>
          <a:stretch>
            <a:fillRect/>
          </a:stretch>
        </p:blipFill>
        <p:spPr bwMode="auto">
          <a:xfrm>
            <a:off x="7884368" y="1713755"/>
            <a:ext cx="838200" cy="838200"/>
          </a:xfrm>
          <a:prstGeom prst="rect">
            <a:avLst/>
          </a:prstGeom>
          <a:noFill/>
          <a:ln w="9525">
            <a:noFill/>
            <a:miter lim="800000"/>
            <a:headEnd/>
            <a:tailEnd/>
          </a:ln>
        </p:spPr>
      </p:pic>
      <p:pic>
        <p:nvPicPr>
          <p:cNvPr id="84" name="Image 83" descr="shop-cart-icon"/>
          <p:cNvPicPr/>
          <p:nvPr/>
        </p:nvPicPr>
        <p:blipFill>
          <a:blip r:embed="rId12" cstate="print"/>
          <a:srcRect/>
          <a:stretch>
            <a:fillRect/>
          </a:stretch>
        </p:blipFill>
        <p:spPr bwMode="auto">
          <a:xfrm>
            <a:off x="917778" y="2898649"/>
            <a:ext cx="890389" cy="890389"/>
          </a:xfrm>
          <a:prstGeom prst="rect">
            <a:avLst/>
          </a:prstGeom>
          <a:noFill/>
          <a:ln w="9525">
            <a:noFill/>
            <a:miter lim="800000"/>
            <a:headEnd/>
            <a:tailEnd/>
          </a:ln>
        </p:spPr>
      </p:pic>
      <p:pic>
        <p:nvPicPr>
          <p:cNvPr id="85" name="Image 84" descr="http://www.catedu.es/arasaac/classes/img/thumbnail.php?i=c2l6ZT0zMDAmcnV0YT0uLi8uLi9yZXBvc2l0b3Jpby9vcmlnaW5hbGVzLzExMjY5LnBuZw=="/>
          <p:cNvPicPr/>
          <p:nvPr/>
        </p:nvPicPr>
        <p:blipFill>
          <a:blip r:embed="rId13" cstate="print"/>
          <a:srcRect/>
          <a:stretch>
            <a:fillRect/>
          </a:stretch>
        </p:blipFill>
        <p:spPr bwMode="auto">
          <a:xfrm>
            <a:off x="2489101" y="3128984"/>
            <a:ext cx="695325" cy="695325"/>
          </a:xfrm>
          <a:prstGeom prst="rect">
            <a:avLst/>
          </a:prstGeom>
          <a:noFill/>
          <a:ln w="9525">
            <a:noFill/>
            <a:miter lim="800000"/>
            <a:headEnd/>
            <a:tailEnd/>
          </a:ln>
        </p:spPr>
      </p:pic>
      <p:pic>
        <p:nvPicPr>
          <p:cNvPr id="86" name="Image 85" descr="http://www.catedu.es/arasaac/classes/img/thumbnail.php?i=c2l6ZT0zMDAmcnV0YT0uLi8uLi9yZXBvc2l0b3Jpby9vcmlnaW5hbGVzLzMzODEucG5n"/>
          <p:cNvPicPr/>
          <p:nvPr/>
        </p:nvPicPr>
        <p:blipFill>
          <a:blip r:embed="rId14" cstate="print"/>
          <a:srcRect/>
          <a:stretch>
            <a:fillRect/>
          </a:stretch>
        </p:blipFill>
        <p:spPr bwMode="auto">
          <a:xfrm>
            <a:off x="3657858" y="3143271"/>
            <a:ext cx="666750" cy="666750"/>
          </a:xfrm>
          <a:prstGeom prst="rect">
            <a:avLst/>
          </a:prstGeom>
          <a:noFill/>
          <a:ln w="9525">
            <a:noFill/>
            <a:miter lim="800000"/>
            <a:headEnd/>
            <a:tailEnd/>
          </a:ln>
        </p:spPr>
      </p:pic>
      <p:pic>
        <p:nvPicPr>
          <p:cNvPr id="87" name="Image 86" descr="http://www.catedu.es/arasaac/classes/img/thumbnail.php?i=c2l6ZT0zMDAmcnV0YT0uLi8uLi9yZXBvc2l0b3Jpby9vcmlnaW5hbGVzLzExMTk3LnBuZw=="/>
          <p:cNvPicPr/>
          <p:nvPr/>
        </p:nvPicPr>
        <p:blipFill>
          <a:blip r:embed="rId15" cstate="print"/>
          <a:srcRect/>
          <a:stretch>
            <a:fillRect/>
          </a:stretch>
        </p:blipFill>
        <p:spPr bwMode="auto">
          <a:xfrm>
            <a:off x="4758878" y="3128984"/>
            <a:ext cx="600075" cy="600075"/>
          </a:xfrm>
          <a:prstGeom prst="rect">
            <a:avLst/>
          </a:prstGeom>
          <a:noFill/>
          <a:ln w="9525">
            <a:noFill/>
            <a:miter lim="800000"/>
            <a:headEnd/>
            <a:tailEnd/>
          </a:ln>
        </p:spPr>
      </p:pic>
      <p:pic>
        <p:nvPicPr>
          <p:cNvPr id="88" name="Image 87" descr="Pizza-icon"/>
          <p:cNvPicPr/>
          <p:nvPr/>
        </p:nvPicPr>
        <p:blipFill>
          <a:blip r:embed="rId16" cstate="print"/>
          <a:srcRect/>
          <a:stretch>
            <a:fillRect/>
          </a:stretch>
        </p:blipFill>
        <p:spPr bwMode="auto">
          <a:xfrm>
            <a:off x="944071" y="4091599"/>
            <a:ext cx="864096" cy="864096"/>
          </a:xfrm>
          <a:prstGeom prst="rect">
            <a:avLst/>
          </a:prstGeom>
          <a:noFill/>
          <a:ln w="9525">
            <a:noFill/>
            <a:miter lim="800000"/>
            <a:headEnd/>
            <a:tailEnd/>
          </a:ln>
        </p:spPr>
      </p:pic>
      <p:pic>
        <p:nvPicPr>
          <p:cNvPr id="89" name="Image 88" descr="thumbnail"/>
          <p:cNvPicPr/>
          <p:nvPr/>
        </p:nvPicPr>
        <p:blipFill>
          <a:blip r:embed="rId17" cstate="print"/>
          <a:srcRect/>
          <a:stretch>
            <a:fillRect/>
          </a:stretch>
        </p:blipFill>
        <p:spPr bwMode="auto">
          <a:xfrm>
            <a:off x="2627213" y="4355620"/>
            <a:ext cx="600075" cy="600075"/>
          </a:xfrm>
          <a:prstGeom prst="rect">
            <a:avLst/>
          </a:prstGeom>
          <a:noFill/>
          <a:ln w="9525">
            <a:noFill/>
            <a:miter lim="800000"/>
            <a:headEnd/>
            <a:tailEnd/>
          </a:ln>
        </p:spPr>
      </p:pic>
      <p:pic>
        <p:nvPicPr>
          <p:cNvPr id="90" name="Image 89" descr="http://www.catedu.es/arasaac/repositorio/thumbs/10/200/1/11324.png"/>
          <p:cNvPicPr/>
          <p:nvPr/>
        </p:nvPicPr>
        <p:blipFill>
          <a:blip r:embed="rId18" cstate="print"/>
          <a:srcRect/>
          <a:stretch>
            <a:fillRect/>
          </a:stretch>
        </p:blipFill>
        <p:spPr bwMode="auto">
          <a:xfrm>
            <a:off x="3786532" y="4355620"/>
            <a:ext cx="571500" cy="571500"/>
          </a:xfrm>
          <a:prstGeom prst="rect">
            <a:avLst/>
          </a:prstGeom>
          <a:noFill/>
          <a:ln w="9525">
            <a:noFill/>
            <a:miter lim="800000"/>
            <a:headEnd/>
            <a:tailEnd/>
          </a:ln>
        </p:spPr>
      </p:pic>
      <p:pic>
        <p:nvPicPr>
          <p:cNvPr id="91" name="Image 90" descr="http://www.catedu.es/arasaac/classes/img/thumbnail.php?i=c2l6ZT0zMDAmcnV0YT0uLi8uLi9yZXBvc2l0b3Jpby9vcmlnaW5hbGVzLzExMzM2LnBuZw=="/>
          <p:cNvPicPr/>
          <p:nvPr/>
        </p:nvPicPr>
        <p:blipFill>
          <a:blip r:embed="rId19" cstate="print"/>
          <a:srcRect/>
          <a:stretch>
            <a:fillRect/>
          </a:stretch>
        </p:blipFill>
        <p:spPr bwMode="auto">
          <a:xfrm>
            <a:off x="4716016" y="4298470"/>
            <a:ext cx="628650" cy="628650"/>
          </a:xfrm>
          <a:prstGeom prst="rect">
            <a:avLst/>
          </a:prstGeom>
          <a:noFill/>
          <a:ln w="9525">
            <a:noFill/>
            <a:miter lim="800000"/>
            <a:headEnd/>
            <a:tailEnd/>
          </a:ln>
        </p:spPr>
      </p:pic>
      <p:pic>
        <p:nvPicPr>
          <p:cNvPr id="92" name="Image 91" descr="http://www.catedu.es/arasaac/classes/img/thumbnail.php?i=c2l6ZT0zMDAmcnV0YT0uLi8uLi9yZXBvc2l0b3Jpby9vcmlnaW5hbGVzLzY5ODUucG5n"/>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71170" y="4212745"/>
            <a:ext cx="714375" cy="714375"/>
          </a:xfrm>
          <a:prstGeom prst="rect">
            <a:avLst/>
          </a:prstGeom>
          <a:noFill/>
          <a:ln>
            <a:noFill/>
          </a:ln>
        </p:spPr>
      </p:pic>
      <p:pic>
        <p:nvPicPr>
          <p:cNvPr id="93" name="Image 92" descr="Tutorial-icon"/>
          <p:cNvPicPr/>
          <p:nvPr/>
        </p:nvPicPr>
        <p:blipFill>
          <a:blip r:embed="rId21" cstate="print"/>
          <a:srcRect/>
          <a:stretch>
            <a:fillRect/>
          </a:stretch>
        </p:blipFill>
        <p:spPr bwMode="auto">
          <a:xfrm>
            <a:off x="871534" y="5157192"/>
            <a:ext cx="1089460" cy="1089460"/>
          </a:xfrm>
          <a:prstGeom prst="rect">
            <a:avLst/>
          </a:prstGeom>
          <a:noFill/>
          <a:ln w="9525">
            <a:noFill/>
            <a:miter lim="800000"/>
            <a:headEnd/>
            <a:tailEnd/>
          </a:ln>
        </p:spPr>
      </p:pic>
      <p:pic>
        <p:nvPicPr>
          <p:cNvPr id="94" name="Image 93" descr="http://www.catedu.es/arasaac/classes/img/thumbnail.php?i=c2l6ZT0zMDAmcnV0YT0uLi8uLi9yZXBvc2l0b3Jpby9vcmlnaW5hbGVzLzI0NTcucG5n"/>
          <p:cNvPicPr/>
          <p:nvPr/>
        </p:nvPicPr>
        <p:blipFill>
          <a:blip r:embed="rId22" cstate="print"/>
          <a:srcRect/>
          <a:stretch>
            <a:fillRect/>
          </a:stretch>
        </p:blipFill>
        <p:spPr bwMode="auto">
          <a:xfrm>
            <a:off x="2522524" y="5345932"/>
            <a:ext cx="904875" cy="904875"/>
          </a:xfrm>
          <a:prstGeom prst="rect">
            <a:avLst/>
          </a:prstGeom>
          <a:noFill/>
          <a:ln w="9525">
            <a:noFill/>
            <a:miter lim="800000"/>
            <a:headEnd/>
            <a:tailEnd/>
          </a:ln>
        </p:spPr>
      </p:pic>
      <p:sp>
        <p:nvSpPr>
          <p:cNvPr id="2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540609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07799791"/>
              </p:ext>
            </p:extLst>
          </p:nvPr>
        </p:nvGraphicFramePr>
        <p:xfrm>
          <a:off x="89648" y="164634"/>
          <a:ext cx="8964488" cy="5928662"/>
        </p:xfrm>
        <a:graphic>
          <a:graphicData uri="http://schemas.openxmlformats.org/drawingml/2006/table">
            <a:tbl>
              <a:tblPr firstRow="1" bandRow="1">
                <a:tableStyleId>{2D5ABB26-0587-4C30-8999-92F81FD0307C}</a:tableStyleId>
              </a:tblPr>
              <a:tblGrid>
                <a:gridCol w="1729063"/>
                <a:gridCol w="7235425"/>
              </a:tblGrid>
              <a:tr h="120324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dirty="0" smtClean="0">
                          <a:latin typeface="Arial Black" panose="020B0A04020102020204" pitchFamily="34" charset="0"/>
                        </a:rPr>
                        <a:t>Santé</a:t>
                      </a:r>
                      <a:endParaRPr lang="fr-FR"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324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dirty="0" smtClean="0">
                          <a:latin typeface="Arial Black" panose="020B0A04020102020204" pitchFamily="34" charset="0"/>
                        </a:rPr>
                        <a:t>Textile - habillement</a:t>
                      </a:r>
                      <a:endParaRPr lang="fr-FR"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324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Sécurité</a:t>
                      </a:r>
                      <a:r>
                        <a:rPr lang="fr-FR" baseline="0" dirty="0" smtClean="0">
                          <a:latin typeface="Arial Black" panose="020B0A04020102020204" pitchFamily="34" charset="0"/>
                        </a:rPr>
                        <a:t> - prévention</a:t>
                      </a:r>
                      <a:endParaRPr lang="fr-FR" dirty="0" smtClean="0">
                        <a:latin typeface="Arial Black" panose="020B0A04020102020204" pitchFamily="34" charset="0"/>
                      </a:endParaRP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324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Art et spectacle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569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Métier du tertiaire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4" name="Image 23" descr="first-aid-kit-white-icon-512x512"/>
          <p:cNvPicPr/>
          <p:nvPr/>
        </p:nvPicPr>
        <p:blipFill>
          <a:blip r:embed="rId2" cstate="print"/>
          <a:srcRect/>
          <a:stretch>
            <a:fillRect/>
          </a:stretch>
        </p:blipFill>
        <p:spPr bwMode="auto">
          <a:xfrm>
            <a:off x="636700" y="457268"/>
            <a:ext cx="928448" cy="831707"/>
          </a:xfrm>
          <a:prstGeom prst="rect">
            <a:avLst/>
          </a:prstGeom>
          <a:noFill/>
          <a:ln w="9525">
            <a:noFill/>
            <a:miter lim="800000"/>
            <a:headEnd/>
            <a:tailEnd/>
          </a:ln>
        </p:spPr>
      </p:pic>
      <p:pic>
        <p:nvPicPr>
          <p:cNvPr id="25" name="Image 24" descr="edit-cut-4"/>
          <p:cNvPicPr/>
          <p:nvPr/>
        </p:nvPicPr>
        <p:blipFill>
          <a:blip r:embed="rId3" cstate="print"/>
          <a:srcRect/>
          <a:stretch>
            <a:fillRect/>
          </a:stretch>
        </p:blipFill>
        <p:spPr bwMode="auto">
          <a:xfrm>
            <a:off x="746881" y="1657683"/>
            <a:ext cx="818267" cy="783027"/>
          </a:xfrm>
          <a:prstGeom prst="rect">
            <a:avLst/>
          </a:prstGeom>
          <a:noFill/>
          <a:ln w="9525">
            <a:noFill/>
            <a:miter lim="800000"/>
            <a:headEnd/>
            <a:tailEnd/>
          </a:ln>
        </p:spPr>
      </p:pic>
      <p:pic>
        <p:nvPicPr>
          <p:cNvPr id="26" name="Image 25" descr="maitre-chien-agent-sycurity-17"/>
          <p:cNvPicPr/>
          <p:nvPr/>
        </p:nvPicPr>
        <p:blipFill>
          <a:blip r:embed="rId4" cstate="print">
            <a:clrChange>
              <a:clrFrom>
                <a:srgbClr val="FFFFFF"/>
              </a:clrFrom>
              <a:clrTo>
                <a:srgbClr val="FFFFFF">
                  <a:alpha val="0"/>
                </a:srgbClr>
              </a:clrTo>
            </a:clrChange>
          </a:blip>
          <a:srcRect/>
          <a:stretch>
            <a:fillRect/>
          </a:stretch>
        </p:blipFill>
        <p:spPr bwMode="auto">
          <a:xfrm>
            <a:off x="663754" y="2758136"/>
            <a:ext cx="901394" cy="1044054"/>
          </a:xfrm>
          <a:prstGeom prst="rect">
            <a:avLst/>
          </a:prstGeom>
          <a:noFill/>
          <a:ln w="9525">
            <a:noFill/>
            <a:miter lim="800000"/>
            <a:headEnd/>
            <a:tailEnd/>
          </a:ln>
        </p:spPr>
      </p:pic>
      <p:pic>
        <p:nvPicPr>
          <p:cNvPr id="27" name="Image 26" descr="icon-33882_640"/>
          <p:cNvPicPr/>
          <p:nvPr/>
        </p:nvPicPr>
        <p:blipFill>
          <a:blip r:embed="rId5" cstate="print"/>
          <a:srcRect/>
          <a:stretch>
            <a:fillRect/>
          </a:stretch>
        </p:blipFill>
        <p:spPr bwMode="auto">
          <a:xfrm>
            <a:off x="500362" y="3936406"/>
            <a:ext cx="1135269" cy="936104"/>
          </a:xfrm>
          <a:prstGeom prst="rect">
            <a:avLst/>
          </a:prstGeom>
          <a:noFill/>
          <a:ln w="9525">
            <a:noFill/>
            <a:miter lim="800000"/>
            <a:headEnd/>
            <a:tailEnd/>
          </a:ln>
        </p:spPr>
      </p:pic>
      <p:pic>
        <p:nvPicPr>
          <p:cNvPr id="28" name="Image 27" descr="Workstation-icon"/>
          <p:cNvPicPr/>
          <p:nvPr/>
        </p:nvPicPr>
        <p:blipFill>
          <a:blip r:embed="rId6" cstate="print"/>
          <a:srcRect/>
          <a:stretch>
            <a:fillRect/>
          </a:stretch>
        </p:blipFill>
        <p:spPr bwMode="auto">
          <a:xfrm>
            <a:off x="500362" y="5027366"/>
            <a:ext cx="1135269" cy="1153478"/>
          </a:xfrm>
          <a:prstGeom prst="rect">
            <a:avLst/>
          </a:prstGeom>
          <a:noFill/>
          <a:ln w="9525">
            <a:noFill/>
            <a:miter lim="800000"/>
            <a:headEnd/>
            <a:tailEnd/>
          </a:ln>
        </p:spPr>
      </p:pic>
      <p:pic>
        <p:nvPicPr>
          <p:cNvPr id="8" name="Image 7" descr="http://www.catedu.es/arasaac/repositorio/thumbs/10/200/2/2375.png"/>
          <p:cNvPicPr/>
          <p:nvPr/>
        </p:nvPicPr>
        <p:blipFill>
          <a:blip r:embed="rId7" cstate="print"/>
          <a:srcRect/>
          <a:stretch>
            <a:fillRect/>
          </a:stretch>
        </p:blipFill>
        <p:spPr bwMode="auto">
          <a:xfrm>
            <a:off x="2170182" y="576505"/>
            <a:ext cx="666750" cy="666750"/>
          </a:xfrm>
          <a:prstGeom prst="rect">
            <a:avLst/>
          </a:prstGeom>
          <a:noFill/>
          <a:ln w="9525">
            <a:noFill/>
            <a:miter lim="800000"/>
            <a:headEnd/>
            <a:tailEnd/>
          </a:ln>
        </p:spPr>
      </p:pic>
      <p:pic>
        <p:nvPicPr>
          <p:cNvPr id="9" name="Image 8" descr="http://www.catedu.es/arasaac/repositorio/thumbs/10/200/2/2467.png"/>
          <p:cNvPicPr/>
          <p:nvPr/>
        </p:nvPicPr>
        <p:blipFill>
          <a:blip r:embed="rId8" cstate="print"/>
          <a:srcRect/>
          <a:stretch>
            <a:fillRect/>
          </a:stretch>
        </p:blipFill>
        <p:spPr bwMode="auto">
          <a:xfrm>
            <a:off x="3178294" y="576505"/>
            <a:ext cx="676275" cy="676275"/>
          </a:xfrm>
          <a:prstGeom prst="rect">
            <a:avLst/>
          </a:prstGeom>
          <a:noFill/>
          <a:ln w="9525">
            <a:noFill/>
            <a:miter lim="800000"/>
            <a:headEnd/>
            <a:tailEnd/>
          </a:ln>
        </p:spPr>
      </p:pic>
      <p:pic>
        <p:nvPicPr>
          <p:cNvPr id="10" name="Image 9" descr="http://www.catedu.es/arasaac/repositorio/thumbs/10/200/2/2733.png"/>
          <p:cNvPicPr/>
          <p:nvPr/>
        </p:nvPicPr>
        <p:blipFill>
          <a:blip r:embed="rId9" cstate="print"/>
          <a:srcRect/>
          <a:stretch>
            <a:fillRect/>
          </a:stretch>
        </p:blipFill>
        <p:spPr bwMode="auto">
          <a:xfrm>
            <a:off x="4242109" y="533642"/>
            <a:ext cx="752475" cy="752475"/>
          </a:xfrm>
          <a:prstGeom prst="rect">
            <a:avLst/>
          </a:prstGeom>
          <a:noFill/>
          <a:ln w="9525">
            <a:noFill/>
            <a:miter lim="800000"/>
            <a:headEnd/>
            <a:tailEnd/>
          </a:ln>
        </p:spPr>
      </p:pic>
      <p:pic>
        <p:nvPicPr>
          <p:cNvPr id="11" name="Image 10" descr="http://www.catedu.es/arasaac/repositorio/thumbs/10/200/2/2395.png"/>
          <p:cNvPicPr/>
          <p:nvPr/>
        </p:nvPicPr>
        <p:blipFill>
          <a:blip r:embed="rId10" cstate="print"/>
          <a:srcRect/>
          <a:stretch>
            <a:fillRect/>
          </a:stretch>
        </p:blipFill>
        <p:spPr bwMode="auto">
          <a:xfrm>
            <a:off x="5266526" y="528879"/>
            <a:ext cx="762000" cy="762000"/>
          </a:xfrm>
          <a:prstGeom prst="rect">
            <a:avLst/>
          </a:prstGeom>
          <a:noFill/>
          <a:ln w="9525">
            <a:noFill/>
            <a:miter lim="800000"/>
            <a:headEnd/>
            <a:tailEnd/>
          </a:ln>
        </p:spPr>
      </p:pic>
      <p:pic>
        <p:nvPicPr>
          <p:cNvPr id="12" name="Image 11" descr="http://www.catedu.es/arasaac/classes/img/thumbnail.php?i=c2l6ZT0zMDAmcnV0YT0uLi8uLi9yZXBvc2l0b3Jpby9vcmlnaW5hbGVzLzUxMDQucG5n"/>
          <p:cNvPicPr/>
          <p:nvPr/>
        </p:nvPicPr>
        <p:blipFill>
          <a:blip r:embed="rId11" cstate="print"/>
          <a:srcRect/>
          <a:stretch>
            <a:fillRect/>
          </a:stretch>
        </p:blipFill>
        <p:spPr bwMode="auto">
          <a:xfrm>
            <a:off x="6418654" y="386005"/>
            <a:ext cx="866775" cy="866775"/>
          </a:xfrm>
          <a:prstGeom prst="rect">
            <a:avLst/>
          </a:prstGeom>
          <a:noFill/>
          <a:ln w="9525">
            <a:noFill/>
            <a:miter lim="800000"/>
            <a:headEnd/>
            <a:tailEnd/>
          </a:ln>
        </p:spPr>
      </p:pic>
      <p:pic>
        <p:nvPicPr>
          <p:cNvPr id="13" name="Image 12" descr="http://www.catedu.es/arasaac/classes/img/thumbnail.php?i=c2l6ZT0zMDAmcnV0YT0uLi8uLi9yZXBvc2l0b3Jpby9vcmlnaW5hbGVzLzIxOTk2LnBuZw=="/>
          <p:cNvPicPr/>
          <p:nvPr/>
        </p:nvPicPr>
        <p:blipFill>
          <a:blip r:embed="rId12" cstate="print"/>
          <a:srcRect/>
          <a:stretch>
            <a:fillRect/>
          </a:stretch>
        </p:blipFill>
        <p:spPr bwMode="auto">
          <a:xfrm>
            <a:off x="2333059" y="1715172"/>
            <a:ext cx="762000" cy="762000"/>
          </a:xfrm>
          <a:prstGeom prst="rect">
            <a:avLst/>
          </a:prstGeom>
          <a:noFill/>
          <a:ln w="9525">
            <a:noFill/>
            <a:miter lim="800000"/>
            <a:headEnd/>
            <a:tailEnd/>
          </a:ln>
        </p:spPr>
      </p:pic>
      <p:pic>
        <p:nvPicPr>
          <p:cNvPr id="14" name="Image 13" descr="http://www.catedu.es/arasaac/classes/img/thumbnail.php?i=c2l6ZT0zMDAmcnV0YT0uLi8uLi9yZXBvc2l0b3Jpby9vcmlnaW5hbGVzLzU1NDcucG5n"/>
          <p:cNvPicPr/>
          <p:nvPr/>
        </p:nvPicPr>
        <p:blipFill>
          <a:blip r:embed="rId13" cstate="print"/>
          <a:srcRect/>
          <a:stretch>
            <a:fillRect/>
          </a:stretch>
        </p:blipFill>
        <p:spPr bwMode="auto">
          <a:xfrm>
            <a:off x="2246381" y="3030003"/>
            <a:ext cx="542925" cy="542925"/>
          </a:xfrm>
          <a:prstGeom prst="rect">
            <a:avLst/>
          </a:prstGeom>
          <a:noFill/>
          <a:ln w="9525">
            <a:noFill/>
            <a:miter lim="800000"/>
            <a:headEnd/>
            <a:tailEnd/>
          </a:ln>
        </p:spPr>
      </p:pic>
      <p:pic>
        <p:nvPicPr>
          <p:cNvPr id="15" name="Image 14" descr="http://www.catedu.es/arasaac/classes/img/thumbnail.php?i=c2l6ZT0zMDAmcnV0YT0uLi8uLi9yZXBvc2l0b3Jpby9vcmlnaW5hbGVzLzI3OTcucG5n"/>
          <p:cNvPicPr/>
          <p:nvPr/>
        </p:nvPicPr>
        <p:blipFill>
          <a:blip r:embed="rId14" cstate="print"/>
          <a:srcRect/>
          <a:stretch>
            <a:fillRect/>
          </a:stretch>
        </p:blipFill>
        <p:spPr bwMode="auto">
          <a:xfrm>
            <a:off x="3217564" y="3030003"/>
            <a:ext cx="533400" cy="533400"/>
          </a:xfrm>
          <a:prstGeom prst="rect">
            <a:avLst/>
          </a:prstGeom>
          <a:noFill/>
          <a:ln w="9525">
            <a:noFill/>
            <a:miter lim="800000"/>
            <a:headEnd/>
            <a:tailEnd/>
          </a:ln>
        </p:spPr>
      </p:pic>
      <p:pic>
        <p:nvPicPr>
          <p:cNvPr id="16" name="Image 15" descr="maitre-chien-agent-sycurity-17"/>
          <p:cNvPicPr/>
          <p:nvPr/>
        </p:nvPicPr>
        <p:blipFill>
          <a:blip r:embed="rId15" cstate="print">
            <a:clrChange>
              <a:clrFrom>
                <a:srgbClr val="FFFFFF"/>
              </a:clrFrom>
              <a:clrTo>
                <a:srgbClr val="FFFFFF">
                  <a:alpha val="0"/>
                </a:srgbClr>
              </a:clrTo>
            </a:clrChange>
          </a:blip>
          <a:srcRect/>
          <a:stretch>
            <a:fillRect/>
          </a:stretch>
        </p:blipFill>
        <p:spPr bwMode="auto">
          <a:xfrm>
            <a:off x="4357492" y="2948722"/>
            <a:ext cx="523875" cy="705485"/>
          </a:xfrm>
          <a:prstGeom prst="rect">
            <a:avLst/>
          </a:prstGeom>
          <a:noFill/>
          <a:ln w="9525">
            <a:noFill/>
            <a:miter lim="800000"/>
            <a:headEnd/>
            <a:tailEnd/>
          </a:ln>
        </p:spPr>
      </p:pic>
      <p:pic>
        <p:nvPicPr>
          <p:cNvPr id="17" name="Image 16" descr="http://www.catedu.es/arasaac/classes/img/thumbnail.php?i=c2l6ZT0zMDAmcnV0YT0uLi8uLi9yZXBvc2l0b3Jpby9vcmlnaW5hbGVzLzI2NjQucG5n"/>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39134" y="2925472"/>
            <a:ext cx="657225" cy="657225"/>
          </a:xfrm>
          <a:prstGeom prst="rect">
            <a:avLst/>
          </a:prstGeom>
          <a:noFill/>
          <a:ln>
            <a:noFill/>
          </a:ln>
        </p:spPr>
      </p:pic>
      <p:pic>
        <p:nvPicPr>
          <p:cNvPr id="18" name="Image 17" descr="http://www.catedu.es/arasaac/classes/img/thumbnail.php?i=c2l6ZT0zMDAmcnV0YT0uLi8uLi9yZXBvc2l0b3Jpby9vcmlnaW5hbGVzLzExMzQyLnBuZw=="/>
          <p:cNvPicPr/>
          <p:nvPr/>
        </p:nvPicPr>
        <p:blipFill>
          <a:blip r:embed="rId17" cstate="print"/>
          <a:srcRect/>
          <a:stretch>
            <a:fillRect/>
          </a:stretch>
        </p:blipFill>
        <p:spPr bwMode="auto">
          <a:xfrm>
            <a:off x="2185640" y="4210611"/>
            <a:ext cx="695325" cy="695325"/>
          </a:xfrm>
          <a:prstGeom prst="rect">
            <a:avLst/>
          </a:prstGeom>
          <a:noFill/>
          <a:ln w="9525">
            <a:noFill/>
            <a:miter lim="800000"/>
            <a:headEnd/>
            <a:tailEnd/>
          </a:ln>
        </p:spPr>
      </p:pic>
      <p:pic>
        <p:nvPicPr>
          <p:cNvPr id="19" name="Image 18" descr="http://www.catedu.es/arasaac/classes/img/thumbnail.php?i=c2l6ZT0zMDAmcnV0YT0uLi8uLi9yZXBvc2l0b3Jpby9vcmlnaW5hbGVzLzQ1NTQucG5n"/>
          <p:cNvPicPr/>
          <p:nvPr/>
        </p:nvPicPr>
        <p:blipFill>
          <a:blip r:embed="rId18" cstate="print"/>
          <a:srcRect/>
          <a:stretch>
            <a:fillRect/>
          </a:stretch>
        </p:blipFill>
        <p:spPr bwMode="auto">
          <a:xfrm>
            <a:off x="3269671" y="4248711"/>
            <a:ext cx="657225" cy="657225"/>
          </a:xfrm>
          <a:prstGeom prst="rect">
            <a:avLst/>
          </a:prstGeom>
          <a:noFill/>
          <a:ln w="9525">
            <a:noFill/>
            <a:miter lim="800000"/>
            <a:headEnd/>
            <a:tailEnd/>
          </a:ln>
        </p:spPr>
      </p:pic>
      <p:pic>
        <p:nvPicPr>
          <p:cNvPr id="20" name="Image 19" descr="http://www.catedu.es/arasaac/classes/img/thumbnail.php?i=c2l6ZT0zMDAmcnV0YT0uLi8uLi9yZXBvc2l0b3Jpby9vcmlnaW5hbGVzLzExMjY3LnBuZw=="/>
          <p:cNvPicPr/>
          <p:nvPr/>
        </p:nvPicPr>
        <p:blipFill>
          <a:blip r:embed="rId19" cstate="print"/>
          <a:srcRect/>
          <a:stretch>
            <a:fillRect/>
          </a:stretch>
        </p:blipFill>
        <p:spPr bwMode="auto">
          <a:xfrm>
            <a:off x="4309845" y="4205760"/>
            <a:ext cx="666750" cy="666750"/>
          </a:xfrm>
          <a:prstGeom prst="rect">
            <a:avLst/>
          </a:prstGeom>
          <a:noFill/>
          <a:ln w="9525">
            <a:noFill/>
            <a:miter lim="800000"/>
            <a:headEnd/>
            <a:tailEnd/>
          </a:ln>
        </p:spPr>
      </p:pic>
      <p:pic>
        <p:nvPicPr>
          <p:cNvPr id="21" name="Image 20" descr="http://www.catedu.es/arasaac/classes/img/thumbnail.php?i=c2l6ZT0zMDAmcnV0YT0uLi8uLi9yZXBvc2l0b3Jpby9vcmlnaW5hbGVzLzY0NTAucG5n"/>
          <p:cNvPicPr/>
          <p:nvPr/>
        </p:nvPicPr>
        <p:blipFill>
          <a:blip r:embed="rId20" cstate="print"/>
          <a:srcRect/>
          <a:stretch>
            <a:fillRect/>
          </a:stretch>
        </p:blipFill>
        <p:spPr bwMode="auto">
          <a:xfrm>
            <a:off x="5324847" y="4254713"/>
            <a:ext cx="685800" cy="685800"/>
          </a:xfrm>
          <a:prstGeom prst="rect">
            <a:avLst/>
          </a:prstGeom>
          <a:noFill/>
          <a:ln w="9525">
            <a:noFill/>
            <a:miter lim="800000"/>
            <a:headEnd/>
            <a:tailEnd/>
          </a:ln>
        </p:spPr>
      </p:pic>
      <p:pic>
        <p:nvPicPr>
          <p:cNvPr id="22" name="Image 21" descr="old-videos-icon"/>
          <p:cNvPicPr/>
          <p:nvPr/>
        </p:nvPicPr>
        <p:blipFill>
          <a:blip r:embed="rId21" cstate="print"/>
          <a:srcRect/>
          <a:stretch>
            <a:fillRect/>
          </a:stretch>
        </p:blipFill>
        <p:spPr bwMode="auto">
          <a:xfrm>
            <a:off x="6351566" y="4273763"/>
            <a:ext cx="647700" cy="647700"/>
          </a:xfrm>
          <a:prstGeom prst="rect">
            <a:avLst/>
          </a:prstGeom>
          <a:noFill/>
          <a:ln w="9525">
            <a:noFill/>
            <a:miter lim="800000"/>
            <a:headEnd/>
            <a:tailEnd/>
          </a:ln>
        </p:spPr>
      </p:pic>
      <p:pic>
        <p:nvPicPr>
          <p:cNvPr id="23" name="Image 22" descr="http://www.catedu.es/arasaac/classes/img/thumbnail.php?i=c2l6ZT0zMDAmcnV0YT0uLi8uLi9yZXBvc2l0b3Jpby9vcmlnaW5hbGVzLzkxODMucG5n"/>
          <p:cNvPicPr/>
          <p:nvPr/>
        </p:nvPicPr>
        <p:blipFill>
          <a:blip r:embed="rId22" cstate="print"/>
          <a:srcRect/>
          <a:stretch>
            <a:fillRect/>
          </a:stretch>
        </p:blipFill>
        <p:spPr bwMode="auto">
          <a:xfrm>
            <a:off x="7596336" y="4243237"/>
            <a:ext cx="628650" cy="628650"/>
          </a:xfrm>
          <a:prstGeom prst="rect">
            <a:avLst/>
          </a:prstGeom>
          <a:noFill/>
          <a:ln w="9525">
            <a:noFill/>
            <a:miter lim="800000"/>
            <a:headEnd/>
            <a:tailEnd/>
          </a:ln>
        </p:spPr>
      </p:pic>
      <p:pic>
        <p:nvPicPr>
          <p:cNvPr id="29" name="Image 28" descr="http://www.catedu.es/arasaac/classes/img/thumbnail.php?i=c2l6ZT0zMDAmcnV0YT0uLi8uLi9yZXBvc2l0b3Jpby9vcmlnaW5hbGVzLzE1MzQxLnBuZw=="/>
          <p:cNvPicPr/>
          <p:nvPr/>
        </p:nvPicPr>
        <p:blipFill>
          <a:blip r:embed="rId23" cstate="print"/>
          <a:srcRect/>
          <a:stretch>
            <a:fillRect/>
          </a:stretch>
        </p:blipFill>
        <p:spPr bwMode="auto">
          <a:xfrm>
            <a:off x="2174945" y="5490476"/>
            <a:ext cx="657225" cy="657225"/>
          </a:xfrm>
          <a:prstGeom prst="rect">
            <a:avLst/>
          </a:prstGeom>
          <a:noFill/>
          <a:ln w="9525">
            <a:noFill/>
            <a:miter lim="800000"/>
            <a:headEnd/>
            <a:tailEnd/>
          </a:ln>
        </p:spPr>
      </p:pic>
      <p:pic>
        <p:nvPicPr>
          <p:cNvPr id="30" name="Image 29" descr="http://www.catedu.es/arasaac/classes/img/thumbnail.php?i=c2l6ZT0zMDAmcnV0YT0uLi8uLi9yZXBvc2l0b3Jpby9vcmlnaW5hbGVzLzI5MTE0LnBuZw=="/>
          <p:cNvPicPr/>
          <p:nvPr/>
        </p:nvPicPr>
        <p:blipFill>
          <a:blip r:embed="rId24" cstate="print"/>
          <a:srcRect/>
          <a:stretch>
            <a:fillRect/>
          </a:stretch>
        </p:blipFill>
        <p:spPr bwMode="auto">
          <a:xfrm>
            <a:off x="3379488" y="5272741"/>
            <a:ext cx="714375" cy="714375"/>
          </a:xfrm>
          <a:prstGeom prst="rect">
            <a:avLst/>
          </a:prstGeom>
          <a:noFill/>
          <a:ln w="9525">
            <a:noFill/>
            <a:miter lim="800000"/>
            <a:headEnd/>
            <a:tailEnd/>
          </a:ln>
        </p:spPr>
      </p:pic>
      <p:sp>
        <p:nvSpPr>
          <p:cNvPr id="3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058357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416544270"/>
              </p:ext>
            </p:extLst>
          </p:nvPr>
        </p:nvGraphicFramePr>
        <p:xfrm>
          <a:off x="151660" y="188640"/>
          <a:ext cx="8964488" cy="5847048"/>
        </p:xfrm>
        <a:graphic>
          <a:graphicData uri="http://schemas.openxmlformats.org/drawingml/2006/table">
            <a:tbl>
              <a:tblPr firstRow="1" bandRow="1">
                <a:tableStyleId>{2D5ABB26-0587-4C30-8999-92F81FD0307C}</a:tableStyleId>
              </a:tblPr>
              <a:tblGrid>
                <a:gridCol w="1729063"/>
                <a:gridCol w="7235425"/>
              </a:tblGrid>
              <a:tr h="12385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dirty="0" smtClean="0">
                          <a:latin typeface="Arial Black" panose="020B0A04020102020204" pitchFamily="34" charset="0"/>
                        </a:rPr>
                        <a:t>Communication - média</a:t>
                      </a:r>
                      <a:endParaRPr lang="fr-FR"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85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fr-FR" dirty="0" smtClean="0">
                          <a:latin typeface="Arial Black" panose="020B0A04020102020204" pitchFamily="34" charset="0"/>
                        </a:rPr>
                        <a:t>Hôtellerie</a:t>
                      </a:r>
                      <a:r>
                        <a:rPr lang="fr-FR" baseline="0" dirty="0" smtClean="0">
                          <a:latin typeface="Arial Black" panose="020B0A04020102020204" pitchFamily="34" charset="0"/>
                        </a:rPr>
                        <a:t> – restauration – tourisme - loisirs</a:t>
                      </a:r>
                      <a:endParaRPr lang="fr-FR"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85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Mécanique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691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Industrie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452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Black" panose="020B0A04020102020204" pitchFamily="34" charset="0"/>
                        </a:rPr>
                        <a:t>Transport - magasinage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Image 7" descr="Globe-terrestre-icon"/>
          <p:cNvPicPr/>
          <p:nvPr/>
        </p:nvPicPr>
        <p:blipFill>
          <a:blip r:embed="rId2" cstate="print"/>
          <a:srcRect/>
          <a:stretch>
            <a:fillRect/>
          </a:stretch>
        </p:blipFill>
        <p:spPr bwMode="auto">
          <a:xfrm>
            <a:off x="683801" y="345806"/>
            <a:ext cx="938301" cy="936104"/>
          </a:xfrm>
          <a:prstGeom prst="rect">
            <a:avLst/>
          </a:prstGeom>
          <a:noFill/>
          <a:ln w="9525">
            <a:noFill/>
            <a:miter lim="800000"/>
            <a:headEnd/>
            <a:tailEnd/>
          </a:ln>
        </p:spPr>
      </p:pic>
      <p:pic>
        <p:nvPicPr>
          <p:cNvPr id="9" name="Image 8" descr="http://www.catedu.es/arasaac/classes/img/thumbnail.php?i=c2l6ZT0zMDAmcnV0YT0uLi8uLi9yZXBvc2l0b3Jpby9vcmlnaW5hbGVzLzExMzYxLnBuZ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34" y="1569942"/>
            <a:ext cx="1135270" cy="1008112"/>
          </a:xfrm>
          <a:prstGeom prst="rect">
            <a:avLst/>
          </a:prstGeom>
          <a:noFill/>
          <a:ln>
            <a:noFill/>
          </a:ln>
        </p:spPr>
      </p:pic>
      <p:pic>
        <p:nvPicPr>
          <p:cNvPr id="10" name="Image 9" descr="Tools-icon (1)"/>
          <p:cNvPicPr/>
          <p:nvPr/>
        </p:nvPicPr>
        <p:blipFill>
          <a:blip r:embed="rId4" cstate="print"/>
          <a:srcRect/>
          <a:stretch>
            <a:fillRect/>
          </a:stretch>
        </p:blipFill>
        <p:spPr bwMode="auto">
          <a:xfrm>
            <a:off x="510570" y="2578054"/>
            <a:ext cx="1181278" cy="1368152"/>
          </a:xfrm>
          <a:prstGeom prst="rect">
            <a:avLst/>
          </a:prstGeom>
          <a:noFill/>
          <a:ln w="9525">
            <a:noFill/>
            <a:miter lim="800000"/>
            <a:headEnd/>
            <a:tailEnd/>
          </a:ln>
        </p:spPr>
      </p:pic>
      <p:pic>
        <p:nvPicPr>
          <p:cNvPr id="11" name="Image 10" descr="http://www.catedu.es/arasaac/classes/img/thumbnail.php?i=c2l6ZT0zMDAmcnV0YT0uLi8uLi9yZXBvc2l0b3Jpby9vcmlnaW5hbGVzLzg1ODEucG5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196" y="3960733"/>
            <a:ext cx="1094906" cy="952464"/>
          </a:xfrm>
          <a:prstGeom prst="rect">
            <a:avLst/>
          </a:prstGeom>
          <a:noFill/>
          <a:ln>
            <a:noFill/>
          </a:ln>
        </p:spPr>
      </p:pic>
      <p:pic>
        <p:nvPicPr>
          <p:cNvPr id="12" name="Image 11" descr="http://www.catedu.es/arasaac/classes/img/thumbnail.php?i=c2l6ZT0zMDAmcnV0YT0uLi8uLi9yZXBvc2l0b3Jpby9vcmlnaW5hbGVzLzI3MTIucG5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033" y="5021096"/>
            <a:ext cx="1135268" cy="1008112"/>
          </a:xfrm>
          <a:prstGeom prst="rect">
            <a:avLst/>
          </a:prstGeom>
          <a:noFill/>
          <a:ln>
            <a:noFill/>
          </a:ln>
        </p:spPr>
      </p:pic>
      <p:pic>
        <p:nvPicPr>
          <p:cNvPr id="13" name="Image 12" descr="television-icon"/>
          <p:cNvPicPr/>
          <p:nvPr/>
        </p:nvPicPr>
        <p:blipFill>
          <a:blip r:embed="rId7" cstate="print"/>
          <a:srcRect/>
          <a:stretch>
            <a:fillRect/>
          </a:stretch>
        </p:blipFill>
        <p:spPr bwMode="auto">
          <a:xfrm>
            <a:off x="2339752" y="547158"/>
            <a:ext cx="533400" cy="533400"/>
          </a:xfrm>
          <a:prstGeom prst="rect">
            <a:avLst/>
          </a:prstGeom>
          <a:noFill/>
          <a:ln w="9525">
            <a:noFill/>
            <a:miter lim="800000"/>
            <a:headEnd/>
            <a:tailEnd/>
          </a:ln>
        </p:spPr>
      </p:pic>
      <p:pic>
        <p:nvPicPr>
          <p:cNvPr id="14" name="Image 13" descr="Newspapers-2-icon"/>
          <p:cNvPicPr/>
          <p:nvPr/>
        </p:nvPicPr>
        <p:blipFill>
          <a:blip r:embed="rId8" cstate="print"/>
          <a:srcRect/>
          <a:stretch>
            <a:fillRect/>
          </a:stretch>
        </p:blipFill>
        <p:spPr bwMode="auto">
          <a:xfrm>
            <a:off x="3491880" y="601190"/>
            <a:ext cx="581025" cy="581025"/>
          </a:xfrm>
          <a:prstGeom prst="rect">
            <a:avLst/>
          </a:prstGeom>
          <a:noFill/>
          <a:ln w="9525">
            <a:noFill/>
            <a:miter lim="800000"/>
            <a:headEnd/>
            <a:tailEnd/>
          </a:ln>
        </p:spPr>
      </p:pic>
      <p:pic>
        <p:nvPicPr>
          <p:cNvPr id="15" name="Image 14" descr="Radio-icon"/>
          <p:cNvPicPr/>
          <p:nvPr/>
        </p:nvPicPr>
        <p:blipFill>
          <a:blip r:embed="rId9" cstate="print"/>
          <a:srcRect/>
          <a:stretch>
            <a:fillRect/>
          </a:stretch>
        </p:blipFill>
        <p:spPr bwMode="auto">
          <a:xfrm>
            <a:off x="4872037" y="621971"/>
            <a:ext cx="600075" cy="600075"/>
          </a:xfrm>
          <a:prstGeom prst="rect">
            <a:avLst/>
          </a:prstGeom>
          <a:noFill/>
          <a:ln w="9525">
            <a:noFill/>
            <a:miter lim="800000"/>
            <a:headEnd/>
            <a:tailEnd/>
          </a:ln>
        </p:spPr>
      </p:pic>
      <p:pic>
        <p:nvPicPr>
          <p:cNvPr id="16" name="Image 15" descr="Restaurant-Blue-2-icon"/>
          <p:cNvPicPr/>
          <p:nvPr/>
        </p:nvPicPr>
        <p:blipFill>
          <a:blip r:embed="rId10" cstate="print"/>
          <a:srcRect/>
          <a:stretch>
            <a:fillRect/>
          </a:stretch>
        </p:blipFill>
        <p:spPr bwMode="auto">
          <a:xfrm>
            <a:off x="2330227" y="1797773"/>
            <a:ext cx="552450" cy="552450"/>
          </a:xfrm>
          <a:prstGeom prst="rect">
            <a:avLst/>
          </a:prstGeom>
          <a:noFill/>
          <a:ln w="9525">
            <a:noFill/>
            <a:miter lim="800000"/>
            <a:headEnd/>
            <a:tailEnd/>
          </a:ln>
        </p:spPr>
      </p:pic>
      <p:pic>
        <p:nvPicPr>
          <p:cNvPr id="17" name="Image 16" descr="http://www.catedu.es/arasaac/classes/img/thumbnail.php?i=c2l6ZT0zMDAmcnV0YT0uLi8uLi9yZXBvc2l0b3Jpby9vcmlnaW5hbGVzLzEwMjgzLnBuZw=="/>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1880" y="1797773"/>
            <a:ext cx="695325" cy="695325"/>
          </a:xfrm>
          <a:prstGeom prst="rect">
            <a:avLst/>
          </a:prstGeom>
          <a:noFill/>
          <a:ln>
            <a:noFill/>
          </a:ln>
        </p:spPr>
      </p:pic>
      <p:pic>
        <p:nvPicPr>
          <p:cNvPr id="18" name="Image 17" descr="hotel-icon"/>
          <p:cNvPicPr/>
          <p:nvPr/>
        </p:nvPicPr>
        <p:blipFill>
          <a:blip r:embed="rId12" cstate="print"/>
          <a:srcRect/>
          <a:stretch>
            <a:fillRect/>
          </a:stretch>
        </p:blipFill>
        <p:spPr bwMode="auto">
          <a:xfrm>
            <a:off x="4985679" y="1854923"/>
            <a:ext cx="638175" cy="638175"/>
          </a:xfrm>
          <a:prstGeom prst="rect">
            <a:avLst/>
          </a:prstGeom>
          <a:noFill/>
          <a:ln w="9525">
            <a:noFill/>
            <a:miter lim="800000"/>
            <a:headEnd/>
            <a:tailEnd/>
          </a:ln>
        </p:spPr>
      </p:pic>
      <p:pic>
        <p:nvPicPr>
          <p:cNvPr id="19" name="Image 18" descr="http://www.catedu.es/arasaac/classes/img/thumbnail.php?i=c2l6ZT0zMDAmcnV0YT0uLi8uLi9yZXBvc2l0b3Jpby9vcmlnaW5hbGVzLzI4MjYucG5n"/>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6176" y="1844629"/>
            <a:ext cx="733425" cy="733425"/>
          </a:xfrm>
          <a:prstGeom prst="rect">
            <a:avLst/>
          </a:prstGeom>
          <a:noFill/>
          <a:ln>
            <a:noFill/>
          </a:ln>
        </p:spPr>
      </p:pic>
      <p:pic>
        <p:nvPicPr>
          <p:cNvPr id="20" name="Image 19" descr="http://www.catedu.es/arasaac/classes/img/thumbnail.php?i=c2l6ZT0zMDAmcnV0YT0uLi8uLi9yZXBvc2l0b3Jpby9vcmlnaW5hbGVzLzExMzAxLnBuZw=="/>
          <p:cNvPicPr/>
          <p:nvPr/>
        </p:nvPicPr>
        <p:blipFill>
          <a:blip r:embed="rId14" cstate="print"/>
          <a:srcRect/>
          <a:stretch>
            <a:fillRect/>
          </a:stretch>
        </p:blipFill>
        <p:spPr bwMode="auto">
          <a:xfrm>
            <a:off x="2173064" y="2938094"/>
            <a:ext cx="866775" cy="866775"/>
          </a:xfrm>
          <a:prstGeom prst="rect">
            <a:avLst/>
          </a:prstGeom>
          <a:noFill/>
          <a:ln w="9525">
            <a:noFill/>
            <a:miter lim="800000"/>
            <a:headEnd/>
            <a:tailEnd/>
          </a:ln>
        </p:spPr>
      </p:pic>
      <p:pic>
        <p:nvPicPr>
          <p:cNvPr id="21" name="Image 20" descr="tool-kit-icon"/>
          <p:cNvPicPr/>
          <p:nvPr/>
        </p:nvPicPr>
        <p:blipFill>
          <a:blip r:embed="rId15" cstate="print"/>
          <a:srcRect/>
          <a:stretch>
            <a:fillRect/>
          </a:stretch>
        </p:blipFill>
        <p:spPr bwMode="auto">
          <a:xfrm>
            <a:off x="3529012" y="3023818"/>
            <a:ext cx="695325" cy="695325"/>
          </a:xfrm>
          <a:prstGeom prst="rect">
            <a:avLst/>
          </a:prstGeom>
          <a:noFill/>
          <a:ln w="9525">
            <a:noFill/>
            <a:miter lim="800000"/>
            <a:headEnd/>
            <a:tailEnd/>
          </a:ln>
        </p:spPr>
      </p:pic>
      <p:pic>
        <p:nvPicPr>
          <p:cNvPr id="22" name="Image 21" descr="fork-2-icon"/>
          <p:cNvPicPr/>
          <p:nvPr/>
        </p:nvPicPr>
        <p:blipFill>
          <a:blip r:embed="rId16" cstate="print"/>
          <a:srcRect/>
          <a:stretch>
            <a:fillRect/>
          </a:stretch>
        </p:blipFill>
        <p:spPr bwMode="auto">
          <a:xfrm>
            <a:off x="2330227" y="4359996"/>
            <a:ext cx="581025" cy="581025"/>
          </a:xfrm>
          <a:prstGeom prst="rect">
            <a:avLst/>
          </a:prstGeom>
          <a:noFill/>
          <a:ln w="9525">
            <a:noFill/>
            <a:miter lim="800000"/>
            <a:headEnd/>
            <a:tailEnd/>
          </a:ln>
        </p:spPr>
      </p:pic>
      <p:pic>
        <p:nvPicPr>
          <p:cNvPr id="23" name="Image 22" descr="pills-icon"/>
          <p:cNvPicPr/>
          <p:nvPr/>
        </p:nvPicPr>
        <p:blipFill>
          <a:blip r:embed="rId17" cstate="print"/>
          <a:srcRect/>
          <a:stretch>
            <a:fillRect/>
          </a:stretch>
        </p:blipFill>
        <p:spPr bwMode="auto">
          <a:xfrm>
            <a:off x="3581399" y="4350471"/>
            <a:ext cx="590550" cy="590550"/>
          </a:xfrm>
          <a:prstGeom prst="rect">
            <a:avLst/>
          </a:prstGeom>
          <a:noFill/>
          <a:ln w="9525">
            <a:noFill/>
            <a:miter lim="800000"/>
            <a:headEnd/>
            <a:tailEnd/>
          </a:ln>
        </p:spPr>
      </p:pic>
      <p:pic>
        <p:nvPicPr>
          <p:cNvPr id="24" name="Image 23" descr="PCB-icon"/>
          <p:cNvPicPr/>
          <p:nvPr/>
        </p:nvPicPr>
        <p:blipFill>
          <a:blip r:embed="rId18" cstate="print"/>
          <a:srcRect/>
          <a:stretch>
            <a:fillRect/>
          </a:stretch>
        </p:blipFill>
        <p:spPr bwMode="auto">
          <a:xfrm>
            <a:off x="4833936" y="4236922"/>
            <a:ext cx="676275" cy="676275"/>
          </a:xfrm>
          <a:prstGeom prst="rect">
            <a:avLst/>
          </a:prstGeom>
          <a:noFill/>
          <a:ln w="9525">
            <a:noFill/>
            <a:miter lim="800000"/>
            <a:headEnd/>
            <a:tailEnd/>
          </a:ln>
        </p:spPr>
      </p:pic>
      <p:pic>
        <p:nvPicPr>
          <p:cNvPr id="25" name="Image 24" descr="10013149-vecteur-de-livraison-de-dessin-anime--camion-de-cargaison"/>
          <p:cNvPicPr/>
          <p:nvPr/>
        </p:nvPicPr>
        <p:blipFill>
          <a:blip r:embed="rId19" cstate="print"/>
          <a:srcRect/>
          <a:stretch>
            <a:fillRect/>
          </a:stretch>
        </p:blipFill>
        <p:spPr bwMode="auto">
          <a:xfrm>
            <a:off x="2048469" y="5680603"/>
            <a:ext cx="781050" cy="561975"/>
          </a:xfrm>
          <a:prstGeom prst="rect">
            <a:avLst/>
          </a:prstGeom>
          <a:noFill/>
          <a:ln w="9525">
            <a:noFill/>
            <a:miter lim="800000"/>
            <a:headEnd/>
            <a:tailEnd/>
          </a:ln>
        </p:spPr>
      </p:pic>
      <p:pic>
        <p:nvPicPr>
          <p:cNvPr id="26" name="Image 25" descr="car-icon"/>
          <p:cNvPicPr/>
          <p:nvPr/>
        </p:nvPicPr>
        <p:blipFill>
          <a:blip r:embed="rId20" cstate="print"/>
          <a:srcRect/>
          <a:stretch>
            <a:fillRect/>
          </a:stretch>
        </p:blipFill>
        <p:spPr bwMode="auto">
          <a:xfrm>
            <a:off x="3101355" y="5673930"/>
            <a:ext cx="542925" cy="542925"/>
          </a:xfrm>
          <a:prstGeom prst="rect">
            <a:avLst/>
          </a:prstGeom>
          <a:noFill/>
          <a:ln w="9525">
            <a:noFill/>
            <a:miter lim="800000"/>
            <a:headEnd/>
            <a:tailEnd/>
          </a:ln>
        </p:spPr>
      </p:pic>
      <p:pic>
        <p:nvPicPr>
          <p:cNvPr id="27" name="Image 26" descr="54636_Big"/>
          <p:cNvPicPr/>
          <p:nvPr/>
        </p:nvPicPr>
        <p:blipFill>
          <a:blip r:embed="rId21" cstate="print"/>
          <a:srcRect t="29520" b="32472"/>
          <a:stretch>
            <a:fillRect/>
          </a:stretch>
        </p:blipFill>
        <p:spPr bwMode="auto">
          <a:xfrm>
            <a:off x="3952874" y="5592967"/>
            <a:ext cx="1838325" cy="704850"/>
          </a:xfrm>
          <a:prstGeom prst="rect">
            <a:avLst/>
          </a:prstGeom>
          <a:noFill/>
          <a:ln w="9525">
            <a:noFill/>
            <a:miter lim="800000"/>
            <a:headEnd/>
            <a:tailEnd/>
          </a:ln>
        </p:spPr>
      </p:pic>
      <p:pic>
        <p:nvPicPr>
          <p:cNvPr id="28" name="Image 27" descr="1-Normal-Train-icon"/>
          <p:cNvPicPr/>
          <p:nvPr/>
        </p:nvPicPr>
        <p:blipFill>
          <a:blip r:embed="rId22" cstate="print"/>
          <a:srcRect/>
          <a:stretch>
            <a:fillRect/>
          </a:stretch>
        </p:blipFill>
        <p:spPr bwMode="auto">
          <a:xfrm>
            <a:off x="6077418" y="5612017"/>
            <a:ext cx="666750" cy="666750"/>
          </a:xfrm>
          <a:prstGeom prst="rect">
            <a:avLst/>
          </a:prstGeom>
          <a:noFill/>
          <a:ln w="9525">
            <a:noFill/>
            <a:miter lim="800000"/>
            <a:headEnd/>
            <a:tailEnd/>
          </a:ln>
        </p:spPr>
      </p:pic>
      <p:pic>
        <p:nvPicPr>
          <p:cNvPr id="30" name="Image 29" descr="http://www.catedu.es/arasaac/classes/img/thumbnail.php?i=c2l6ZT0zMDAmcnV0YT0uLi8uLi9yZXBvc2l0b3Jpby9vcmlnaW5hbGVzLzIyNjQucG5n"/>
          <p:cNvPicPr/>
          <p:nvPr/>
        </p:nvPicPr>
        <p:blipFill>
          <a:blip r:embed="rId23" cstate="print"/>
          <a:srcRect/>
          <a:stretch>
            <a:fillRect/>
          </a:stretch>
        </p:blipFill>
        <p:spPr bwMode="auto">
          <a:xfrm>
            <a:off x="7020272" y="5525152"/>
            <a:ext cx="752475" cy="752475"/>
          </a:xfrm>
          <a:prstGeom prst="rect">
            <a:avLst/>
          </a:prstGeom>
          <a:noFill/>
          <a:ln w="9525">
            <a:noFill/>
            <a:miter lim="800000"/>
            <a:headEnd/>
            <a:tailEnd/>
          </a:ln>
        </p:spPr>
      </p:pic>
      <p:pic>
        <p:nvPicPr>
          <p:cNvPr id="31" name="Image 30" descr="http://www.catedu.es/arasaac/classes/img/thumbnail.php?i=c2l6ZT0zMDAmcnV0YT0uLi8uLi9yZXBvc2l0b3Jpby9vcmlnaW5hbGVzLzEyMTAzLnBuZw=="/>
          <p:cNvPicPr/>
          <p:nvPr/>
        </p:nvPicPr>
        <p:blipFill>
          <a:blip r:embed="rId24" cstate="print"/>
          <a:srcRect/>
          <a:stretch>
            <a:fillRect/>
          </a:stretch>
        </p:blipFill>
        <p:spPr bwMode="auto">
          <a:xfrm>
            <a:off x="7956376" y="5431215"/>
            <a:ext cx="885825" cy="885825"/>
          </a:xfrm>
          <a:prstGeom prst="rect">
            <a:avLst/>
          </a:prstGeom>
          <a:noFill/>
          <a:ln w="9525">
            <a:noFill/>
            <a:miter lim="800000"/>
            <a:headEnd/>
            <a:tailEnd/>
          </a:ln>
        </p:spPr>
      </p:pic>
      <p:sp>
        <p:nvSpPr>
          <p:cNvPr id="2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230617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416576" y="1417570"/>
            <a:ext cx="37074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ea typeface="Times New Roman" pitchFamily="18" charset="0"/>
                <a:cs typeface="Arial" pitchFamily="34" charset="0"/>
              </a:rPr>
              <a:t>Quel est votre parcours professionnel ?</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sp>
        <p:nvSpPr>
          <p:cNvPr id="5" name="Rectangle 6"/>
          <p:cNvSpPr>
            <a:spLocks noChangeArrowheads="1"/>
          </p:cNvSpPr>
          <p:nvPr/>
        </p:nvSpPr>
        <p:spPr bwMode="auto">
          <a:xfrm>
            <a:off x="6360454" y="0"/>
            <a:ext cx="2781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ea typeface="Times New Roman" pitchFamily="18" charset="0"/>
                <a:cs typeface="Arial" pitchFamily="34" charset="0"/>
              </a:rPr>
              <a:t>3 - PARCOURS  TRAVAIL</a:t>
            </a:r>
            <a:endParaRPr kumimoji="0" lang="fr-FR" altLang="fr-FR" b="1" i="0" u="none" strike="noStrike" cap="none" normalizeH="0" baseline="0" dirty="0" smtClean="0">
              <a:ln>
                <a:noFill/>
              </a:ln>
              <a:solidFill>
                <a:srgbClr val="FFC000"/>
              </a:solidFill>
              <a:effectLst/>
              <a:cs typeface="Arial" pitchFamily="34" charset="0"/>
            </a:endParaRPr>
          </a:p>
        </p:txBody>
      </p:sp>
      <p:grpSp>
        <p:nvGrpSpPr>
          <p:cNvPr id="9" name="Groupe 8"/>
          <p:cNvGrpSpPr/>
          <p:nvPr/>
        </p:nvGrpSpPr>
        <p:grpSpPr>
          <a:xfrm>
            <a:off x="1526593" y="2093240"/>
            <a:ext cx="6108065" cy="2667634"/>
            <a:chOff x="0" y="0"/>
            <a:chExt cx="6108628" cy="2668162"/>
          </a:xfrm>
        </p:grpSpPr>
        <p:grpSp>
          <p:nvGrpSpPr>
            <p:cNvPr id="10" name="Groupe 9"/>
            <p:cNvGrpSpPr/>
            <p:nvPr/>
          </p:nvGrpSpPr>
          <p:grpSpPr>
            <a:xfrm>
              <a:off x="8627" y="2268747"/>
              <a:ext cx="6100001" cy="399415"/>
              <a:chOff x="0" y="0"/>
              <a:chExt cx="6100001" cy="399415"/>
            </a:xfrm>
          </p:grpSpPr>
          <p:sp>
            <p:nvSpPr>
              <p:cNvPr id="26" name="Text Box 144"/>
              <p:cNvSpPr txBox="1">
                <a:spLocks noChangeArrowheads="1"/>
              </p:cNvSpPr>
              <p:nvPr/>
            </p:nvSpPr>
            <p:spPr bwMode="auto">
              <a:xfrm>
                <a:off x="0" y="0"/>
                <a:ext cx="1569720" cy="3994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600" b="1" dirty="0">
                    <a:effectLst/>
                    <a:latin typeface="Times New Roman"/>
                    <a:ea typeface="Times New Roman"/>
                  </a:rPr>
                  <a:t>_ _ /_ _ </a:t>
                </a:r>
                <a:r>
                  <a:rPr lang="fr-FR" sz="1600" b="1" dirty="0" smtClean="0">
                    <a:effectLst/>
                    <a:latin typeface="Times New Roman"/>
                    <a:ea typeface="Times New Roman"/>
                  </a:rPr>
                  <a:t>/19</a:t>
                </a:r>
                <a:r>
                  <a:rPr lang="fr-FR" sz="1600" b="1" dirty="0">
                    <a:effectLst/>
                    <a:latin typeface="Times New Roman"/>
                    <a:ea typeface="Times New Roman"/>
                  </a:rPr>
                  <a:t>_ _</a:t>
                </a:r>
                <a:endParaRPr lang="fr-FR" sz="1200" dirty="0">
                  <a:effectLst/>
                  <a:latin typeface="Times New Roman"/>
                  <a:ea typeface="Times New Roman"/>
                </a:endParaRPr>
              </a:p>
            </p:txBody>
          </p:sp>
          <p:sp>
            <p:nvSpPr>
              <p:cNvPr id="27" name="Text Box 145"/>
              <p:cNvSpPr txBox="1">
                <a:spLocks noChangeArrowheads="1"/>
              </p:cNvSpPr>
              <p:nvPr/>
            </p:nvSpPr>
            <p:spPr bwMode="auto">
              <a:xfrm>
                <a:off x="4399471" y="0"/>
                <a:ext cx="1700530" cy="3994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600" b="1" dirty="0">
                    <a:effectLst/>
                    <a:latin typeface="Times New Roman"/>
                    <a:ea typeface="Times New Roman"/>
                  </a:rPr>
                  <a:t>_ _ /_ _ /</a:t>
                </a:r>
                <a:r>
                  <a:rPr lang="fr-FR" sz="1600" b="1" dirty="0" smtClean="0">
                    <a:effectLst/>
                    <a:latin typeface="Times New Roman"/>
                    <a:ea typeface="Times New Roman"/>
                  </a:rPr>
                  <a:t>20_ _</a:t>
                </a:r>
                <a:endParaRPr lang="fr-FR" sz="1200" dirty="0">
                  <a:effectLst/>
                  <a:latin typeface="Times New Roman"/>
                  <a:ea typeface="Times New Roman"/>
                </a:endParaRPr>
              </a:p>
            </p:txBody>
          </p:sp>
        </p:grpSp>
        <p:grpSp>
          <p:nvGrpSpPr>
            <p:cNvPr id="11" name="Groupe 10"/>
            <p:cNvGrpSpPr/>
            <p:nvPr/>
          </p:nvGrpSpPr>
          <p:grpSpPr>
            <a:xfrm>
              <a:off x="0" y="0"/>
              <a:ext cx="6068695" cy="2555970"/>
              <a:chOff x="0" y="0"/>
              <a:chExt cx="6068695" cy="2555970"/>
            </a:xfrm>
          </p:grpSpPr>
          <p:sp>
            <p:nvSpPr>
              <p:cNvPr id="12" name="AutoShape 143"/>
              <p:cNvSpPr>
                <a:spLocks noChangeArrowheads="1"/>
              </p:cNvSpPr>
              <p:nvPr/>
            </p:nvSpPr>
            <p:spPr bwMode="auto">
              <a:xfrm>
                <a:off x="0" y="1380226"/>
                <a:ext cx="6068695" cy="736600"/>
              </a:xfrm>
              <a:prstGeom prst="rightArrow">
                <a:avLst>
                  <a:gd name="adj1" fmla="val 69315"/>
                  <a:gd name="adj2" fmla="val 6568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fr-FR" sz="2600" b="1">
                    <a:effectLst/>
                    <a:latin typeface="Times New Roman"/>
                    <a:ea typeface="Times New Roman"/>
                  </a:rPr>
                  <a:t>?</a:t>
                </a:r>
                <a:endParaRPr lang="fr-FR" sz="1200">
                  <a:effectLst/>
                  <a:latin typeface="Times New Roman"/>
                  <a:ea typeface="Times New Roman"/>
                </a:endParaRPr>
              </a:p>
            </p:txBody>
          </p:sp>
          <p:grpSp>
            <p:nvGrpSpPr>
              <p:cNvPr id="13" name="Groupe 12"/>
              <p:cNvGrpSpPr/>
              <p:nvPr/>
            </p:nvGrpSpPr>
            <p:grpSpPr>
              <a:xfrm>
                <a:off x="940280" y="0"/>
                <a:ext cx="845388" cy="1297524"/>
                <a:chOff x="0" y="-55320"/>
                <a:chExt cx="845388" cy="1297524"/>
              </a:xfrm>
            </p:grpSpPr>
            <p:pic>
              <p:nvPicPr>
                <p:cNvPr id="24" name="Image 23" descr="http://www.catedu.es/arasaac/classes/img/thumbnail.php?i=c2l6ZT0zMDAmcnV0YT0uLi8uLi9yZXBvc2l0b3Jpby9vcmlnaW5hbGVzLzc3OTUucG5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6815"/>
                  <a:ext cx="845388" cy="845389"/>
                </a:xfrm>
                <a:prstGeom prst="rect">
                  <a:avLst/>
                </a:prstGeom>
                <a:noFill/>
                <a:ln w="9525">
                  <a:solidFill>
                    <a:srgbClr val="000000"/>
                  </a:solidFill>
                  <a:miter lim="800000"/>
                  <a:headEnd/>
                  <a:tailEnd/>
                </a:ln>
              </p:spPr>
            </p:pic>
            <p:sp>
              <p:nvSpPr>
                <p:cNvPr id="25" name="Zone de texte 2"/>
                <p:cNvSpPr txBox="1">
                  <a:spLocks noChangeArrowheads="1"/>
                </p:cNvSpPr>
                <p:nvPr/>
              </p:nvSpPr>
              <p:spPr bwMode="auto">
                <a:xfrm>
                  <a:off x="250166" y="-55320"/>
                  <a:ext cx="440055" cy="391795"/>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spcAft>
                      <a:spcPts val="0"/>
                    </a:spcAft>
                  </a:pPr>
                  <a:r>
                    <a:rPr lang="fr-FR" sz="2400" b="1">
                      <a:effectLst/>
                      <a:latin typeface="Times New Roman"/>
                      <a:ea typeface="Times New Roman"/>
                    </a:rPr>
                    <a:t>1</a:t>
                  </a:r>
                  <a:endParaRPr lang="fr-FR" sz="1200">
                    <a:effectLst/>
                    <a:latin typeface="Times New Roman"/>
                    <a:ea typeface="Times New Roman"/>
                  </a:endParaRPr>
                </a:p>
              </p:txBody>
            </p:sp>
          </p:grpSp>
          <p:grpSp>
            <p:nvGrpSpPr>
              <p:cNvPr id="14" name="Groupe 13"/>
              <p:cNvGrpSpPr/>
              <p:nvPr/>
            </p:nvGrpSpPr>
            <p:grpSpPr>
              <a:xfrm>
                <a:off x="2009955" y="25879"/>
                <a:ext cx="845389" cy="1268083"/>
                <a:chOff x="0" y="0"/>
                <a:chExt cx="845389" cy="1268083"/>
              </a:xfrm>
            </p:grpSpPr>
            <p:pic>
              <p:nvPicPr>
                <p:cNvPr id="22" name="Image 21" descr="http://www.catedu.es/arasaac/classes/img/thumbnail.php?i=c2l6ZT0zMDAmcnV0YT0uLi8uLi9yZXBvc2l0b3Jpby9vcmlnaW5hbGVzLzc3OTUucG5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2694"/>
                  <a:ext cx="845389" cy="845389"/>
                </a:xfrm>
                <a:prstGeom prst="rect">
                  <a:avLst/>
                </a:prstGeom>
                <a:noFill/>
                <a:ln w="9525">
                  <a:solidFill>
                    <a:srgbClr val="000000"/>
                  </a:solidFill>
                  <a:miter lim="800000"/>
                  <a:headEnd/>
                  <a:tailEnd/>
                </a:ln>
              </p:spPr>
            </p:pic>
            <p:sp>
              <p:nvSpPr>
                <p:cNvPr id="23" name="Zone de texte 2"/>
                <p:cNvSpPr txBox="1">
                  <a:spLocks noChangeArrowheads="1"/>
                </p:cNvSpPr>
                <p:nvPr/>
              </p:nvSpPr>
              <p:spPr bwMode="auto">
                <a:xfrm>
                  <a:off x="215660" y="0"/>
                  <a:ext cx="440055" cy="391795"/>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spcAft>
                      <a:spcPts val="0"/>
                    </a:spcAft>
                  </a:pPr>
                  <a:r>
                    <a:rPr lang="fr-FR" sz="2400" b="1">
                      <a:effectLst/>
                      <a:latin typeface="Times New Roman"/>
                      <a:ea typeface="Times New Roman"/>
                    </a:rPr>
                    <a:t>2</a:t>
                  </a:r>
                  <a:endParaRPr lang="fr-FR" sz="1200">
                    <a:effectLst/>
                    <a:latin typeface="Times New Roman"/>
                    <a:ea typeface="Times New Roman"/>
                  </a:endParaRPr>
                </a:p>
              </p:txBody>
            </p:sp>
          </p:grpSp>
          <p:grpSp>
            <p:nvGrpSpPr>
              <p:cNvPr id="15" name="Groupe 14"/>
              <p:cNvGrpSpPr/>
              <p:nvPr/>
            </p:nvGrpSpPr>
            <p:grpSpPr>
              <a:xfrm>
                <a:off x="3148642" y="60384"/>
                <a:ext cx="845389" cy="1233578"/>
                <a:chOff x="0" y="0"/>
                <a:chExt cx="845389" cy="1233578"/>
              </a:xfrm>
            </p:grpSpPr>
            <p:pic>
              <p:nvPicPr>
                <p:cNvPr id="20" name="Image 19" descr="http://www.catedu.es/arasaac/classes/img/thumbnail.php?i=c2l6ZT0zMDAmcnV0YT0uLi8uLi9yZXBvc2l0b3Jpby9vcmlnaW5hbGVzLzc3OTUucG5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8189"/>
                  <a:ext cx="845389" cy="845389"/>
                </a:xfrm>
                <a:prstGeom prst="rect">
                  <a:avLst/>
                </a:prstGeom>
                <a:noFill/>
                <a:ln w="9525">
                  <a:solidFill>
                    <a:srgbClr val="000000"/>
                  </a:solidFill>
                  <a:miter lim="800000"/>
                  <a:headEnd/>
                  <a:tailEnd/>
                </a:ln>
              </p:spPr>
            </p:pic>
            <p:sp>
              <p:nvSpPr>
                <p:cNvPr id="21" name="Zone de texte 2"/>
                <p:cNvSpPr txBox="1">
                  <a:spLocks noChangeArrowheads="1"/>
                </p:cNvSpPr>
                <p:nvPr/>
              </p:nvSpPr>
              <p:spPr bwMode="auto">
                <a:xfrm>
                  <a:off x="155275" y="0"/>
                  <a:ext cx="440055" cy="391795"/>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spcAft>
                      <a:spcPts val="0"/>
                    </a:spcAft>
                  </a:pPr>
                  <a:r>
                    <a:rPr lang="fr-FR" sz="2400" b="1">
                      <a:effectLst/>
                      <a:latin typeface="Times New Roman"/>
                      <a:ea typeface="Times New Roman"/>
                    </a:rPr>
                    <a:t>…</a:t>
                  </a:r>
                  <a:endParaRPr lang="fr-FR" sz="1200">
                    <a:effectLst/>
                    <a:latin typeface="Times New Roman"/>
                    <a:ea typeface="Times New Roman"/>
                  </a:endParaRPr>
                </a:p>
              </p:txBody>
            </p:sp>
          </p:grpSp>
          <p:sp>
            <p:nvSpPr>
              <p:cNvPr id="16" name="AutoShape 188"/>
              <p:cNvSpPr>
                <a:spLocks noChangeArrowheads="1"/>
              </p:cNvSpPr>
              <p:nvPr/>
            </p:nvSpPr>
            <p:spPr bwMode="auto">
              <a:xfrm flipH="1">
                <a:off x="4002657" y="1285335"/>
                <a:ext cx="925830" cy="1270635"/>
              </a:xfrm>
              <a:prstGeom prst="lightningBol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17" name="Groupe 16"/>
              <p:cNvGrpSpPr/>
              <p:nvPr/>
            </p:nvGrpSpPr>
            <p:grpSpPr>
              <a:xfrm>
                <a:off x="4226944" y="379562"/>
                <a:ext cx="973455" cy="999490"/>
                <a:chOff x="0" y="0"/>
                <a:chExt cx="973455" cy="999490"/>
              </a:xfrm>
            </p:grpSpPr>
            <p:pic>
              <p:nvPicPr>
                <p:cNvPr id="18" name="Image 17" descr="http://www.catedu.es/arasaac/classes/img/thumbnail.php?i=c2l6ZT0zMDAmcnV0YT0uLi8uLi9yZXBvc2l0b3Jpby9vcmlnaW5hbGVzLzc3OTUucG5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11" y="69011"/>
                  <a:ext cx="845389" cy="845389"/>
                </a:xfrm>
                <a:prstGeom prst="rect">
                  <a:avLst/>
                </a:prstGeom>
                <a:noFill/>
                <a:ln w="9525">
                  <a:solidFill>
                    <a:srgbClr val="000000"/>
                  </a:solidFill>
                  <a:miter lim="800000"/>
                  <a:headEnd/>
                  <a:tailEnd/>
                </a:ln>
              </p:spPr>
            </p:pic>
            <p:cxnSp>
              <p:nvCxnSpPr>
                <p:cNvPr id="19" name="AutoShape 190"/>
                <p:cNvCxnSpPr>
                  <a:cxnSpLocks noChangeShapeType="1"/>
                </p:cNvCxnSpPr>
                <p:nvPr/>
              </p:nvCxnSpPr>
              <p:spPr bwMode="auto">
                <a:xfrm flipV="1">
                  <a:off x="0" y="0"/>
                  <a:ext cx="973455" cy="999490"/>
                </a:xfrm>
                <a:prstGeom prst="straightConnector1">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grpSp>
      <p:grpSp>
        <p:nvGrpSpPr>
          <p:cNvPr id="30" name="Groupe 29"/>
          <p:cNvGrpSpPr/>
          <p:nvPr/>
        </p:nvGrpSpPr>
        <p:grpSpPr>
          <a:xfrm>
            <a:off x="75882" y="115768"/>
            <a:ext cx="1226820" cy="1062355"/>
            <a:chOff x="6857418" y="529372"/>
            <a:chExt cx="1226820" cy="1062355"/>
          </a:xfrm>
        </p:grpSpPr>
        <p:pic>
          <p:nvPicPr>
            <p:cNvPr id="7" name="Image 6" descr="http://www.catedu.es/arasaac/classes/img/thumbnail.php?i=c2l6ZT0zMDAmcnV0YT0uLi8uLi9yZXBvc2l0b3Jpby9vcmlnaW5hbGVzLzY2MzIucG5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418" y="836712"/>
              <a:ext cx="777240"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92"/>
            <p:cNvSpPr>
              <a:spLocks noChangeArrowheads="1"/>
            </p:cNvSpPr>
            <p:nvPr/>
          </p:nvSpPr>
          <p:spPr bwMode="auto">
            <a:xfrm>
              <a:off x="7458763" y="529372"/>
              <a:ext cx="625475" cy="462280"/>
            </a:xfrm>
            <a:prstGeom prst="wedgeRoundRectCallout">
              <a:avLst>
                <a:gd name="adj1" fmla="val -68602"/>
                <a:gd name="adj2" fmla="val 51713"/>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729" y="594549"/>
              <a:ext cx="387868" cy="39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030175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677227" y="1507447"/>
            <a:ext cx="20162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ea typeface="Times New Roman" pitchFamily="18" charset="0"/>
                <a:cs typeface="Arial" pitchFamily="34" charset="0"/>
              </a:rPr>
              <a:t>Travaillez-vous ?</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sp>
        <p:nvSpPr>
          <p:cNvPr id="32" name="Text Box 155"/>
          <p:cNvSpPr txBox="1">
            <a:spLocks noChangeArrowheads="1"/>
          </p:cNvSpPr>
          <p:nvPr/>
        </p:nvSpPr>
        <p:spPr bwMode="auto">
          <a:xfrm>
            <a:off x="2476062" y="2649681"/>
            <a:ext cx="1699895" cy="3987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600" b="1" dirty="0">
                <a:effectLst/>
                <a:latin typeface="Times New Roman"/>
                <a:ea typeface="Times New Roman"/>
              </a:rPr>
              <a:t>_ _ /_ _ /</a:t>
            </a:r>
            <a:r>
              <a:rPr lang="fr-FR" sz="1600" b="1" dirty="0" smtClean="0">
                <a:effectLst/>
                <a:latin typeface="Times New Roman"/>
                <a:ea typeface="Times New Roman"/>
              </a:rPr>
              <a:t>2016</a:t>
            </a:r>
            <a:endParaRPr lang="fr-FR" sz="1200" dirty="0">
              <a:effectLst/>
              <a:latin typeface="Times New Roman"/>
              <a:ea typeface="Times New Roman"/>
            </a:endParaRPr>
          </a:p>
        </p:txBody>
      </p:sp>
      <p:grpSp>
        <p:nvGrpSpPr>
          <p:cNvPr id="2" name="Groupe 1"/>
          <p:cNvGrpSpPr/>
          <p:nvPr/>
        </p:nvGrpSpPr>
        <p:grpSpPr>
          <a:xfrm>
            <a:off x="2493948" y="612874"/>
            <a:ext cx="2456207" cy="2036807"/>
            <a:chOff x="3844925" y="2060848"/>
            <a:chExt cx="2456207" cy="2036807"/>
          </a:xfrm>
        </p:grpSpPr>
        <p:pic>
          <p:nvPicPr>
            <p:cNvPr id="28" name="Image 27" descr="http://www.catedu.es/arasaac/classes/img/thumbnail.php?i=c2l6ZT0zMDAmcnV0YT0uLi8uLi9yZXBvc2l0b3Jpby9vcmlnaW5hbGVzLzY2MzIucG5n"/>
            <p:cNvPicPr/>
            <p:nvPr/>
          </p:nvPicPr>
          <p:blipFill>
            <a:blip r:embed="rId2">
              <a:extLst>
                <a:ext uri="{28A0092B-C50C-407E-A947-70E740481C1C}">
                  <a14:useLocalDpi xmlns:a14="http://schemas.microsoft.com/office/drawing/2010/main" val="0"/>
                </a:ext>
              </a:extLst>
            </a:blip>
            <a:srcRect/>
            <a:stretch>
              <a:fillRect/>
            </a:stretch>
          </p:blipFill>
          <p:spPr bwMode="auto">
            <a:xfrm>
              <a:off x="3844925" y="2760345"/>
              <a:ext cx="1454150" cy="133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192"/>
            <p:cNvSpPr>
              <a:spLocks noChangeArrowheads="1"/>
            </p:cNvSpPr>
            <p:nvPr/>
          </p:nvSpPr>
          <p:spPr bwMode="auto">
            <a:xfrm>
              <a:off x="5130192" y="2060848"/>
              <a:ext cx="1170940" cy="819150"/>
            </a:xfrm>
            <a:prstGeom prst="wedgeRoundRectCallout">
              <a:avLst>
                <a:gd name="adj1" fmla="val -68602"/>
                <a:gd name="adj2" fmla="val 51713"/>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371" y="2131793"/>
              <a:ext cx="730805" cy="74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Rectangle 6"/>
          <p:cNvSpPr>
            <a:spLocks noChangeArrowheads="1"/>
          </p:cNvSpPr>
          <p:nvPr/>
        </p:nvSpPr>
        <p:spPr bwMode="auto">
          <a:xfrm>
            <a:off x="4950155" y="3504765"/>
            <a:ext cx="25175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ea typeface="Times New Roman" pitchFamily="18" charset="0"/>
                <a:cs typeface="Arial" pitchFamily="34" charset="0"/>
              </a:rPr>
              <a:t>Quel est votre employeur ?</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sp>
        <p:nvSpPr>
          <p:cNvPr id="35" name="Rectangle 6"/>
          <p:cNvSpPr>
            <a:spLocks noChangeArrowheads="1"/>
          </p:cNvSpPr>
          <p:nvPr/>
        </p:nvSpPr>
        <p:spPr bwMode="auto">
          <a:xfrm>
            <a:off x="320000" y="3402603"/>
            <a:ext cx="39244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ea typeface="Times New Roman" pitchFamily="18" charset="0"/>
                <a:cs typeface="Arial" pitchFamily="34" charset="0"/>
              </a:rPr>
              <a:t>Quel est votre métier ? Cf. planche métiers</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grpSp>
        <p:nvGrpSpPr>
          <p:cNvPr id="36" name="Groupe 35"/>
          <p:cNvGrpSpPr/>
          <p:nvPr/>
        </p:nvGrpSpPr>
        <p:grpSpPr>
          <a:xfrm>
            <a:off x="2950956" y="3759763"/>
            <a:ext cx="5516880" cy="2389505"/>
            <a:chOff x="0" y="0"/>
            <a:chExt cx="5517155" cy="2389517"/>
          </a:xfrm>
        </p:grpSpPr>
        <p:pic>
          <p:nvPicPr>
            <p:cNvPr id="37" name="Image 36" descr="http://www.catedu.es/arasaac/classes/img/thumbnail.php?i=c2l6ZT0zMDAmcnV0YT0uLi8uLi9yZXBvc2l0b3Jpby9vcmlnaW5hbGVzLzg1ODEucG5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3585" y="155276"/>
              <a:ext cx="2234241" cy="2234241"/>
            </a:xfrm>
            <a:prstGeom prst="rect">
              <a:avLst/>
            </a:prstGeom>
            <a:noFill/>
            <a:ln>
              <a:noFill/>
            </a:ln>
          </p:spPr>
        </p:pic>
        <p:sp>
          <p:nvSpPr>
            <p:cNvPr id="38" name="Zone de texte 2"/>
            <p:cNvSpPr txBox="1">
              <a:spLocks noChangeArrowheads="1"/>
            </p:cNvSpPr>
            <p:nvPr/>
          </p:nvSpPr>
          <p:spPr bwMode="auto">
            <a:xfrm>
              <a:off x="4209690" y="0"/>
              <a:ext cx="1307465" cy="206184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fr-FR" sz="14000" b="1">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Times New Roman"/>
                </a:rPr>
                <a:t>?</a:t>
              </a:r>
              <a:endParaRPr lang="fr-FR" sz="1200">
                <a:effectLst/>
                <a:latin typeface="Times New Roman"/>
                <a:ea typeface="Times New Roman"/>
              </a:endParaRPr>
            </a:p>
          </p:txBody>
        </p:sp>
        <p:sp>
          <p:nvSpPr>
            <p:cNvPr id="39" name="Double flèche horizontale 38"/>
            <p:cNvSpPr/>
            <p:nvPr/>
          </p:nvSpPr>
          <p:spPr>
            <a:xfrm>
              <a:off x="1708030" y="1259457"/>
              <a:ext cx="1189990" cy="534670"/>
            </a:xfrm>
            <a:prstGeom prst="lef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40" name="Groupe 39"/>
            <p:cNvGrpSpPr/>
            <p:nvPr/>
          </p:nvGrpSpPr>
          <p:grpSpPr>
            <a:xfrm>
              <a:off x="0" y="284672"/>
              <a:ext cx="2296161" cy="1882140"/>
              <a:chOff x="43132" y="0"/>
              <a:chExt cx="2296801" cy="1882800"/>
            </a:xfrm>
          </p:grpSpPr>
          <p:grpSp>
            <p:nvGrpSpPr>
              <p:cNvPr id="41" name="Group 193"/>
              <p:cNvGrpSpPr>
                <a:grpSpLocks/>
              </p:cNvGrpSpPr>
              <p:nvPr/>
            </p:nvGrpSpPr>
            <p:grpSpPr bwMode="auto">
              <a:xfrm>
                <a:off x="43132" y="0"/>
                <a:ext cx="2296801" cy="1882800"/>
                <a:chOff x="4432" y="1375"/>
                <a:chExt cx="5079" cy="4527"/>
              </a:xfrm>
            </p:grpSpPr>
            <p:pic>
              <p:nvPicPr>
                <p:cNvPr id="43" name="Image 42" descr="http://www.catedu.es/arasaac/classes/img/thumbnail.php?i=c2l6ZT0zMDAmcnV0YT0uLi8uLi9yZXBvc2l0b3Jpby9vcmlnaW5hbGVzLzY2MzIucG5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 y="2685"/>
                  <a:ext cx="3217" cy="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192"/>
                <p:cNvSpPr>
                  <a:spLocks noChangeArrowheads="1"/>
                </p:cNvSpPr>
                <p:nvPr/>
              </p:nvSpPr>
              <p:spPr bwMode="auto">
                <a:xfrm>
                  <a:off x="6921" y="1375"/>
                  <a:ext cx="2590" cy="1971"/>
                </a:xfrm>
                <a:prstGeom prst="wedgeRoundRectCallout">
                  <a:avLst>
                    <a:gd name="adj1" fmla="val -68602"/>
                    <a:gd name="adj2" fmla="val 51713"/>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grpSp>
          <p:pic>
            <p:nvPicPr>
              <p:cNvPr id="42" name="Image 4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0830" y="51759"/>
                <a:ext cx="1000664" cy="767751"/>
              </a:xfrm>
              <a:prstGeom prst="rect">
                <a:avLst/>
              </a:prstGeom>
              <a:noFill/>
              <a:ln>
                <a:noFill/>
              </a:ln>
            </p:spPr>
          </p:pic>
        </p:grpSp>
      </p:grpSp>
      <p:sp>
        <p:nvSpPr>
          <p:cNvPr id="25" name="Rectangle 6"/>
          <p:cNvSpPr>
            <a:spLocks noChangeArrowheads="1"/>
          </p:cNvSpPr>
          <p:nvPr/>
        </p:nvSpPr>
        <p:spPr bwMode="auto">
          <a:xfrm>
            <a:off x="6360454" y="0"/>
            <a:ext cx="2781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ea typeface="Times New Roman" pitchFamily="18" charset="0"/>
                <a:cs typeface="Arial" pitchFamily="34" charset="0"/>
              </a:rPr>
              <a:t>3 - PARCOURS  TRAVAIL</a:t>
            </a:r>
            <a:endParaRPr kumimoji="0" lang="fr-FR" altLang="fr-FR" b="1" i="0" u="none" strike="noStrike" cap="none" normalizeH="0" baseline="0" dirty="0" smtClean="0">
              <a:ln>
                <a:noFill/>
              </a:ln>
              <a:solidFill>
                <a:srgbClr val="FFC000"/>
              </a:solidFill>
              <a:effectLst/>
              <a:cs typeface="Arial" pitchFamily="34" charset="0"/>
            </a:endParaRPr>
          </a:p>
        </p:txBody>
      </p:sp>
      <p:grpSp>
        <p:nvGrpSpPr>
          <p:cNvPr id="26" name="Groupe 25"/>
          <p:cNvGrpSpPr/>
          <p:nvPr/>
        </p:nvGrpSpPr>
        <p:grpSpPr>
          <a:xfrm>
            <a:off x="75882" y="115768"/>
            <a:ext cx="1226820" cy="1062355"/>
            <a:chOff x="6857418" y="529372"/>
            <a:chExt cx="1226820" cy="1062355"/>
          </a:xfrm>
        </p:grpSpPr>
        <p:pic>
          <p:nvPicPr>
            <p:cNvPr id="27" name="Image 26" descr="http://www.catedu.es/arasaac/classes/img/thumbnail.php?i=c2l6ZT0zMDAmcnV0YT0uLi8uLi9yZXBvc2l0b3Jpby9vcmlnaW5hbGVzLzY2MzIucG5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418" y="836712"/>
              <a:ext cx="777240"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92"/>
            <p:cNvSpPr>
              <a:spLocks noChangeArrowheads="1"/>
            </p:cNvSpPr>
            <p:nvPr/>
          </p:nvSpPr>
          <p:spPr bwMode="auto">
            <a:xfrm>
              <a:off x="7458763" y="529372"/>
              <a:ext cx="625475" cy="462280"/>
            </a:xfrm>
            <a:prstGeom prst="wedgeRoundRectCallout">
              <a:avLst>
                <a:gd name="adj1" fmla="val -68602"/>
                <a:gd name="adj2" fmla="val 51713"/>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729" y="594549"/>
              <a:ext cx="387868" cy="39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16860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460375" y="1320991"/>
            <a:ext cx="28083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ea typeface="Times New Roman" pitchFamily="18" charset="0"/>
                <a:cs typeface="Arial" pitchFamily="34" charset="0"/>
              </a:rPr>
              <a:t>Travaillez-vous à temps plein ?</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sp>
        <p:nvSpPr>
          <p:cNvPr id="35" name="Rectangle 6"/>
          <p:cNvSpPr>
            <a:spLocks noChangeArrowheads="1"/>
          </p:cNvSpPr>
          <p:nvPr/>
        </p:nvSpPr>
        <p:spPr bwMode="auto">
          <a:xfrm>
            <a:off x="298372" y="4111905"/>
            <a:ext cx="3265516" cy="28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cs typeface="Arial" pitchFamily="34" charset="0"/>
              </a:rPr>
              <a:t>Travaillez-vous à temps partiel ?</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grpSp>
        <p:nvGrpSpPr>
          <p:cNvPr id="24" name="Groupe 23"/>
          <p:cNvGrpSpPr/>
          <p:nvPr/>
        </p:nvGrpSpPr>
        <p:grpSpPr>
          <a:xfrm>
            <a:off x="2483768" y="1367889"/>
            <a:ext cx="3976370" cy="1992630"/>
            <a:chOff x="0" y="0"/>
            <a:chExt cx="3976777" cy="1992702"/>
          </a:xfrm>
        </p:grpSpPr>
        <p:pic>
          <p:nvPicPr>
            <p:cNvPr id="25" name="Imag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7811" y="0"/>
              <a:ext cx="2078966" cy="1992702"/>
            </a:xfrm>
            <a:prstGeom prst="rect">
              <a:avLst/>
            </a:prstGeom>
            <a:noFill/>
            <a:ln>
              <a:noFill/>
            </a:ln>
          </p:spPr>
        </p:pic>
        <p:pic>
          <p:nvPicPr>
            <p:cNvPr id="26" name="Imag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0166"/>
              <a:ext cx="1268083" cy="1397479"/>
            </a:xfrm>
            <a:prstGeom prst="rect">
              <a:avLst/>
            </a:prstGeom>
            <a:noFill/>
            <a:ln>
              <a:noFill/>
            </a:ln>
          </p:spPr>
        </p:pic>
        <p:sp>
          <p:nvSpPr>
            <p:cNvPr id="27" name="AutoShape 173"/>
            <p:cNvSpPr>
              <a:spLocks noChangeArrowheads="1"/>
            </p:cNvSpPr>
            <p:nvPr/>
          </p:nvSpPr>
          <p:spPr bwMode="auto">
            <a:xfrm>
              <a:off x="1268083" y="845388"/>
              <a:ext cx="635000" cy="356235"/>
            </a:xfrm>
            <a:prstGeom prst="rightArrow">
              <a:avLst>
                <a:gd name="adj1" fmla="val 50000"/>
                <a:gd name="adj2" fmla="val 4456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grpSp>
        <p:nvGrpSpPr>
          <p:cNvPr id="29" name="Groupe 28"/>
          <p:cNvGrpSpPr/>
          <p:nvPr/>
        </p:nvGrpSpPr>
        <p:grpSpPr>
          <a:xfrm>
            <a:off x="2532347" y="4373946"/>
            <a:ext cx="4045585" cy="2026919"/>
            <a:chOff x="0" y="0"/>
            <a:chExt cx="4045789" cy="2027208"/>
          </a:xfrm>
        </p:grpSpPr>
        <p:pic>
          <p:nvPicPr>
            <p:cNvPr id="31" name="Imag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2528"/>
              <a:ext cx="1268083" cy="1397480"/>
            </a:xfrm>
            <a:prstGeom prst="rect">
              <a:avLst/>
            </a:prstGeom>
            <a:noFill/>
            <a:ln>
              <a:noFill/>
            </a:ln>
          </p:spPr>
        </p:pic>
        <p:sp>
          <p:nvSpPr>
            <p:cNvPr id="45" name="AutoShape 174"/>
            <p:cNvSpPr>
              <a:spLocks noChangeArrowheads="1"/>
            </p:cNvSpPr>
            <p:nvPr/>
          </p:nvSpPr>
          <p:spPr bwMode="auto">
            <a:xfrm>
              <a:off x="1268083" y="759125"/>
              <a:ext cx="635000" cy="356235"/>
            </a:xfrm>
            <a:prstGeom prst="rightArrow">
              <a:avLst>
                <a:gd name="adj1" fmla="val 50000"/>
                <a:gd name="adj2" fmla="val 4456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pic>
          <p:nvPicPr>
            <p:cNvPr id="46" name="Image 4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966" y="0"/>
              <a:ext cx="1966823" cy="2027208"/>
            </a:xfrm>
            <a:prstGeom prst="rect">
              <a:avLst/>
            </a:prstGeom>
            <a:noFill/>
            <a:ln>
              <a:noFill/>
            </a:ln>
          </p:spPr>
        </p:pic>
      </p:grpSp>
      <p:sp>
        <p:nvSpPr>
          <p:cNvPr id="19" name="Rectangle 6"/>
          <p:cNvSpPr>
            <a:spLocks noChangeArrowheads="1"/>
          </p:cNvSpPr>
          <p:nvPr/>
        </p:nvSpPr>
        <p:spPr bwMode="auto">
          <a:xfrm>
            <a:off x="6360454" y="0"/>
            <a:ext cx="2781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ea typeface="Times New Roman" pitchFamily="18" charset="0"/>
                <a:cs typeface="Arial" pitchFamily="34" charset="0"/>
              </a:rPr>
              <a:t>3 - PARCOURS  TRAVAIL</a:t>
            </a:r>
            <a:endParaRPr kumimoji="0" lang="fr-FR" altLang="fr-FR" b="1" i="0" u="none" strike="noStrike" cap="none" normalizeH="0" baseline="0" dirty="0" smtClean="0">
              <a:ln>
                <a:noFill/>
              </a:ln>
              <a:solidFill>
                <a:srgbClr val="FFC000"/>
              </a:solidFill>
              <a:effectLst/>
              <a:cs typeface="Arial" pitchFamily="34" charset="0"/>
            </a:endParaRPr>
          </a:p>
        </p:txBody>
      </p:sp>
      <p:grpSp>
        <p:nvGrpSpPr>
          <p:cNvPr id="20" name="Groupe 19"/>
          <p:cNvGrpSpPr/>
          <p:nvPr/>
        </p:nvGrpSpPr>
        <p:grpSpPr>
          <a:xfrm>
            <a:off x="75882" y="115768"/>
            <a:ext cx="1226820" cy="1062355"/>
            <a:chOff x="6857418" y="529372"/>
            <a:chExt cx="1226820" cy="1062355"/>
          </a:xfrm>
        </p:grpSpPr>
        <p:pic>
          <p:nvPicPr>
            <p:cNvPr id="21" name="Image 20" descr="http://www.catedu.es/arasaac/classes/img/thumbnail.php?i=c2l6ZT0zMDAmcnV0YT0uLi8uLi9yZXBvc2l0b3Jpby9vcmlnaW5hbGVzLzY2MzIucG5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7418" y="836712"/>
              <a:ext cx="777240"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192"/>
            <p:cNvSpPr>
              <a:spLocks noChangeArrowheads="1"/>
            </p:cNvSpPr>
            <p:nvPr/>
          </p:nvSpPr>
          <p:spPr bwMode="auto">
            <a:xfrm>
              <a:off x="7458763" y="529372"/>
              <a:ext cx="625475" cy="462280"/>
            </a:xfrm>
            <a:prstGeom prst="wedgeRoundRectCallout">
              <a:avLst>
                <a:gd name="adj1" fmla="val -68602"/>
                <a:gd name="adj2" fmla="val 51713"/>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4729" y="594549"/>
              <a:ext cx="387868" cy="39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589972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620688"/>
            <a:ext cx="7571184" cy="2494849"/>
          </a:xfrm>
        </p:spPr>
        <p:txBody>
          <a:bodyPr>
            <a:normAutofit fontScale="90000"/>
          </a:bodyPr>
          <a:lstStyle/>
          <a:p>
            <a:pPr algn="l"/>
            <a:r>
              <a:rPr lang="fr-FR" sz="2200" dirty="0" smtClean="0"/>
              <a:t>Les différentes diapositives </a:t>
            </a:r>
            <a:r>
              <a:rPr lang="fr-FR" sz="2200" dirty="0"/>
              <a:t>sont </a:t>
            </a:r>
            <a:r>
              <a:rPr lang="fr-FR" sz="2200" dirty="0" smtClean="0"/>
              <a:t>imprimées et classées </a:t>
            </a:r>
            <a:r>
              <a:rPr lang="fr-FR" sz="2200" dirty="0"/>
              <a:t>dans un </a:t>
            </a:r>
            <a:r>
              <a:rPr lang="fr-FR" sz="2200" dirty="0" smtClean="0"/>
              <a:t>classeur.</a:t>
            </a:r>
            <a:br>
              <a:rPr lang="fr-FR" sz="2200" dirty="0" smtClean="0"/>
            </a:br>
            <a:r>
              <a:rPr lang="fr-FR" sz="2200" dirty="0" smtClean="0"/>
              <a:t>Les 2 planches pointées ci-dessous (dans préambule) seront disponibles </a:t>
            </a:r>
            <a:r>
              <a:rPr lang="fr-FR" sz="2200" dirty="0"/>
              <a:t>en fin et </a:t>
            </a:r>
            <a:r>
              <a:rPr lang="fr-FR" sz="2200" dirty="0" smtClean="0"/>
              <a:t>en début </a:t>
            </a:r>
            <a:r>
              <a:rPr lang="fr-FR" sz="2200" dirty="0"/>
              <a:t>de </a:t>
            </a:r>
            <a:r>
              <a:rPr lang="fr-FR" sz="2200" dirty="0" smtClean="0"/>
              <a:t>classeur afin de pouvoir les utiliser facilement tout au long de l’échange. </a:t>
            </a:r>
            <a:br>
              <a:rPr lang="fr-FR" sz="2200" dirty="0" smtClean="0"/>
            </a:br>
            <a:r>
              <a:rPr lang="fr-FR" sz="2200" dirty="0" smtClean="0"/>
              <a:t>Les différentes planches seront avantageusement rangées dans des intercalaires de couleurs différentes pour servir de points de repère aux deux locuteurs</a:t>
            </a:r>
            <a:r>
              <a:rPr lang="fr-FR" sz="2200" dirty="0"/>
              <a:t/>
            </a:r>
            <a:br>
              <a:rPr lang="fr-FR" sz="2200" dirty="0"/>
            </a:br>
            <a:endParaRPr lang="fr-FR" sz="2200" dirty="0"/>
          </a:p>
        </p:txBody>
      </p:sp>
      <p:pic>
        <p:nvPicPr>
          <p:cNvPr id="5" name="Espace réservé du contenu 4"/>
          <p:cNvPicPr>
            <a:picLocks noGrp="1"/>
          </p:cNvPicPr>
          <p:nvPr>
            <p:ph idx="1"/>
          </p:nvPr>
        </p:nvPicPr>
        <p:blipFill>
          <a:blip r:embed="rId2"/>
          <a:stretch>
            <a:fillRect/>
          </a:stretch>
        </p:blipFill>
        <p:spPr>
          <a:xfrm rot="10800000">
            <a:off x="1331640" y="3110876"/>
            <a:ext cx="6768752" cy="3240360"/>
          </a:xfrm>
          <a:prstGeom prst="rect">
            <a:avLst/>
          </a:prstGeom>
        </p:spPr>
      </p:pic>
      <p:sp>
        <p:nvSpPr>
          <p:cNvPr id="8" name="Flèche droite 7"/>
          <p:cNvSpPr/>
          <p:nvPr/>
        </p:nvSpPr>
        <p:spPr>
          <a:xfrm rot="7825718">
            <a:off x="7419391" y="3267882"/>
            <a:ext cx="1512168"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2518961">
            <a:off x="436213" y="3267883"/>
            <a:ext cx="1512168"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755418" y="-11245"/>
            <a:ext cx="2388582" cy="369332"/>
          </a:xfrm>
          <a:prstGeom prst="rect">
            <a:avLst/>
          </a:prstGeom>
          <a:noFill/>
        </p:spPr>
        <p:txBody>
          <a:bodyPr wrap="square" rtlCol="0">
            <a:spAutoFit/>
          </a:bodyPr>
          <a:lstStyle/>
          <a:p>
            <a:r>
              <a:rPr lang="fr-FR" b="1" dirty="0" smtClean="0">
                <a:solidFill>
                  <a:srgbClr val="FF0000"/>
                </a:solidFill>
              </a:rPr>
              <a:t>001 - MODE D’EMPLOI</a:t>
            </a:r>
            <a:endParaRPr lang="fr-FR" b="1" dirty="0">
              <a:solidFill>
                <a:srgbClr val="FF0000"/>
              </a:solidFill>
            </a:endParaRPr>
          </a:p>
        </p:txBody>
      </p:sp>
      <p:sp>
        <p:nvSpPr>
          <p:cNvPr id="1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577157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66574" y="840957"/>
            <a:ext cx="37909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ea typeface="Times New Roman" pitchFamily="18" charset="0"/>
                <a:cs typeface="Arial" pitchFamily="34" charset="0"/>
              </a:rPr>
              <a:t>Etes-vous reconnu travailleur handicapé ?</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sp>
        <p:nvSpPr>
          <p:cNvPr id="35" name="Rectangle 6"/>
          <p:cNvSpPr>
            <a:spLocks noChangeArrowheads="1"/>
          </p:cNvSpPr>
          <p:nvPr/>
        </p:nvSpPr>
        <p:spPr bwMode="auto">
          <a:xfrm>
            <a:off x="352062" y="2923784"/>
            <a:ext cx="3265516" cy="28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altLang="fr-FR" sz="1200" dirty="0" smtClean="0">
                <a:latin typeface="Arial Black" panose="020B0A04020102020204" pitchFamily="34" charset="0"/>
                <a:cs typeface="Arial" pitchFamily="34" charset="0"/>
              </a:rPr>
              <a:t>A quel taux d’invalidité ?</a:t>
            </a:r>
            <a:endParaRPr kumimoji="0" lang="fr-FR" altLang="fr-FR"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grpSp>
        <p:nvGrpSpPr>
          <p:cNvPr id="2" name="Groupe 1"/>
          <p:cNvGrpSpPr/>
          <p:nvPr/>
        </p:nvGrpSpPr>
        <p:grpSpPr>
          <a:xfrm>
            <a:off x="1613280" y="936278"/>
            <a:ext cx="4871386" cy="1987764"/>
            <a:chOff x="2754367" y="1385983"/>
            <a:chExt cx="4871386" cy="1987764"/>
          </a:xfrm>
        </p:grpSpPr>
        <p:pic>
          <p:nvPicPr>
            <p:cNvPr id="21" name="Image 20" descr="http://www.catedu.es/arasaac/classes/img/thumbnail.php?i=c2l6ZT0zMDAmcnV0YT0uLi8uLi9yZXBvc2l0b3Jpby9vcmlnaW5hbGVzLzY2MzIucG5n"/>
            <p:cNvPicPr/>
            <p:nvPr/>
          </p:nvPicPr>
          <p:blipFill>
            <a:blip r:embed="rId2">
              <a:extLst>
                <a:ext uri="{28A0092B-C50C-407E-A947-70E740481C1C}">
                  <a14:useLocalDpi xmlns:a14="http://schemas.microsoft.com/office/drawing/2010/main" val="0"/>
                </a:ext>
              </a:extLst>
            </a:blip>
            <a:srcRect/>
            <a:stretch>
              <a:fillRect/>
            </a:stretch>
          </p:blipFill>
          <p:spPr bwMode="auto">
            <a:xfrm>
              <a:off x="5296508" y="2036437"/>
              <a:ext cx="1454150" cy="133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e 16"/>
            <p:cNvGrpSpPr/>
            <p:nvPr/>
          </p:nvGrpSpPr>
          <p:grpSpPr>
            <a:xfrm>
              <a:off x="2754367" y="1429162"/>
              <a:ext cx="4845052" cy="1551941"/>
              <a:chOff x="0" y="-250509"/>
              <a:chExt cx="4846852" cy="1553098"/>
            </a:xfrm>
          </p:grpSpPr>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7225" y="-250509"/>
                <a:ext cx="729627" cy="798480"/>
              </a:xfrm>
              <a:prstGeom prst="rect">
                <a:avLst/>
              </a:prstGeom>
              <a:noFill/>
              <a:ln>
                <a:noFill/>
              </a:ln>
            </p:spPr>
          </p:pic>
          <p:pic>
            <p:nvPicPr>
              <p:cNvPr id="19" name="Image 18" descr="http://www.handiemploitouraine.com/images/logo-mdph37.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01925"/>
                <a:ext cx="1639019" cy="1000664"/>
              </a:xfrm>
              <a:prstGeom prst="rect">
                <a:avLst/>
              </a:prstGeom>
              <a:noFill/>
              <a:ln>
                <a:noFill/>
              </a:ln>
            </p:spPr>
          </p:pic>
          <p:sp>
            <p:nvSpPr>
              <p:cNvPr id="20" name="AutoShape 176"/>
              <p:cNvSpPr>
                <a:spLocks noChangeArrowheads="1"/>
              </p:cNvSpPr>
              <p:nvPr/>
            </p:nvSpPr>
            <p:spPr bwMode="auto">
              <a:xfrm>
                <a:off x="1639019" y="646981"/>
                <a:ext cx="1094740" cy="391795"/>
              </a:xfrm>
              <a:prstGeom prst="rightArrow">
                <a:avLst>
                  <a:gd name="adj1" fmla="val 50000"/>
                  <a:gd name="adj2" fmla="val 6985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22" name="AutoShape 192"/>
            <p:cNvSpPr>
              <a:spLocks noChangeArrowheads="1"/>
            </p:cNvSpPr>
            <p:nvPr/>
          </p:nvSpPr>
          <p:spPr bwMode="auto">
            <a:xfrm>
              <a:off x="6455448" y="1385983"/>
              <a:ext cx="1170305" cy="819150"/>
            </a:xfrm>
            <a:prstGeom prst="wedgeRoundRectCallout">
              <a:avLst>
                <a:gd name="adj1" fmla="val -68602"/>
                <a:gd name="adj2" fmla="val 51713"/>
                <a:gd name="adj3" fmla="val 16667"/>
              </a:avLst>
            </a:prstGeom>
            <a:no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grpSp>
      <p:grpSp>
        <p:nvGrpSpPr>
          <p:cNvPr id="3" name="Groupe 2"/>
          <p:cNvGrpSpPr/>
          <p:nvPr/>
        </p:nvGrpSpPr>
        <p:grpSpPr>
          <a:xfrm>
            <a:off x="1779595" y="3212976"/>
            <a:ext cx="6032500" cy="3161664"/>
            <a:chOff x="1779595" y="3429000"/>
            <a:chExt cx="6032500" cy="3161664"/>
          </a:xfrm>
        </p:grpSpPr>
        <p:grpSp>
          <p:nvGrpSpPr>
            <p:cNvPr id="32" name="Groupe 31"/>
            <p:cNvGrpSpPr/>
            <p:nvPr/>
          </p:nvGrpSpPr>
          <p:grpSpPr>
            <a:xfrm>
              <a:off x="1779595" y="5438840"/>
              <a:ext cx="6032500" cy="1151824"/>
              <a:chOff x="0" y="0"/>
              <a:chExt cx="6032500" cy="1151890"/>
            </a:xfrm>
          </p:grpSpPr>
          <p:sp>
            <p:nvSpPr>
              <p:cNvPr id="38" name="AutoShape 178"/>
              <p:cNvSpPr>
                <a:spLocks noChangeArrowheads="1"/>
              </p:cNvSpPr>
              <p:nvPr/>
            </p:nvSpPr>
            <p:spPr bwMode="auto">
              <a:xfrm>
                <a:off x="0" y="0"/>
                <a:ext cx="6032500" cy="1151890"/>
              </a:xfrm>
              <a:prstGeom prst="rightArrow">
                <a:avLst>
                  <a:gd name="adj1" fmla="val 50000"/>
                  <a:gd name="adj2" fmla="val 130926"/>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39" name="Zone de texte 2"/>
              <p:cNvSpPr txBox="1">
                <a:spLocks noChangeArrowheads="1"/>
              </p:cNvSpPr>
              <p:nvPr/>
            </p:nvSpPr>
            <p:spPr bwMode="auto">
              <a:xfrm>
                <a:off x="396815" y="422694"/>
                <a:ext cx="4928235" cy="391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2000" dirty="0">
                    <a:effectLst/>
                    <a:latin typeface="Times New Roman"/>
                    <a:ea typeface="Times New Roman"/>
                  </a:rPr>
                  <a:t>0%	</a:t>
                </a:r>
                <a:r>
                  <a:rPr lang="fr-FR" sz="2000" dirty="0">
                    <a:latin typeface="Times New Roman"/>
                    <a:ea typeface="Times New Roman"/>
                  </a:rPr>
                  <a:t>80%</a:t>
                </a:r>
                <a:r>
                  <a:rPr lang="fr-FR" sz="2000" dirty="0">
                    <a:effectLst/>
                    <a:latin typeface="Times New Roman"/>
                    <a:ea typeface="Times New Roman"/>
                  </a:rPr>
                  <a:t>	30%	50%	60%	</a:t>
                </a:r>
                <a:endParaRPr lang="fr-FR" sz="1200" dirty="0">
                  <a:effectLst/>
                  <a:latin typeface="Times New Roman"/>
                  <a:ea typeface="Times New Roman"/>
                </a:endParaRPr>
              </a:p>
            </p:txBody>
          </p:sp>
        </p:grpSp>
        <p:grpSp>
          <p:nvGrpSpPr>
            <p:cNvPr id="33" name="Groupe 32"/>
            <p:cNvGrpSpPr/>
            <p:nvPr/>
          </p:nvGrpSpPr>
          <p:grpSpPr>
            <a:xfrm>
              <a:off x="2003881" y="3429000"/>
              <a:ext cx="4796287" cy="1794191"/>
              <a:chOff x="0" y="0"/>
              <a:chExt cx="4796287" cy="1794294"/>
            </a:xfrm>
          </p:grpSpPr>
          <p:pic>
            <p:nvPicPr>
              <p:cNvPr id="34" name="il_fi" descr="carte-de-priorite-pour-personne-handicapee_mediu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8589" y="0"/>
                <a:ext cx="1207698" cy="1794294"/>
              </a:xfrm>
              <a:prstGeom prst="rect">
                <a:avLst/>
              </a:prstGeom>
              <a:ln>
                <a:noFill/>
              </a:ln>
              <a:effectLst>
                <a:outerShdw blurRad="292100" dist="139700" dir="2700000" algn="tl" rotWithShape="0">
                  <a:srgbClr val="333333">
                    <a:alpha val="65000"/>
                  </a:srgbClr>
                </a:outerShdw>
              </a:effectLst>
            </p:spPr>
          </p:pic>
          <p:pic>
            <p:nvPicPr>
              <p:cNvPr id="36" name="il_fi" descr="http://upload.wikimedia.org/wikipedia/commons/e/e7/Carte-d-Invalidite_Taux-d-Incapacite-80%25%2B_l-Annexe-2-4-du-Code-de-l-Action-Sociale-et-des-Familles.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2921" y="0"/>
                <a:ext cx="1233578" cy="1794294"/>
              </a:xfrm>
              <a:prstGeom prst="rect">
                <a:avLst/>
              </a:prstGeom>
              <a:ln>
                <a:noFill/>
              </a:ln>
              <a:effectLst>
                <a:outerShdw blurRad="292100" dist="139700" dir="2700000" algn="tl" rotWithShape="0">
                  <a:srgbClr val="333333">
                    <a:alpha val="65000"/>
                  </a:srgbClr>
                </a:outerShdw>
              </a:effectLst>
            </p:spPr>
          </p:pic>
          <p:pic>
            <p:nvPicPr>
              <p:cNvPr id="37" name="il_fi" descr="http://www.adepa.fr/wp-content/uploads/2011/07/Carte-dinvalidit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90446" cy="1794294"/>
              </a:xfrm>
              <a:prstGeom prst="rect">
                <a:avLst/>
              </a:prstGeom>
              <a:ln>
                <a:noFill/>
              </a:ln>
              <a:effectLst>
                <a:outerShdw blurRad="292100" dist="139700" dir="2700000" algn="tl" rotWithShape="0">
                  <a:srgbClr val="333333">
                    <a:alpha val="65000"/>
                  </a:srgbClr>
                </a:outerShdw>
              </a:effectLst>
            </p:spPr>
          </p:pic>
        </p:grpSp>
      </p:grpSp>
      <p:sp>
        <p:nvSpPr>
          <p:cNvPr id="26" name="Rectangle 6"/>
          <p:cNvSpPr>
            <a:spLocks noChangeArrowheads="1"/>
          </p:cNvSpPr>
          <p:nvPr/>
        </p:nvSpPr>
        <p:spPr bwMode="auto">
          <a:xfrm>
            <a:off x="6360454" y="0"/>
            <a:ext cx="2781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b="1" dirty="0" smtClean="0">
                <a:solidFill>
                  <a:srgbClr val="FFC000"/>
                </a:solidFill>
                <a:ea typeface="Times New Roman" pitchFamily="18" charset="0"/>
                <a:cs typeface="Arial" pitchFamily="34" charset="0"/>
              </a:rPr>
              <a:t>3 - PARCOURS  TRAVAIL</a:t>
            </a:r>
            <a:endParaRPr kumimoji="0" lang="fr-FR" altLang="fr-FR" b="1" i="0" u="none" strike="noStrike" cap="none" normalizeH="0" baseline="0" dirty="0" smtClean="0">
              <a:ln>
                <a:noFill/>
              </a:ln>
              <a:solidFill>
                <a:srgbClr val="FFC000"/>
              </a:solidFill>
              <a:effectLst/>
              <a:cs typeface="Arial" pitchFamily="34" charset="0"/>
            </a:endParaRPr>
          </a:p>
        </p:txBody>
      </p:sp>
      <p:grpSp>
        <p:nvGrpSpPr>
          <p:cNvPr id="27" name="Groupe 26"/>
          <p:cNvGrpSpPr/>
          <p:nvPr/>
        </p:nvGrpSpPr>
        <p:grpSpPr>
          <a:xfrm>
            <a:off x="75882" y="115768"/>
            <a:ext cx="1226820" cy="1062355"/>
            <a:chOff x="6857418" y="529372"/>
            <a:chExt cx="1226820" cy="1062355"/>
          </a:xfrm>
        </p:grpSpPr>
        <p:pic>
          <p:nvPicPr>
            <p:cNvPr id="28" name="Image 27" descr="http://www.catedu.es/arasaac/classes/img/thumbnail.php?i=c2l6ZT0zMDAmcnV0YT0uLi8uLi9yZXBvc2l0b3Jpby9vcmlnaW5hbGVzLzY2MzIucG5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7418" y="836712"/>
              <a:ext cx="777240"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92"/>
            <p:cNvSpPr>
              <a:spLocks noChangeArrowheads="1"/>
            </p:cNvSpPr>
            <p:nvPr/>
          </p:nvSpPr>
          <p:spPr bwMode="auto">
            <a:xfrm>
              <a:off x="7458763" y="529372"/>
              <a:ext cx="625475" cy="462280"/>
            </a:xfrm>
            <a:prstGeom prst="wedgeRoundRectCallout">
              <a:avLst>
                <a:gd name="adj1" fmla="val -68602"/>
                <a:gd name="adj2" fmla="val 51713"/>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pic>
          <p:nvPicPr>
            <p:cNvPr id="3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4729" y="594549"/>
              <a:ext cx="387868" cy="39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622502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grpSp>
        <p:nvGrpSpPr>
          <p:cNvPr id="71" name="Groupe 70"/>
          <p:cNvGrpSpPr/>
          <p:nvPr/>
        </p:nvGrpSpPr>
        <p:grpSpPr>
          <a:xfrm>
            <a:off x="145716" y="130386"/>
            <a:ext cx="1551305" cy="1179830"/>
            <a:chOff x="7308304" y="199390"/>
            <a:chExt cx="1551305" cy="1179830"/>
          </a:xfrm>
        </p:grpSpPr>
        <p:grpSp>
          <p:nvGrpSpPr>
            <p:cNvPr id="5" name="Groupe 4"/>
            <p:cNvGrpSpPr/>
            <p:nvPr/>
          </p:nvGrpSpPr>
          <p:grpSpPr>
            <a:xfrm>
              <a:off x="7308304" y="199390"/>
              <a:ext cx="1551305" cy="1179830"/>
              <a:chOff x="0" y="-237902"/>
              <a:chExt cx="3646196" cy="309806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7" name="Rectangle à coins arrondis 6"/>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11" name="Imag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524" y="289990"/>
              <a:ext cx="498475" cy="391795"/>
            </a:xfrm>
            <a:prstGeom prst="rect">
              <a:avLst/>
            </a:prstGeom>
            <a:noFill/>
            <a:ln>
              <a:noFill/>
            </a:ln>
          </p:spPr>
        </p:pic>
      </p:grpSp>
      <p:sp>
        <p:nvSpPr>
          <p:cNvPr id="10" name="Rectangle 9"/>
          <p:cNvSpPr/>
          <p:nvPr/>
        </p:nvSpPr>
        <p:spPr>
          <a:xfrm>
            <a:off x="703452" y="1310216"/>
            <a:ext cx="2952328" cy="923330"/>
          </a:xfrm>
          <a:prstGeom prst="rect">
            <a:avLst/>
          </a:prstGeom>
        </p:spPr>
        <p:txBody>
          <a:bodyPr wrap="square">
            <a:spAutoFit/>
          </a:bodyPr>
          <a:lstStyle/>
          <a:p>
            <a:r>
              <a:rPr lang="fr-FR" b="1" dirty="0"/>
              <a:t>Etes-vous aidé dans la gestion de vos papiers et de votre budget ?</a:t>
            </a:r>
          </a:p>
        </p:txBody>
      </p:sp>
      <p:pic>
        <p:nvPicPr>
          <p:cNvPr id="13" name="Imag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780" y="812091"/>
            <a:ext cx="3458025" cy="1762105"/>
          </a:xfrm>
          <a:prstGeom prst="rect">
            <a:avLst/>
          </a:prstGeom>
          <a:noFill/>
        </p:spPr>
      </p:pic>
      <p:sp>
        <p:nvSpPr>
          <p:cNvPr id="12" name="Rectangle 11"/>
          <p:cNvSpPr/>
          <p:nvPr/>
        </p:nvSpPr>
        <p:spPr>
          <a:xfrm>
            <a:off x="165078" y="2469597"/>
            <a:ext cx="2240806" cy="369332"/>
          </a:xfrm>
          <a:prstGeom prst="rect">
            <a:avLst/>
          </a:prstGeom>
        </p:spPr>
        <p:txBody>
          <a:bodyPr wrap="none">
            <a:spAutoFit/>
          </a:bodyPr>
          <a:lstStyle/>
          <a:p>
            <a:r>
              <a:rPr lang="fr-FR" b="1" dirty="0"/>
              <a:t>Si oui, qui vous aide ?</a:t>
            </a:r>
          </a:p>
        </p:txBody>
      </p:sp>
      <p:grpSp>
        <p:nvGrpSpPr>
          <p:cNvPr id="14" name="Groupe 13"/>
          <p:cNvGrpSpPr/>
          <p:nvPr/>
        </p:nvGrpSpPr>
        <p:grpSpPr>
          <a:xfrm>
            <a:off x="86103" y="3255839"/>
            <a:ext cx="1372235" cy="2181225"/>
            <a:chOff x="649531" y="3128962"/>
            <a:chExt cx="1372235" cy="2181225"/>
          </a:xfrm>
        </p:grpSpPr>
        <p:cxnSp>
          <p:nvCxnSpPr>
            <p:cNvPr id="25" name="AutoShape 128"/>
            <p:cNvCxnSpPr>
              <a:cxnSpLocks noChangeShapeType="1"/>
            </p:cNvCxnSpPr>
            <p:nvPr/>
          </p:nvCxnSpPr>
          <p:spPr bwMode="auto">
            <a:xfrm>
              <a:off x="1316281" y="4665662"/>
              <a:ext cx="35496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6" name="Image 25" descr="http://www.catedu.es/arasaac/classes/img/thumbnail.php?i=c2l6ZT0zMDAmcnV0YT0uLi8uLi9yZXBvc2l0b3Jpby9vcmlnaW5hbGVzLzExNTA5LnBuZw=="/>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6956" y="4372927"/>
              <a:ext cx="38481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26" descr="http://www.catedu.es/arasaac/classes/img/thumbnail.php?i=c2l6ZT0zMDAmcnV0YT0uLi8uLi9yZXBvc2l0b3Jpby9vcmlnaW5hbGVzLzQ2OTgucG5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6956" y="4687887"/>
              <a:ext cx="28638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AutoShape 131"/>
            <p:cNvCxnSpPr>
              <a:cxnSpLocks noChangeShapeType="1"/>
            </p:cNvCxnSpPr>
            <p:nvPr/>
          </p:nvCxnSpPr>
          <p:spPr bwMode="auto">
            <a:xfrm>
              <a:off x="1316281" y="4781867"/>
              <a:ext cx="217805" cy="704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9" name="Image 28" descr="http://www.catedu.es/arasaac/classes/img/thumbnail.php?i=c2l6ZT0zMDAmcnV0YT0uLi8uLi9yZXBvc2l0b3Jpby9vcmlnaW5hbGVzLzU5OTUucG5n"/>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333">
              <a:off x="1598856" y="4939347"/>
              <a:ext cx="422910"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AutoShape 133"/>
            <p:cNvCxnSpPr>
              <a:cxnSpLocks noChangeShapeType="1"/>
            </p:cNvCxnSpPr>
            <p:nvPr/>
          </p:nvCxnSpPr>
          <p:spPr bwMode="auto">
            <a:xfrm>
              <a:off x="1213411" y="4882832"/>
              <a:ext cx="281940" cy="1911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1" name="Image 30" descr="http://www.catedu.es/arasaac/classes/img/thumbnail.php?i=c2l6ZT0zMDAmcnV0YT0uLi8uLi9yZXBvc2l0b3Jpby9vcmlnaW5hbGVzLzQ1NzAucG5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531" y="4493577"/>
              <a:ext cx="572770" cy="50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31" descr="thumbnai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3128962"/>
              <a:ext cx="1243965" cy="1243965"/>
            </a:xfrm>
            <a:prstGeom prst="rect">
              <a:avLst/>
            </a:prstGeom>
            <a:noFill/>
            <a:ln>
              <a:noFill/>
            </a:ln>
          </p:spPr>
        </p:pic>
      </p:grpSp>
      <p:pic>
        <p:nvPicPr>
          <p:cNvPr id="34" name="Image 33" descr="http://www.catedu.es/arasaac/classes/img/thumbnail.php?i=c2l6ZT0zMDAmcnV0YT0uLi8uLi9yZXBvc2l0b3Jpby9vcmlnaW5hbGVzLzI0NTE1LnBuZw=="/>
          <p:cNvPicPr/>
          <p:nvPr/>
        </p:nvPicPr>
        <p:blipFill>
          <a:blip r:embed="rId10" r:link="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8192" y="2428436"/>
            <a:ext cx="1339215" cy="1339215"/>
          </a:xfrm>
          <a:prstGeom prst="rect">
            <a:avLst/>
          </a:prstGeom>
          <a:noFill/>
          <a:ln>
            <a:noFill/>
          </a:ln>
        </p:spPr>
      </p:pic>
      <p:grpSp>
        <p:nvGrpSpPr>
          <p:cNvPr id="35" name="Group 116"/>
          <p:cNvGrpSpPr>
            <a:grpSpLocks/>
          </p:cNvGrpSpPr>
          <p:nvPr/>
        </p:nvGrpSpPr>
        <p:grpSpPr bwMode="auto">
          <a:xfrm>
            <a:off x="4017745" y="2701089"/>
            <a:ext cx="1506855" cy="1413510"/>
            <a:chOff x="6056" y="8696"/>
            <a:chExt cx="3507" cy="3678"/>
          </a:xfrm>
        </p:grpSpPr>
        <p:grpSp>
          <p:nvGrpSpPr>
            <p:cNvPr id="36" name="Group 113"/>
            <p:cNvGrpSpPr>
              <a:grpSpLocks/>
            </p:cNvGrpSpPr>
            <p:nvPr/>
          </p:nvGrpSpPr>
          <p:grpSpPr bwMode="auto">
            <a:xfrm>
              <a:off x="7598" y="8696"/>
              <a:ext cx="1965" cy="3191"/>
              <a:chOff x="8283" y="9673"/>
              <a:chExt cx="1965" cy="3191"/>
            </a:xfrm>
          </p:grpSpPr>
          <p:pic>
            <p:nvPicPr>
              <p:cNvPr id="38" name="Picture 110"/>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3" y="9673"/>
                <a:ext cx="1965" cy="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l_fi" descr="http://profile.ak.fbcdn.net/hprofile-ak-ash4/s160x160/398849_263851377035936_457161001_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42" y="10697"/>
                <a:ext cx="91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53" y="9887"/>
                <a:ext cx="823"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Image 36" descr="http://www.catedu.es/arasaac/classes/img/thumbnail.php?i=c2l6ZT0zMDAmcnV0YT0uLi8uLi9yZXBvc2l0b3Jpby9vcmlnaW5hbGVzLzUxMDMucG5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6" y="9868"/>
              <a:ext cx="2506" cy="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115"/>
          <p:cNvGrpSpPr>
            <a:grpSpLocks/>
          </p:cNvGrpSpPr>
          <p:nvPr/>
        </p:nvGrpSpPr>
        <p:grpSpPr bwMode="auto">
          <a:xfrm>
            <a:off x="5739651" y="3851469"/>
            <a:ext cx="1419225" cy="1296670"/>
            <a:chOff x="5519" y="12411"/>
            <a:chExt cx="4170" cy="3354"/>
          </a:xfrm>
        </p:grpSpPr>
        <p:grpSp>
          <p:nvGrpSpPr>
            <p:cNvPr id="42" name="Group 114"/>
            <p:cNvGrpSpPr>
              <a:grpSpLocks/>
            </p:cNvGrpSpPr>
            <p:nvPr/>
          </p:nvGrpSpPr>
          <p:grpSpPr bwMode="auto">
            <a:xfrm>
              <a:off x="5519" y="12411"/>
              <a:ext cx="2961" cy="3354"/>
              <a:chOff x="7277" y="12411"/>
              <a:chExt cx="2961" cy="3354"/>
            </a:xfrm>
          </p:grpSpPr>
          <p:pic>
            <p:nvPicPr>
              <p:cNvPr id="44" name="Picture 1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77" y="12411"/>
                <a:ext cx="2961" cy="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l_fi" descr="http://www.una.fr/seeimage?id=14376&amp;f=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80" y="12598"/>
                <a:ext cx="2319"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45" descr="Accueil"/>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96" y="13514"/>
                <a:ext cx="1851"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Image 4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25" y="13608"/>
              <a:ext cx="1664" cy="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e 32"/>
          <p:cNvGrpSpPr/>
          <p:nvPr/>
        </p:nvGrpSpPr>
        <p:grpSpPr>
          <a:xfrm>
            <a:off x="1950643" y="4994274"/>
            <a:ext cx="1387475" cy="1348105"/>
            <a:chOff x="2482138" y="5368288"/>
            <a:chExt cx="1387475" cy="1348105"/>
          </a:xfrm>
        </p:grpSpPr>
        <p:sp>
          <p:nvSpPr>
            <p:cNvPr id="50" name="Zone de texte 2"/>
            <p:cNvSpPr txBox="1">
              <a:spLocks noChangeArrowheads="1"/>
            </p:cNvSpPr>
            <p:nvPr/>
          </p:nvSpPr>
          <p:spPr bwMode="auto">
            <a:xfrm>
              <a:off x="2482138" y="5368288"/>
              <a:ext cx="988695" cy="12065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7200" dirty="0">
                  <a:effectLst/>
                  <a:latin typeface="Arial Black"/>
                  <a:ea typeface="Calibri"/>
                  <a:cs typeface="Times New Roman"/>
                </a:rPr>
                <a:t>?</a:t>
              </a:r>
              <a:endParaRPr lang="fr-FR" sz="1100" dirty="0">
                <a:effectLst/>
                <a:latin typeface="Calibri"/>
                <a:ea typeface="Calibri"/>
                <a:cs typeface="Times New Roman"/>
              </a:endParaRPr>
            </a:p>
          </p:txBody>
        </p:sp>
        <p:sp>
          <p:nvSpPr>
            <p:cNvPr id="51" name="Zone de texte 2"/>
            <p:cNvSpPr txBox="1">
              <a:spLocks noChangeArrowheads="1"/>
            </p:cNvSpPr>
            <p:nvPr/>
          </p:nvSpPr>
          <p:spPr bwMode="auto">
            <a:xfrm>
              <a:off x="2806623" y="6227443"/>
              <a:ext cx="1062990" cy="4889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Calibri"/>
                  <a:ea typeface="Calibri"/>
                  <a:cs typeface="Times New Roman"/>
                </a:rPr>
                <a:t>Autre</a:t>
              </a:r>
            </a:p>
          </p:txBody>
        </p:sp>
      </p:grpSp>
      <p:grpSp>
        <p:nvGrpSpPr>
          <p:cNvPr id="52" name="Groupe 51"/>
          <p:cNvGrpSpPr/>
          <p:nvPr/>
        </p:nvGrpSpPr>
        <p:grpSpPr>
          <a:xfrm>
            <a:off x="3769688" y="5247390"/>
            <a:ext cx="1481292" cy="938848"/>
            <a:chOff x="4062886" y="5406705"/>
            <a:chExt cx="2604770" cy="1243965"/>
          </a:xfrm>
        </p:grpSpPr>
        <p:grpSp>
          <p:nvGrpSpPr>
            <p:cNvPr id="47" name="Groupe 46"/>
            <p:cNvGrpSpPr/>
            <p:nvPr/>
          </p:nvGrpSpPr>
          <p:grpSpPr>
            <a:xfrm>
              <a:off x="4062886" y="5406705"/>
              <a:ext cx="2604770" cy="1243965"/>
              <a:chOff x="0" y="0"/>
              <a:chExt cx="3143551" cy="1637414"/>
            </a:xfrm>
          </p:grpSpPr>
          <p:pic>
            <p:nvPicPr>
              <p:cNvPr id="48" name="Image 47" descr="http://www.catedu.es/arasaac/classes/img/thumbnail.php?i=c2l6ZT0zMDAmcnV0YT0uLi8uLi9yZXBvc2l0b3Jpby9vcmlnaW5hbGVzLzI5NTcucG5n"/>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170121"/>
                <a:ext cx="1467293" cy="1467293"/>
              </a:xfrm>
              <a:prstGeom prst="rect">
                <a:avLst/>
              </a:prstGeom>
              <a:noFill/>
              <a:ln>
                <a:noFill/>
              </a:ln>
            </p:spPr>
          </p:pic>
          <p:sp>
            <p:nvSpPr>
              <p:cNvPr id="49" name="AutoShape 91"/>
              <p:cNvSpPr>
                <a:spLocks noChangeArrowheads="1"/>
              </p:cNvSpPr>
              <p:nvPr/>
            </p:nvSpPr>
            <p:spPr bwMode="auto">
              <a:xfrm>
                <a:off x="1350195" y="0"/>
                <a:ext cx="1793356" cy="1409002"/>
              </a:xfrm>
              <a:prstGeom prst="wedgeEllipseCallout">
                <a:avLst>
                  <a:gd name="adj1" fmla="val -67634"/>
                  <a:gd name="adj2" fmla="val -2738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a:ea typeface="Calibri"/>
                  <a:cs typeface="Times New Roman"/>
                </a:endParaRPr>
              </a:p>
            </p:txBody>
          </p:sp>
        </p:grpSp>
        <p:pic>
          <p:nvPicPr>
            <p:cNvPr id="53" name="Image 52" descr="http://www.catedu.es/arasaac/classes/img/thumbnail.php?i=c2l6ZT0zMDAmcnV0YT0uLi8uLi9yZXBvc2l0b3Jpby9vcmlnaW5hbGVzLzQ1NzAucG5n"/>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544178" y="5601333"/>
              <a:ext cx="744220" cy="744220"/>
            </a:xfrm>
            <a:prstGeom prst="rect">
              <a:avLst/>
            </a:prstGeom>
            <a:noFill/>
            <a:ln>
              <a:noFill/>
            </a:ln>
          </p:spPr>
        </p:pic>
      </p:grpSp>
      <p:sp>
        <p:nvSpPr>
          <p:cNvPr id="55" name="Zone de texte 2"/>
          <p:cNvSpPr txBox="1">
            <a:spLocks noChangeArrowheads="1"/>
          </p:cNvSpPr>
          <p:nvPr/>
        </p:nvSpPr>
        <p:spPr bwMode="auto">
          <a:xfrm>
            <a:off x="5092351" y="5783135"/>
            <a:ext cx="1062990" cy="4889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Calibri"/>
                <a:ea typeface="Calibri"/>
                <a:cs typeface="Times New Roman"/>
              </a:rPr>
              <a:t>Une mesure de protection</a:t>
            </a:r>
          </a:p>
        </p:txBody>
      </p:sp>
      <p:sp>
        <p:nvSpPr>
          <p:cNvPr id="56" name="Zone de texte 2"/>
          <p:cNvSpPr txBox="1">
            <a:spLocks noChangeArrowheads="1"/>
          </p:cNvSpPr>
          <p:nvPr/>
        </p:nvSpPr>
        <p:spPr bwMode="auto">
          <a:xfrm>
            <a:off x="6776809" y="4209073"/>
            <a:ext cx="1062990" cy="4991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fr-FR" sz="1100" dirty="0">
                <a:effectLst/>
                <a:latin typeface="Calibri"/>
                <a:ea typeface="Calibri"/>
                <a:cs typeface="Times New Roman"/>
              </a:rPr>
              <a:t>L’auxiliaire</a:t>
            </a:r>
          </a:p>
          <a:p>
            <a:pPr algn="ctr">
              <a:lnSpc>
                <a:spcPct val="115000"/>
              </a:lnSpc>
              <a:spcAft>
                <a:spcPts val="0"/>
              </a:spcAft>
            </a:pPr>
            <a:r>
              <a:rPr lang="fr-FR" sz="1100" dirty="0">
                <a:effectLst/>
                <a:latin typeface="Calibri"/>
                <a:ea typeface="Calibri"/>
                <a:cs typeface="Times New Roman"/>
              </a:rPr>
              <a:t>de vie</a:t>
            </a:r>
          </a:p>
        </p:txBody>
      </p:sp>
      <p:sp>
        <p:nvSpPr>
          <p:cNvPr id="57" name="Zone de texte 2"/>
          <p:cNvSpPr txBox="1">
            <a:spLocks noChangeArrowheads="1"/>
          </p:cNvSpPr>
          <p:nvPr/>
        </p:nvSpPr>
        <p:spPr bwMode="auto">
          <a:xfrm>
            <a:off x="5384793" y="2901951"/>
            <a:ext cx="1062990" cy="4991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dirty="0">
                <a:effectLst/>
                <a:latin typeface="Calibri"/>
                <a:ea typeface="Calibri"/>
                <a:cs typeface="Times New Roman"/>
              </a:rPr>
              <a:t>Un travailleur social</a:t>
            </a:r>
          </a:p>
        </p:txBody>
      </p:sp>
      <p:sp>
        <p:nvSpPr>
          <p:cNvPr id="58" name="Zone de texte 2"/>
          <p:cNvSpPr txBox="1">
            <a:spLocks noChangeArrowheads="1"/>
          </p:cNvSpPr>
          <p:nvPr/>
        </p:nvSpPr>
        <p:spPr bwMode="auto">
          <a:xfrm>
            <a:off x="2366304" y="3446276"/>
            <a:ext cx="1062990" cy="2971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Calibri"/>
                <a:ea typeface="Calibri"/>
                <a:cs typeface="Times New Roman"/>
              </a:rPr>
              <a:t>La famille</a:t>
            </a:r>
          </a:p>
        </p:txBody>
      </p:sp>
      <p:cxnSp>
        <p:nvCxnSpPr>
          <p:cNvPr id="59" name="Connecteur droit avec flèche 58"/>
          <p:cNvCxnSpPr>
            <a:endCxn id="58" idx="1"/>
          </p:cNvCxnSpPr>
          <p:nvPr/>
        </p:nvCxnSpPr>
        <p:spPr>
          <a:xfrm flipV="1">
            <a:off x="1230576" y="3594866"/>
            <a:ext cx="1135728" cy="753635"/>
          </a:xfrm>
          <a:prstGeom prst="straightConnector1">
            <a:avLst/>
          </a:prstGeom>
          <a:noFill/>
          <a:ln w="9525" cap="flat" cmpd="sng" algn="ctr">
            <a:solidFill>
              <a:srgbClr val="4F81BD">
                <a:shade val="95000"/>
                <a:satMod val="105000"/>
              </a:srgbClr>
            </a:solidFill>
            <a:prstDash val="solid"/>
            <a:tailEnd type="arrow"/>
          </a:ln>
          <a:effectLst/>
        </p:spPr>
      </p:cxnSp>
      <p:cxnSp>
        <p:nvCxnSpPr>
          <p:cNvPr id="61" name="Connecteur droit avec flèche 60"/>
          <p:cNvCxnSpPr/>
          <p:nvPr/>
        </p:nvCxnSpPr>
        <p:spPr>
          <a:xfrm flipV="1">
            <a:off x="1458338" y="4114599"/>
            <a:ext cx="2311350" cy="326054"/>
          </a:xfrm>
          <a:prstGeom prst="straightConnector1">
            <a:avLst/>
          </a:prstGeom>
          <a:noFill/>
          <a:ln w="9525" cap="flat" cmpd="sng" algn="ctr">
            <a:solidFill>
              <a:srgbClr val="4F81BD">
                <a:shade val="95000"/>
                <a:satMod val="105000"/>
              </a:srgbClr>
            </a:solidFill>
            <a:prstDash val="solid"/>
            <a:tailEnd type="arrow"/>
          </a:ln>
          <a:effectLst/>
        </p:spPr>
      </p:cxnSp>
      <p:cxnSp>
        <p:nvCxnSpPr>
          <p:cNvPr id="64" name="Connecteur droit avec flèche 63"/>
          <p:cNvCxnSpPr/>
          <p:nvPr/>
        </p:nvCxnSpPr>
        <p:spPr>
          <a:xfrm flipV="1">
            <a:off x="1660328" y="4499805"/>
            <a:ext cx="3590652" cy="103609"/>
          </a:xfrm>
          <a:prstGeom prst="straightConnector1">
            <a:avLst/>
          </a:prstGeom>
          <a:noFill/>
          <a:ln w="9525" cap="flat" cmpd="sng" algn="ctr">
            <a:solidFill>
              <a:srgbClr val="4F81BD">
                <a:shade val="95000"/>
                <a:satMod val="105000"/>
              </a:srgbClr>
            </a:solidFill>
            <a:prstDash val="solid"/>
            <a:tailEnd type="arrow"/>
          </a:ln>
          <a:effectLst/>
        </p:spPr>
      </p:cxnSp>
      <p:cxnSp>
        <p:nvCxnSpPr>
          <p:cNvPr id="67" name="Connecteur droit avec flèche 66"/>
          <p:cNvCxnSpPr/>
          <p:nvPr/>
        </p:nvCxnSpPr>
        <p:spPr>
          <a:xfrm>
            <a:off x="1660328" y="4794095"/>
            <a:ext cx="2109360" cy="457549"/>
          </a:xfrm>
          <a:prstGeom prst="straightConnector1">
            <a:avLst/>
          </a:prstGeom>
          <a:noFill/>
          <a:ln w="9525" cap="flat" cmpd="sng" algn="ctr">
            <a:solidFill>
              <a:srgbClr val="4F81BD">
                <a:shade val="95000"/>
                <a:satMod val="105000"/>
              </a:srgbClr>
            </a:solidFill>
            <a:prstDash val="solid"/>
            <a:tailEnd type="arrow"/>
          </a:ln>
          <a:effectLst/>
        </p:spPr>
      </p:cxnSp>
      <p:cxnSp>
        <p:nvCxnSpPr>
          <p:cNvPr id="69" name="Connecteur droit avec flèche 68"/>
          <p:cNvCxnSpPr/>
          <p:nvPr/>
        </p:nvCxnSpPr>
        <p:spPr>
          <a:xfrm>
            <a:off x="1484756" y="4908744"/>
            <a:ext cx="638972" cy="342900"/>
          </a:xfrm>
          <a:prstGeom prst="straightConnector1">
            <a:avLst/>
          </a:prstGeom>
          <a:noFill/>
          <a:ln w="9525" cap="flat" cmpd="sng" algn="ctr">
            <a:solidFill>
              <a:srgbClr val="4F81BD">
                <a:shade val="95000"/>
                <a:satMod val="105000"/>
              </a:srgbClr>
            </a:solidFill>
            <a:prstDash val="solid"/>
            <a:tailEnd type="arrow"/>
          </a:ln>
          <a:effectLst/>
        </p:spPr>
      </p:cxnSp>
      <p:sp>
        <p:nvSpPr>
          <p:cNvPr id="54" name="ZoneTexte 53"/>
          <p:cNvSpPr txBox="1"/>
          <p:nvPr/>
        </p:nvSpPr>
        <p:spPr>
          <a:xfrm>
            <a:off x="6843780" y="0"/>
            <a:ext cx="2300220" cy="369332"/>
          </a:xfrm>
          <a:prstGeom prst="rect">
            <a:avLst/>
          </a:prstGeom>
          <a:noFill/>
        </p:spPr>
        <p:txBody>
          <a:bodyPr wrap="square" rtlCol="0">
            <a:spAutoFit/>
          </a:bodyPr>
          <a:lstStyle/>
          <a:p>
            <a:r>
              <a:rPr lang="fr-FR" b="1" dirty="0" smtClean="0"/>
              <a:t>4 - ADMINISTRATIF</a:t>
            </a:r>
            <a:endParaRPr lang="fr-FR" b="1" dirty="0"/>
          </a:p>
        </p:txBody>
      </p:sp>
      <p:sp>
        <p:nvSpPr>
          <p:cNvPr id="60"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528046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94554"/>
            <a:ext cx="3779304" cy="369332"/>
          </a:xfrm>
          <a:prstGeom prst="rect">
            <a:avLst/>
          </a:prstGeom>
        </p:spPr>
        <p:txBody>
          <a:bodyPr wrap="none">
            <a:spAutoFit/>
          </a:bodyPr>
          <a:lstStyle/>
          <a:p>
            <a:r>
              <a:rPr lang="fr-FR" dirty="0"/>
              <a:t>Avez-vous une mesure de protection ?</a:t>
            </a:r>
          </a:p>
        </p:txBody>
      </p:sp>
      <p:grpSp>
        <p:nvGrpSpPr>
          <p:cNvPr id="18" name="Groupe 17"/>
          <p:cNvGrpSpPr/>
          <p:nvPr/>
        </p:nvGrpSpPr>
        <p:grpSpPr>
          <a:xfrm>
            <a:off x="3870500" y="907921"/>
            <a:ext cx="2714791" cy="942597"/>
            <a:chOff x="2069164" y="1556884"/>
            <a:chExt cx="5003800" cy="1737360"/>
          </a:xfrm>
        </p:grpSpPr>
        <p:grpSp>
          <p:nvGrpSpPr>
            <p:cNvPr id="11" name="Groupe 10"/>
            <p:cNvGrpSpPr/>
            <p:nvPr/>
          </p:nvGrpSpPr>
          <p:grpSpPr>
            <a:xfrm>
              <a:off x="2069164" y="1556884"/>
              <a:ext cx="5003800" cy="1737360"/>
              <a:chOff x="0" y="0"/>
              <a:chExt cx="5004386" cy="1743740"/>
            </a:xfrm>
          </p:grpSpPr>
          <p:grpSp>
            <p:nvGrpSpPr>
              <p:cNvPr id="12" name="Groupe 11"/>
              <p:cNvGrpSpPr/>
              <p:nvPr/>
            </p:nvGrpSpPr>
            <p:grpSpPr>
              <a:xfrm>
                <a:off x="1860698" y="0"/>
                <a:ext cx="3143688" cy="1637414"/>
                <a:chOff x="1860698" y="0"/>
                <a:chExt cx="3143688" cy="1637414"/>
              </a:xfrm>
            </p:grpSpPr>
            <p:pic>
              <p:nvPicPr>
                <p:cNvPr id="15" name="Image 14" descr="http://www.catedu.es/arasaac/classes/img/thumbnail.php?i=c2l6ZT0zMDAmcnV0YT0uLi8uLi9yZXBvc2l0b3Jpby9vcmlnaW5hbGVzLzI5NTcucG5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0698" y="170121"/>
                  <a:ext cx="1467293" cy="1467293"/>
                </a:xfrm>
                <a:prstGeom prst="rect">
                  <a:avLst/>
                </a:prstGeom>
                <a:noFill/>
                <a:ln>
                  <a:noFill/>
                </a:ln>
              </p:spPr>
            </p:pic>
            <p:sp>
              <p:nvSpPr>
                <p:cNvPr id="16" name="AutoShape 91"/>
                <p:cNvSpPr>
                  <a:spLocks noChangeArrowheads="1"/>
                </p:cNvSpPr>
                <p:nvPr/>
              </p:nvSpPr>
              <p:spPr bwMode="auto">
                <a:xfrm>
                  <a:off x="3210893" y="0"/>
                  <a:ext cx="1793493" cy="1633197"/>
                </a:xfrm>
                <a:prstGeom prst="wedgeEllipseCallout">
                  <a:avLst>
                    <a:gd name="adj1" fmla="val -67634"/>
                    <a:gd name="adj2" fmla="val -27380"/>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nSpc>
                      <a:spcPct val="115000"/>
                    </a:lnSpc>
                    <a:spcAft>
                      <a:spcPts val="1000"/>
                    </a:spcAft>
                  </a:pPr>
                  <a:endParaRPr lang="fr-FR" sz="1000">
                    <a:effectLst/>
                    <a:latin typeface="Calibri"/>
                    <a:ea typeface="Calibri"/>
                    <a:cs typeface="Times New Roman"/>
                  </a:endParaRPr>
                </a:p>
              </p:txBody>
            </p:sp>
          </p:grpSp>
          <p:pic>
            <p:nvPicPr>
              <p:cNvPr id="13" name="Image 12" descr="http://www.catedu.es/arasaac/classes/img/thumbnail.php?i=c2l6ZT0zMDAmcnV0YT0uLi8uLi9yZXBvc2l0b3Jpby9vcmlnaW5hbGVzLzY2MzIucG5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875"/>
                <a:ext cx="1392866" cy="1392865"/>
              </a:xfrm>
              <a:prstGeom prst="rect">
                <a:avLst/>
              </a:prstGeom>
              <a:noFill/>
              <a:ln>
                <a:noFill/>
              </a:ln>
            </p:spPr>
          </p:pic>
          <p:sp>
            <p:nvSpPr>
              <p:cNvPr id="14" name="Double flèche horizontale 13"/>
              <p:cNvSpPr/>
              <p:nvPr/>
            </p:nvSpPr>
            <p:spPr>
              <a:xfrm>
                <a:off x="1052624" y="871870"/>
                <a:ext cx="882015" cy="276225"/>
              </a:xfrm>
              <a:prstGeom prst="lef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pic>
          <p:nvPicPr>
            <p:cNvPr id="17" name="Image 16" descr="http://www.catedu.es/arasaac/classes/img/thumbnail.php?i=c2l6ZT0zMDAmcnV0YT0uLi8uLi9yZXBvc2l0b3Jpby9vcmlnaW5hbGVzLzQ1NzAucG5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694" y="1906475"/>
              <a:ext cx="897255" cy="897255"/>
            </a:xfrm>
            <a:prstGeom prst="rect">
              <a:avLst/>
            </a:prstGeom>
            <a:noFill/>
            <a:ln>
              <a:noFill/>
            </a:ln>
          </p:spPr>
        </p:pic>
      </p:grpSp>
      <p:sp>
        <p:nvSpPr>
          <p:cNvPr id="19" name="Rectangle 18"/>
          <p:cNvSpPr/>
          <p:nvPr/>
        </p:nvSpPr>
        <p:spPr>
          <a:xfrm>
            <a:off x="197921" y="2336839"/>
            <a:ext cx="3197222" cy="369332"/>
          </a:xfrm>
          <a:prstGeom prst="rect">
            <a:avLst/>
          </a:prstGeom>
        </p:spPr>
        <p:txBody>
          <a:bodyPr wrap="none">
            <a:spAutoFit/>
          </a:bodyPr>
          <a:lstStyle/>
          <a:p>
            <a:r>
              <a:rPr lang="fr-FR" dirty="0"/>
              <a:t>Si oui, par qui est-elle exercée ? </a:t>
            </a:r>
          </a:p>
        </p:txBody>
      </p:sp>
      <p:grpSp>
        <p:nvGrpSpPr>
          <p:cNvPr id="24" name="Groupe 23"/>
          <p:cNvGrpSpPr/>
          <p:nvPr/>
        </p:nvGrpSpPr>
        <p:grpSpPr>
          <a:xfrm>
            <a:off x="3322321" y="2277656"/>
            <a:ext cx="2190009" cy="1136150"/>
            <a:chOff x="3000375" y="2613660"/>
            <a:chExt cx="3143249" cy="1630680"/>
          </a:xfrm>
        </p:grpSpPr>
        <p:grpSp>
          <p:nvGrpSpPr>
            <p:cNvPr id="20" name="Groupe 19"/>
            <p:cNvGrpSpPr/>
            <p:nvPr/>
          </p:nvGrpSpPr>
          <p:grpSpPr>
            <a:xfrm>
              <a:off x="3000375" y="2613660"/>
              <a:ext cx="3143249" cy="1630680"/>
              <a:chOff x="0" y="0"/>
              <a:chExt cx="3143650" cy="1637414"/>
            </a:xfrm>
          </p:grpSpPr>
          <p:pic>
            <p:nvPicPr>
              <p:cNvPr id="21" name="Image 20" descr="http://www.catedu.es/arasaac/classes/img/thumbnail.php?i=c2l6ZT0zMDAmcnV0YT0uLi8uLi9yZXBvc2l0b3Jpby9vcmlnaW5hbGVzLzI5NTcucG5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121"/>
                <a:ext cx="1467293" cy="1467293"/>
              </a:xfrm>
              <a:prstGeom prst="rect">
                <a:avLst/>
              </a:prstGeom>
              <a:noFill/>
              <a:ln>
                <a:noFill/>
              </a:ln>
            </p:spPr>
          </p:pic>
          <p:sp>
            <p:nvSpPr>
              <p:cNvPr id="22" name="AutoShape 91"/>
              <p:cNvSpPr>
                <a:spLocks noChangeArrowheads="1"/>
              </p:cNvSpPr>
              <p:nvPr/>
            </p:nvSpPr>
            <p:spPr bwMode="auto">
              <a:xfrm>
                <a:off x="1350121" y="0"/>
                <a:ext cx="1793529" cy="1631236"/>
              </a:xfrm>
              <a:prstGeom prst="wedgeEllipseCallout">
                <a:avLst>
                  <a:gd name="adj1" fmla="val -67634"/>
                  <a:gd name="adj2" fmla="val -27380"/>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nSpc>
                    <a:spcPct val="115000"/>
                  </a:lnSpc>
                  <a:spcAft>
                    <a:spcPts val="1000"/>
                  </a:spcAft>
                </a:pPr>
                <a:endParaRPr lang="fr-FR" sz="1000">
                  <a:effectLst/>
                  <a:latin typeface="Calibri"/>
                  <a:ea typeface="Calibri"/>
                  <a:cs typeface="Times New Roman"/>
                </a:endParaRPr>
              </a:p>
            </p:txBody>
          </p:sp>
        </p:grpSp>
        <p:pic>
          <p:nvPicPr>
            <p:cNvPr id="23" name="Image 22" descr="http://www.catedu.es/arasaac/classes/img/thumbnail.php?i=c2l6ZT0zMDAmcnV0YT0uLi8uLi9yZXBvc2l0b3Jpby9vcmlnaW5hbGVzLzQ1NzAucG5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3662" y="2964511"/>
              <a:ext cx="893445" cy="893445"/>
            </a:xfrm>
            <a:prstGeom prst="rect">
              <a:avLst/>
            </a:prstGeom>
            <a:noFill/>
            <a:ln>
              <a:noFill/>
            </a:ln>
          </p:spPr>
        </p:pic>
      </p:grpSp>
      <p:pic>
        <p:nvPicPr>
          <p:cNvPr id="25" name="Image 2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4302" y="3370897"/>
            <a:ext cx="1666240" cy="1111885"/>
          </a:xfrm>
          <a:prstGeom prst="rect">
            <a:avLst/>
          </a:prstGeom>
          <a:noFill/>
          <a:ln>
            <a:noFill/>
          </a:ln>
        </p:spPr>
      </p:pic>
      <p:pic>
        <p:nvPicPr>
          <p:cNvPr id="26" name="Image 25" descr="http://www.wiki-credit.fr/wp-content/themes/wiki/images/logo_udaf.png"/>
          <p:cNvPicPr/>
          <p:nvPr/>
        </p:nvPicPr>
        <p:blipFill>
          <a:blip r:embed="rId8">
            <a:extLst>
              <a:ext uri="{28A0092B-C50C-407E-A947-70E740481C1C}">
                <a14:useLocalDpi xmlns:a14="http://schemas.microsoft.com/office/drawing/2010/main" val="0"/>
              </a:ext>
            </a:extLst>
          </a:blip>
          <a:srcRect/>
          <a:stretch>
            <a:fillRect/>
          </a:stretch>
        </p:blipFill>
        <p:spPr bwMode="auto">
          <a:xfrm>
            <a:off x="3228022" y="3565207"/>
            <a:ext cx="1741805" cy="949960"/>
          </a:xfrm>
          <a:prstGeom prst="rect">
            <a:avLst/>
          </a:prstGeom>
          <a:noFill/>
          <a:ln>
            <a:noFill/>
          </a:ln>
        </p:spPr>
      </p:pic>
      <p:pic>
        <p:nvPicPr>
          <p:cNvPr id="27" name="Image 26" descr="thumbnai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1447" y="3363912"/>
            <a:ext cx="1241425" cy="1241425"/>
          </a:xfrm>
          <a:prstGeom prst="rect">
            <a:avLst/>
          </a:prstGeom>
          <a:noFill/>
          <a:ln>
            <a:noFill/>
          </a:ln>
        </p:spPr>
      </p:pic>
      <p:sp>
        <p:nvSpPr>
          <p:cNvPr id="28" name="Zone de texte 2"/>
          <p:cNvSpPr txBox="1">
            <a:spLocks noChangeArrowheads="1"/>
          </p:cNvSpPr>
          <p:nvPr/>
        </p:nvSpPr>
        <p:spPr bwMode="auto">
          <a:xfrm>
            <a:off x="6751002" y="3256597"/>
            <a:ext cx="988695" cy="12065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7200" dirty="0">
                <a:effectLst/>
                <a:latin typeface="Arial Black"/>
                <a:ea typeface="Calibri"/>
                <a:cs typeface="Times New Roman"/>
              </a:rPr>
              <a:t>?</a:t>
            </a:r>
            <a:endParaRPr lang="fr-FR" sz="1100" dirty="0">
              <a:effectLst/>
              <a:latin typeface="Calibri"/>
              <a:ea typeface="Calibri"/>
              <a:cs typeface="Times New Roman"/>
            </a:endParaRPr>
          </a:p>
        </p:txBody>
      </p:sp>
      <p:sp>
        <p:nvSpPr>
          <p:cNvPr id="29" name="Rectangle 28"/>
          <p:cNvSpPr/>
          <p:nvPr/>
        </p:nvSpPr>
        <p:spPr>
          <a:xfrm>
            <a:off x="327564" y="5373216"/>
            <a:ext cx="2153475" cy="369332"/>
          </a:xfrm>
          <a:prstGeom prst="rect">
            <a:avLst/>
          </a:prstGeom>
        </p:spPr>
        <p:txBody>
          <a:bodyPr wrap="none">
            <a:spAutoFit/>
          </a:bodyPr>
          <a:lstStyle/>
          <a:p>
            <a:r>
              <a:rPr lang="fr-FR" dirty="0"/>
              <a:t>Avez-vous son nom ?</a:t>
            </a:r>
          </a:p>
        </p:txBody>
      </p:sp>
      <p:pic>
        <p:nvPicPr>
          <p:cNvPr id="30" name="Image 29" descr="thumbnail"/>
          <p:cNvPicPr/>
          <p:nvPr/>
        </p:nvPicPr>
        <p:blipFill>
          <a:blip r:embed="rId10">
            <a:extLst>
              <a:ext uri="{28A0092B-C50C-407E-A947-70E740481C1C}">
                <a14:useLocalDpi xmlns:a14="http://schemas.microsoft.com/office/drawing/2010/main" val="0"/>
              </a:ext>
            </a:extLst>
          </a:blip>
          <a:srcRect/>
          <a:stretch>
            <a:fillRect/>
          </a:stretch>
        </p:blipFill>
        <p:spPr bwMode="auto">
          <a:xfrm>
            <a:off x="2481039" y="4935264"/>
            <a:ext cx="1245235" cy="1245235"/>
          </a:xfrm>
          <a:prstGeom prst="rect">
            <a:avLst/>
          </a:prstGeom>
          <a:noFill/>
        </p:spPr>
      </p:pic>
      <p:sp>
        <p:nvSpPr>
          <p:cNvPr id="31" name="Rectangle 30"/>
          <p:cNvSpPr/>
          <p:nvPr/>
        </p:nvSpPr>
        <p:spPr>
          <a:xfrm>
            <a:off x="3710524" y="5234715"/>
            <a:ext cx="4572000" cy="646331"/>
          </a:xfrm>
          <a:prstGeom prst="rect">
            <a:avLst/>
          </a:prstGeom>
        </p:spPr>
        <p:txBody>
          <a:bodyPr>
            <a:spAutoFit/>
          </a:bodyPr>
          <a:lstStyle/>
          <a:p>
            <a:r>
              <a:rPr lang="fr-FR" dirty="0"/>
              <a:t>Mr : ……..</a:t>
            </a:r>
          </a:p>
          <a:p>
            <a:r>
              <a:rPr lang="fr-FR" dirty="0"/>
              <a:t>Mme :………..</a:t>
            </a:r>
          </a:p>
        </p:txBody>
      </p:sp>
      <p:grpSp>
        <p:nvGrpSpPr>
          <p:cNvPr id="32" name="Groupe 31"/>
          <p:cNvGrpSpPr/>
          <p:nvPr/>
        </p:nvGrpSpPr>
        <p:grpSpPr>
          <a:xfrm>
            <a:off x="145716" y="130386"/>
            <a:ext cx="1551305" cy="1179830"/>
            <a:chOff x="7308304" y="199390"/>
            <a:chExt cx="1551305" cy="1179830"/>
          </a:xfrm>
        </p:grpSpPr>
        <p:grpSp>
          <p:nvGrpSpPr>
            <p:cNvPr id="33" name="Groupe 32"/>
            <p:cNvGrpSpPr/>
            <p:nvPr/>
          </p:nvGrpSpPr>
          <p:grpSpPr>
            <a:xfrm>
              <a:off x="7308304" y="199390"/>
              <a:ext cx="1551305" cy="1179830"/>
              <a:chOff x="0" y="-237902"/>
              <a:chExt cx="3646196" cy="3098060"/>
            </a:xfrm>
          </p:grpSpPr>
          <p:pic>
            <p:nvPicPr>
              <p:cNvPr id="35" name="Imag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36" name="Rectangle à coins arrondis 35"/>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34" name="Image 33"/>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2524" y="289990"/>
              <a:ext cx="498475" cy="391795"/>
            </a:xfrm>
            <a:prstGeom prst="rect">
              <a:avLst/>
            </a:prstGeom>
            <a:noFill/>
            <a:ln>
              <a:noFill/>
            </a:ln>
          </p:spPr>
        </p:pic>
      </p:grpSp>
      <p:sp>
        <p:nvSpPr>
          <p:cNvPr id="38" name="ZoneTexte 37"/>
          <p:cNvSpPr txBox="1"/>
          <p:nvPr/>
        </p:nvSpPr>
        <p:spPr>
          <a:xfrm>
            <a:off x="6843780" y="0"/>
            <a:ext cx="2300220" cy="369332"/>
          </a:xfrm>
          <a:prstGeom prst="rect">
            <a:avLst/>
          </a:prstGeom>
          <a:noFill/>
        </p:spPr>
        <p:txBody>
          <a:bodyPr wrap="square" rtlCol="0">
            <a:spAutoFit/>
          </a:bodyPr>
          <a:lstStyle/>
          <a:p>
            <a:r>
              <a:rPr lang="fr-FR" b="1" dirty="0" smtClean="0"/>
              <a:t>4 - ADMINISTRATIF</a:t>
            </a:r>
            <a:endParaRPr lang="fr-FR" b="1" dirty="0"/>
          </a:p>
        </p:txBody>
      </p:sp>
      <p:sp>
        <p:nvSpPr>
          <p:cNvPr id="3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013127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6313" y="1310216"/>
            <a:ext cx="2963825" cy="369332"/>
          </a:xfrm>
          <a:prstGeom prst="rect">
            <a:avLst/>
          </a:prstGeom>
        </p:spPr>
        <p:txBody>
          <a:bodyPr wrap="none">
            <a:spAutoFit/>
          </a:bodyPr>
          <a:lstStyle/>
          <a:p>
            <a:r>
              <a:rPr lang="fr-FR" b="1" dirty="0"/>
              <a:t>Quelles sont vos ressources ?</a:t>
            </a:r>
          </a:p>
        </p:txBody>
      </p:sp>
      <p:grpSp>
        <p:nvGrpSpPr>
          <p:cNvPr id="11" name="Groupe 10"/>
          <p:cNvGrpSpPr/>
          <p:nvPr/>
        </p:nvGrpSpPr>
        <p:grpSpPr>
          <a:xfrm>
            <a:off x="323527" y="1816455"/>
            <a:ext cx="2286001" cy="3169666"/>
            <a:chOff x="-1" y="0"/>
            <a:chExt cx="2286001" cy="3013239"/>
          </a:xfrm>
        </p:grpSpPr>
        <p:sp>
          <p:nvSpPr>
            <p:cNvPr id="12" name="Zone de texte 2"/>
            <p:cNvSpPr txBox="1">
              <a:spLocks noChangeArrowheads="1"/>
            </p:cNvSpPr>
            <p:nvPr/>
          </p:nvSpPr>
          <p:spPr bwMode="auto">
            <a:xfrm>
              <a:off x="0" y="0"/>
              <a:ext cx="2286000" cy="19409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Arial Black"/>
                  <a:ea typeface="Calibri"/>
                  <a:cs typeface="Times New Roman"/>
                </a:rPr>
                <a:t>Salaire</a:t>
              </a:r>
              <a:endParaRPr lang="fr-FR" sz="1100">
                <a:effectLst/>
                <a:latin typeface="Calibri"/>
                <a:ea typeface="Calibri"/>
                <a:cs typeface="Times New Roman"/>
              </a:endParaRPr>
            </a:p>
          </p:txBody>
        </p:sp>
        <p:sp>
          <p:nvSpPr>
            <p:cNvPr id="13" name="Zone de texte 2"/>
            <p:cNvSpPr txBox="1">
              <a:spLocks noChangeArrowheads="1"/>
            </p:cNvSpPr>
            <p:nvPr/>
          </p:nvSpPr>
          <p:spPr bwMode="auto">
            <a:xfrm>
              <a:off x="-1" y="1926311"/>
              <a:ext cx="2286000" cy="108692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Arial Black"/>
                <a:ea typeface="Calibri"/>
                <a:cs typeface="Times New Roman"/>
              </a:endParaRPr>
            </a:p>
            <a:p>
              <a:pPr algn="ctr">
                <a:lnSpc>
                  <a:spcPct val="200000"/>
                </a:lnSpc>
                <a:spcAft>
                  <a:spcPts val="1000"/>
                </a:spcAft>
              </a:pPr>
              <a:r>
                <a:rPr lang="fr-FR" sz="2200" dirty="0" smtClean="0">
                  <a:effectLst/>
                  <a:latin typeface="Calibri"/>
                  <a:ea typeface="Calibri"/>
                  <a:cs typeface="Times New Roman"/>
                </a:rPr>
                <a:t>………….. </a:t>
              </a:r>
              <a:r>
                <a:rPr lang="fr-FR" sz="2200" dirty="0">
                  <a:effectLst/>
                  <a:latin typeface="Calibri"/>
                  <a:ea typeface="Calibri"/>
                  <a:cs typeface="Times New Roman"/>
                </a:rPr>
                <a:t>€</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14" name="Image 13" descr="http://www.catedu.es/arasaac/classes/img/thumbnail.php?i=cdb4ae007dd4b3b4ec6e9c2eb5d2f3b0e5b73fdd5216cece9d9f0709ca904497c988f78aa80b44e53fd65acfdcdc7140482b59b2"/>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5632"/>
            <a:ext cx="701675" cy="701675"/>
          </a:xfrm>
          <a:prstGeom prst="rect">
            <a:avLst/>
          </a:prstGeom>
          <a:noFill/>
          <a:ln>
            <a:noFill/>
          </a:ln>
        </p:spPr>
      </p:pic>
      <p:pic>
        <p:nvPicPr>
          <p:cNvPr id="15" name="Image 14" descr="http://www.catedu.es/arasaac/classes/img/thumbnail.php?i=cdb4ae007dd4b3b4ec6e9c2eb5d2f3b0e5b73fdd5216cece9d9f0709ca904497c988f78aa80b44e53fd65accdadb7042483147b2"/>
          <p:cNvPicPr/>
          <p:nvPr/>
        </p:nvPicPr>
        <p:blipFill>
          <a:blip r:embed="rId3">
            <a:extLst>
              <a:ext uri="{28A0092B-C50C-407E-A947-70E740481C1C}">
                <a14:useLocalDpi xmlns:a14="http://schemas.microsoft.com/office/drawing/2010/main" val="0"/>
              </a:ext>
            </a:extLst>
          </a:blip>
          <a:srcRect/>
          <a:stretch>
            <a:fillRect/>
          </a:stretch>
        </p:blipFill>
        <p:spPr bwMode="auto">
          <a:xfrm>
            <a:off x="1647224" y="2103564"/>
            <a:ext cx="765810" cy="765810"/>
          </a:xfrm>
          <a:prstGeom prst="rect">
            <a:avLst/>
          </a:prstGeom>
          <a:noFill/>
          <a:ln>
            <a:noFill/>
          </a:ln>
        </p:spPr>
      </p:pic>
      <p:pic>
        <p:nvPicPr>
          <p:cNvPr id="16" name="Image 15" descr="http://www.catedu.es/arasaac/classes/img/thumbnail.php?i=cdb4ae007dd4b3b4ec6e9c2eb5d2f3b0e5b73fdd5216cece9d9f0709ca904497c988f78aa80b44e53fd65ac6d8d7725d16355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475" y="2869374"/>
            <a:ext cx="840105" cy="840105"/>
          </a:xfrm>
          <a:prstGeom prst="rect">
            <a:avLst/>
          </a:prstGeom>
          <a:noFill/>
          <a:ln>
            <a:noFill/>
          </a:ln>
        </p:spPr>
      </p:pic>
      <p:pic>
        <p:nvPicPr>
          <p:cNvPr id="17" name="Image 16" descr="http://www.catedu.es/arasaac/classes/img/thumbnail.php?i=cdb4ae007dd4b3b4ec6e9c2eb5d2f3b0e5b73fdd5216cece9d9f0709ca904497c988f78aa80b44e53fd65ac6d8df755d163550"/>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69219" y="3894456"/>
            <a:ext cx="595630" cy="595630"/>
          </a:xfrm>
          <a:prstGeom prst="rect">
            <a:avLst/>
          </a:prstGeom>
          <a:noFill/>
          <a:ln>
            <a:noFill/>
          </a:ln>
        </p:spPr>
      </p:pic>
      <p:grpSp>
        <p:nvGrpSpPr>
          <p:cNvPr id="18" name="Groupe 17"/>
          <p:cNvGrpSpPr/>
          <p:nvPr/>
        </p:nvGrpSpPr>
        <p:grpSpPr>
          <a:xfrm>
            <a:off x="4598153" y="996754"/>
            <a:ext cx="2297895" cy="2607348"/>
            <a:chOff x="0" y="1"/>
            <a:chExt cx="2297895" cy="2471332"/>
          </a:xfrm>
        </p:grpSpPr>
        <p:sp>
          <p:nvSpPr>
            <p:cNvPr id="19" name="Zone de texte 2"/>
            <p:cNvSpPr txBox="1">
              <a:spLocks noChangeArrowheads="1"/>
            </p:cNvSpPr>
            <p:nvPr/>
          </p:nvSpPr>
          <p:spPr bwMode="auto">
            <a:xfrm>
              <a:off x="0" y="1"/>
              <a:ext cx="2286000" cy="13671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Arial Black"/>
                  <a:ea typeface="Calibri"/>
                  <a:cs typeface="Times New Roman"/>
                </a:rPr>
                <a:t>Allocation Adulte Handicapé : AAH</a:t>
              </a:r>
              <a:endParaRPr lang="fr-FR" sz="1100">
                <a:effectLst/>
                <a:latin typeface="Calibri"/>
                <a:ea typeface="Calibri"/>
                <a:cs typeface="Times New Roman"/>
              </a:endParaRPr>
            </a:p>
          </p:txBody>
        </p:sp>
        <p:sp>
          <p:nvSpPr>
            <p:cNvPr id="20" name="Zone de texte 2"/>
            <p:cNvSpPr txBox="1">
              <a:spLocks noChangeArrowheads="1"/>
            </p:cNvSpPr>
            <p:nvPr/>
          </p:nvSpPr>
          <p:spPr bwMode="auto">
            <a:xfrm>
              <a:off x="11895" y="1384848"/>
              <a:ext cx="2286000" cy="10864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Arial Black"/>
                <a:ea typeface="Calibri"/>
                <a:cs typeface="Times New Roman"/>
              </a:endParaRPr>
            </a:p>
            <a:p>
              <a:pPr algn="ctr">
                <a:lnSpc>
                  <a:spcPct val="200000"/>
                </a:lnSpc>
                <a:spcAft>
                  <a:spcPts val="1000"/>
                </a:spcAft>
              </a:pPr>
              <a:r>
                <a:rPr lang="fr-FR" sz="2200" dirty="0">
                  <a:effectLst/>
                  <a:latin typeface="Calibri"/>
                  <a:ea typeface="Calibri"/>
                  <a:cs typeface="Times New Roman"/>
                </a:rPr>
                <a:t>………….. €</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21" name="Image 20" descr="http://www.catedu.es/arasaac/classes/img/thumbnail.php?i=cdb4ae007dd4b3b4ec6e9c2eb5d2f3b0e5b73fdd5216cece9d9f0709ca904497c988f78aa80b44e53fd65ac6d8df755d163550"/>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67128" y="2891619"/>
            <a:ext cx="595630" cy="595630"/>
          </a:xfrm>
          <a:prstGeom prst="rect">
            <a:avLst/>
          </a:prstGeom>
          <a:noFill/>
          <a:ln>
            <a:noFill/>
          </a:ln>
        </p:spPr>
      </p:pic>
      <p:pic>
        <p:nvPicPr>
          <p:cNvPr id="22" name="il_fi" descr="http://www.canopee-enchantee.com/public_html/site_grimpe/maisencore/reference/logo-mdph.bmp"/>
          <p:cNvPicPr/>
          <p:nvPr/>
        </p:nvPicPr>
        <p:blipFill>
          <a:blip r:embed="rId6">
            <a:extLst>
              <a:ext uri="{28A0092B-C50C-407E-A947-70E740481C1C}">
                <a14:useLocalDpi xmlns:a14="http://schemas.microsoft.com/office/drawing/2010/main" val="0"/>
              </a:ext>
            </a:extLst>
          </a:blip>
          <a:srcRect/>
          <a:stretch>
            <a:fillRect/>
          </a:stretch>
        </p:blipFill>
        <p:spPr bwMode="auto">
          <a:xfrm>
            <a:off x="4682238" y="1954988"/>
            <a:ext cx="1137920" cy="690880"/>
          </a:xfrm>
          <a:prstGeom prst="rect">
            <a:avLst/>
          </a:prstGeom>
          <a:noFill/>
          <a:ln>
            <a:noFill/>
          </a:ln>
        </p:spPr>
      </p:pic>
      <p:pic>
        <p:nvPicPr>
          <p:cNvPr id="23" name="il_fi" descr="http://3.bp.blogspot.com/-ksB86qIYCEk/T00bqUXncQI/AAAAAAAAApc/g4Bch6Yfq3w/s1600/logo_caf.jpg"/>
          <p:cNvPicPr/>
          <p:nvPr/>
        </p:nvPicPr>
        <p:blipFill>
          <a:blip r:embed="rId7">
            <a:extLst>
              <a:ext uri="{28A0092B-C50C-407E-A947-70E740481C1C}">
                <a14:useLocalDpi xmlns:a14="http://schemas.microsoft.com/office/drawing/2010/main" val="0"/>
              </a:ext>
            </a:extLst>
          </a:blip>
          <a:srcRect/>
          <a:stretch>
            <a:fillRect/>
          </a:stretch>
        </p:blipFill>
        <p:spPr bwMode="auto">
          <a:xfrm>
            <a:off x="5981287" y="1896409"/>
            <a:ext cx="870585" cy="827405"/>
          </a:xfrm>
          <a:prstGeom prst="rect">
            <a:avLst/>
          </a:prstGeom>
          <a:noFill/>
          <a:ln>
            <a:noFill/>
          </a:ln>
        </p:spPr>
      </p:pic>
      <p:sp>
        <p:nvSpPr>
          <p:cNvPr id="24" name="Plus 23"/>
          <p:cNvSpPr/>
          <p:nvPr/>
        </p:nvSpPr>
        <p:spPr>
          <a:xfrm>
            <a:off x="5467128" y="4107683"/>
            <a:ext cx="338179" cy="38240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31" name="Groupe 30"/>
          <p:cNvGrpSpPr/>
          <p:nvPr/>
        </p:nvGrpSpPr>
        <p:grpSpPr>
          <a:xfrm>
            <a:off x="2964815" y="3943831"/>
            <a:ext cx="2286383" cy="2356903"/>
            <a:chOff x="2843808" y="3402676"/>
            <a:chExt cx="2286383" cy="2356903"/>
          </a:xfrm>
        </p:grpSpPr>
        <p:grpSp>
          <p:nvGrpSpPr>
            <p:cNvPr id="25" name="Groupe 24"/>
            <p:cNvGrpSpPr/>
            <p:nvPr/>
          </p:nvGrpSpPr>
          <p:grpSpPr>
            <a:xfrm>
              <a:off x="2843808" y="3402676"/>
              <a:ext cx="2286383" cy="2356903"/>
              <a:chOff x="0" y="0"/>
              <a:chExt cx="2286383" cy="2233952"/>
            </a:xfrm>
          </p:grpSpPr>
          <p:sp>
            <p:nvSpPr>
              <p:cNvPr id="26" name="Zone de texte 2"/>
              <p:cNvSpPr txBox="1">
                <a:spLocks noChangeArrowheads="1"/>
              </p:cNvSpPr>
              <p:nvPr/>
            </p:nvSpPr>
            <p:spPr bwMode="auto">
              <a:xfrm>
                <a:off x="0" y="0"/>
                <a:ext cx="2286000" cy="11474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Arial Black"/>
                    <a:ea typeface="Calibri"/>
                    <a:cs typeface="Times New Roman"/>
                  </a:rPr>
                  <a:t>Complément de ressources</a:t>
                </a:r>
                <a:endParaRPr lang="fr-FR" sz="1100">
                  <a:effectLst/>
                  <a:latin typeface="Calibri"/>
                  <a:ea typeface="Calibri"/>
                  <a:cs typeface="Times New Roman"/>
                </a:endParaRPr>
              </a:p>
            </p:txBody>
          </p:sp>
          <p:sp>
            <p:nvSpPr>
              <p:cNvPr id="27" name="Zone de texte 2"/>
              <p:cNvSpPr txBox="1">
                <a:spLocks noChangeArrowheads="1"/>
              </p:cNvSpPr>
              <p:nvPr/>
            </p:nvSpPr>
            <p:spPr bwMode="auto">
              <a:xfrm>
                <a:off x="383" y="1147467"/>
                <a:ext cx="2286000" cy="10864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Arial Black"/>
                  <a:ea typeface="Calibri"/>
                  <a:cs typeface="Times New Roman"/>
                </a:endParaRPr>
              </a:p>
              <a:p>
                <a:pPr algn="ctr">
                  <a:lnSpc>
                    <a:spcPct val="250000"/>
                  </a:lnSpc>
                  <a:spcAft>
                    <a:spcPts val="1000"/>
                  </a:spcAft>
                </a:pPr>
                <a:r>
                  <a:rPr lang="fr-FR" sz="2200" dirty="0">
                    <a:effectLst/>
                    <a:latin typeface="Calibri"/>
                    <a:ea typeface="Calibri"/>
                    <a:cs typeface="Times New Roman"/>
                  </a:rPr>
                  <a:t>………….. €</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28" name="il_fi" descr="http://www.canopee-enchantee.com/public_html/site_grimpe/maisencore/reference/logo-mdph.bmp"/>
            <p:cNvPicPr/>
            <p:nvPr/>
          </p:nvPicPr>
          <p:blipFill>
            <a:blip r:embed="rId6">
              <a:extLst>
                <a:ext uri="{28A0092B-C50C-407E-A947-70E740481C1C}">
                  <a14:useLocalDpi xmlns:a14="http://schemas.microsoft.com/office/drawing/2010/main" val="0"/>
                </a:ext>
              </a:extLst>
            </a:blip>
            <a:srcRect/>
            <a:stretch>
              <a:fillRect/>
            </a:stretch>
          </p:blipFill>
          <p:spPr bwMode="auto">
            <a:xfrm>
              <a:off x="2978496" y="3673628"/>
              <a:ext cx="1137920" cy="690880"/>
            </a:xfrm>
            <a:prstGeom prst="rect">
              <a:avLst/>
            </a:prstGeom>
            <a:noFill/>
            <a:ln>
              <a:noFill/>
            </a:ln>
          </p:spPr>
        </p:pic>
        <p:pic>
          <p:nvPicPr>
            <p:cNvPr id="29" name="il_fi" descr="http://3.bp.blogspot.com/-ksB86qIYCEk/T00bqUXncQI/AAAAAAAAApc/g4Bch6Yfq3w/s1600/logo_caf.jpg"/>
            <p:cNvPicPr/>
            <p:nvPr/>
          </p:nvPicPr>
          <p:blipFill>
            <a:blip r:embed="rId7">
              <a:extLst>
                <a:ext uri="{28A0092B-C50C-407E-A947-70E740481C1C}">
                  <a14:useLocalDpi xmlns:a14="http://schemas.microsoft.com/office/drawing/2010/main" val="0"/>
                </a:ext>
              </a:extLst>
            </a:blip>
            <a:srcRect/>
            <a:stretch>
              <a:fillRect/>
            </a:stretch>
          </p:blipFill>
          <p:spPr bwMode="auto">
            <a:xfrm>
              <a:off x="4143086" y="3709479"/>
              <a:ext cx="870585" cy="827405"/>
            </a:xfrm>
            <a:prstGeom prst="rect">
              <a:avLst/>
            </a:prstGeom>
            <a:noFill/>
            <a:ln>
              <a:noFill/>
            </a:ln>
          </p:spPr>
        </p:pic>
        <p:pic>
          <p:nvPicPr>
            <p:cNvPr id="30" name="Image 29" descr="http://www.catedu.es/arasaac/classes/img/thumbnail.php?i=cdb4ae007dd4b3b4ec6e9c2eb5d2f3b0e5b73fdd5216cece9d9f0709ca904497c988f78aa80b44e53fd65ac6d8df755d163550"/>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47456" y="4797152"/>
              <a:ext cx="595630" cy="595630"/>
            </a:xfrm>
            <a:prstGeom prst="rect">
              <a:avLst/>
            </a:prstGeom>
            <a:noFill/>
            <a:ln>
              <a:noFill/>
            </a:ln>
          </p:spPr>
        </p:pic>
      </p:grpSp>
      <p:grpSp>
        <p:nvGrpSpPr>
          <p:cNvPr id="32" name="Groupe 31"/>
          <p:cNvGrpSpPr/>
          <p:nvPr/>
        </p:nvGrpSpPr>
        <p:grpSpPr>
          <a:xfrm>
            <a:off x="5976838" y="3909349"/>
            <a:ext cx="2286383" cy="2356903"/>
            <a:chOff x="2843808" y="3402676"/>
            <a:chExt cx="2286383" cy="2356903"/>
          </a:xfrm>
        </p:grpSpPr>
        <p:grpSp>
          <p:nvGrpSpPr>
            <p:cNvPr id="33" name="Groupe 32"/>
            <p:cNvGrpSpPr/>
            <p:nvPr/>
          </p:nvGrpSpPr>
          <p:grpSpPr>
            <a:xfrm>
              <a:off x="2843808" y="3402676"/>
              <a:ext cx="2286383" cy="2356903"/>
              <a:chOff x="0" y="0"/>
              <a:chExt cx="2286383" cy="2233952"/>
            </a:xfrm>
          </p:grpSpPr>
          <p:sp>
            <p:nvSpPr>
              <p:cNvPr id="37" name="Zone de texte 2"/>
              <p:cNvSpPr txBox="1">
                <a:spLocks noChangeArrowheads="1"/>
              </p:cNvSpPr>
              <p:nvPr/>
            </p:nvSpPr>
            <p:spPr bwMode="auto">
              <a:xfrm>
                <a:off x="0" y="0"/>
                <a:ext cx="2286000" cy="11474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dirty="0" smtClean="0">
                    <a:effectLst/>
                    <a:latin typeface="Arial Black"/>
                    <a:ea typeface="Calibri"/>
                    <a:cs typeface="Times New Roman"/>
                  </a:rPr>
                  <a:t>Majoration vie autonome</a:t>
                </a:r>
                <a:endParaRPr lang="fr-FR" sz="1100" dirty="0">
                  <a:effectLst/>
                  <a:latin typeface="Calibri"/>
                  <a:ea typeface="Calibri"/>
                  <a:cs typeface="Times New Roman"/>
                </a:endParaRPr>
              </a:p>
            </p:txBody>
          </p:sp>
          <p:sp>
            <p:nvSpPr>
              <p:cNvPr id="38" name="Zone de texte 2"/>
              <p:cNvSpPr txBox="1">
                <a:spLocks noChangeArrowheads="1"/>
              </p:cNvSpPr>
              <p:nvPr/>
            </p:nvSpPr>
            <p:spPr bwMode="auto">
              <a:xfrm>
                <a:off x="383" y="1147467"/>
                <a:ext cx="2286000" cy="10864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Arial Black"/>
                  <a:ea typeface="Calibri"/>
                  <a:cs typeface="Times New Roman"/>
                </a:endParaRPr>
              </a:p>
              <a:p>
                <a:pPr algn="ctr">
                  <a:lnSpc>
                    <a:spcPct val="250000"/>
                  </a:lnSpc>
                  <a:spcAft>
                    <a:spcPts val="1000"/>
                  </a:spcAft>
                </a:pPr>
                <a:r>
                  <a:rPr lang="fr-FR" sz="2200" dirty="0">
                    <a:effectLst/>
                    <a:latin typeface="Calibri"/>
                    <a:ea typeface="Calibri"/>
                    <a:cs typeface="Times New Roman"/>
                  </a:rPr>
                  <a:t>………….. €</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34" name="il_fi" descr="http://www.canopee-enchantee.com/public_html/site_grimpe/maisencore/reference/logo-mdph.bmp"/>
            <p:cNvPicPr/>
            <p:nvPr/>
          </p:nvPicPr>
          <p:blipFill>
            <a:blip r:embed="rId6">
              <a:extLst>
                <a:ext uri="{28A0092B-C50C-407E-A947-70E740481C1C}">
                  <a14:useLocalDpi xmlns:a14="http://schemas.microsoft.com/office/drawing/2010/main" val="0"/>
                </a:ext>
              </a:extLst>
            </a:blip>
            <a:srcRect/>
            <a:stretch>
              <a:fillRect/>
            </a:stretch>
          </p:blipFill>
          <p:spPr bwMode="auto">
            <a:xfrm>
              <a:off x="2978496" y="3673628"/>
              <a:ext cx="1137920" cy="690880"/>
            </a:xfrm>
            <a:prstGeom prst="rect">
              <a:avLst/>
            </a:prstGeom>
            <a:noFill/>
            <a:ln>
              <a:noFill/>
            </a:ln>
          </p:spPr>
        </p:pic>
        <p:pic>
          <p:nvPicPr>
            <p:cNvPr id="35" name="il_fi" descr="http://3.bp.blogspot.com/-ksB86qIYCEk/T00bqUXncQI/AAAAAAAAApc/g4Bch6Yfq3w/s1600/logo_caf.jpg"/>
            <p:cNvPicPr/>
            <p:nvPr/>
          </p:nvPicPr>
          <p:blipFill>
            <a:blip r:embed="rId7">
              <a:extLst>
                <a:ext uri="{28A0092B-C50C-407E-A947-70E740481C1C}">
                  <a14:useLocalDpi xmlns:a14="http://schemas.microsoft.com/office/drawing/2010/main" val="0"/>
                </a:ext>
              </a:extLst>
            </a:blip>
            <a:srcRect/>
            <a:stretch>
              <a:fillRect/>
            </a:stretch>
          </p:blipFill>
          <p:spPr bwMode="auto">
            <a:xfrm>
              <a:off x="4143086" y="3709479"/>
              <a:ext cx="870585" cy="827405"/>
            </a:xfrm>
            <a:prstGeom prst="rect">
              <a:avLst/>
            </a:prstGeom>
            <a:noFill/>
            <a:ln>
              <a:noFill/>
            </a:ln>
          </p:spPr>
        </p:pic>
        <p:pic>
          <p:nvPicPr>
            <p:cNvPr id="36" name="Image 35" descr="http://www.catedu.es/arasaac/classes/img/thumbnail.php?i=cdb4ae007dd4b3b4ec6e9c2eb5d2f3b0e5b73fdd5216cece9d9f0709ca904497c988f78aa80b44e53fd65ac6d8df755d163550"/>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47456" y="4797152"/>
              <a:ext cx="595630" cy="595630"/>
            </a:xfrm>
            <a:prstGeom prst="rect">
              <a:avLst/>
            </a:prstGeom>
            <a:noFill/>
            <a:ln>
              <a:noFill/>
            </a:ln>
          </p:spPr>
        </p:pic>
      </p:grpSp>
      <p:grpSp>
        <p:nvGrpSpPr>
          <p:cNvPr id="40" name="Groupe 39"/>
          <p:cNvGrpSpPr/>
          <p:nvPr/>
        </p:nvGrpSpPr>
        <p:grpSpPr>
          <a:xfrm>
            <a:off x="145716" y="130386"/>
            <a:ext cx="1551305" cy="1179830"/>
            <a:chOff x="7308304" y="199390"/>
            <a:chExt cx="1551305" cy="1179830"/>
          </a:xfrm>
        </p:grpSpPr>
        <p:grpSp>
          <p:nvGrpSpPr>
            <p:cNvPr id="41" name="Groupe 40"/>
            <p:cNvGrpSpPr/>
            <p:nvPr/>
          </p:nvGrpSpPr>
          <p:grpSpPr>
            <a:xfrm>
              <a:off x="7308304" y="199390"/>
              <a:ext cx="1551305" cy="1179830"/>
              <a:chOff x="0" y="-237902"/>
              <a:chExt cx="3646196" cy="3098060"/>
            </a:xfrm>
          </p:grpSpPr>
          <p:pic>
            <p:nvPicPr>
              <p:cNvPr id="43" name="Imag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44" name="Rectangle à coins arrondis 43"/>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42" name="Image 4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2524" y="289990"/>
              <a:ext cx="498475" cy="391795"/>
            </a:xfrm>
            <a:prstGeom prst="rect">
              <a:avLst/>
            </a:prstGeom>
            <a:noFill/>
            <a:ln>
              <a:noFill/>
            </a:ln>
          </p:spPr>
        </p:pic>
      </p:grpSp>
      <p:sp>
        <p:nvSpPr>
          <p:cNvPr id="46" name="ZoneTexte 45"/>
          <p:cNvSpPr txBox="1"/>
          <p:nvPr/>
        </p:nvSpPr>
        <p:spPr>
          <a:xfrm>
            <a:off x="6843780" y="0"/>
            <a:ext cx="2300220" cy="369332"/>
          </a:xfrm>
          <a:prstGeom prst="rect">
            <a:avLst/>
          </a:prstGeom>
          <a:noFill/>
        </p:spPr>
        <p:txBody>
          <a:bodyPr wrap="square" rtlCol="0">
            <a:spAutoFit/>
          </a:bodyPr>
          <a:lstStyle/>
          <a:p>
            <a:r>
              <a:rPr lang="fr-FR" b="1" dirty="0" smtClean="0"/>
              <a:t>4 - ADMINISTRATIF</a:t>
            </a:r>
            <a:endParaRPr lang="fr-FR" b="1" dirty="0"/>
          </a:p>
        </p:txBody>
      </p:sp>
      <p:sp>
        <p:nvSpPr>
          <p:cNvPr id="3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117527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5494" y="1460508"/>
            <a:ext cx="2963825" cy="369332"/>
          </a:xfrm>
          <a:prstGeom prst="rect">
            <a:avLst/>
          </a:prstGeom>
        </p:spPr>
        <p:txBody>
          <a:bodyPr wrap="none">
            <a:spAutoFit/>
          </a:bodyPr>
          <a:lstStyle/>
          <a:p>
            <a:r>
              <a:rPr lang="fr-FR" b="1" dirty="0"/>
              <a:t>Quelles sont vos ressources ?</a:t>
            </a:r>
          </a:p>
        </p:txBody>
      </p:sp>
      <p:grpSp>
        <p:nvGrpSpPr>
          <p:cNvPr id="40" name="Groupe 39"/>
          <p:cNvGrpSpPr/>
          <p:nvPr/>
        </p:nvGrpSpPr>
        <p:grpSpPr>
          <a:xfrm>
            <a:off x="716640" y="2472490"/>
            <a:ext cx="2286001" cy="3169666"/>
            <a:chOff x="323527" y="1816455"/>
            <a:chExt cx="2286001" cy="3169666"/>
          </a:xfrm>
        </p:grpSpPr>
        <p:grpSp>
          <p:nvGrpSpPr>
            <p:cNvPr id="50" name="Groupe 49"/>
            <p:cNvGrpSpPr/>
            <p:nvPr/>
          </p:nvGrpSpPr>
          <p:grpSpPr>
            <a:xfrm>
              <a:off x="323527" y="1816455"/>
              <a:ext cx="2286001" cy="3169666"/>
              <a:chOff x="-1" y="0"/>
              <a:chExt cx="2286001" cy="3013239"/>
            </a:xfrm>
          </p:grpSpPr>
          <p:sp>
            <p:nvSpPr>
              <p:cNvPr id="51" name="Zone de texte 2"/>
              <p:cNvSpPr txBox="1">
                <a:spLocks noChangeArrowheads="1"/>
              </p:cNvSpPr>
              <p:nvPr/>
            </p:nvSpPr>
            <p:spPr bwMode="auto">
              <a:xfrm>
                <a:off x="0" y="0"/>
                <a:ext cx="2286000" cy="19409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dirty="0" smtClean="0">
                    <a:effectLst/>
                    <a:latin typeface="Arial Black"/>
                    <a:ea typeface="Calibri"/>
                    <a:cs typeface="Times New Roman"/>
                  </a:rPr>
                  <a:t>Pension d’invalidité</a:t>
                </a:r>
                <a:endParaRPr lang="fr-FR" sz="1100" dirty="0">
                  <a:effectLst/>
                  <a:latin typeface="Calibri"/>
                  <a:ea typeface="Calibri"/>
                  <a:cs typeface="Times New Roman"/>
                </a:endParaRPr>
              </a:p>
            </p:txBody>
          </p:sp>
          <p:sp>
            <p:nvSpPr>
              <p:cNvPr id="52" name="Zone de texte 2"/>
              <p:cNvSpPr txBox="1">
                <a:spLocks noChangeArrowheads="1"/>
              </p:cNvSpPr>
              <p:nvPr/>
            </p:nvSpPr>
            <p:spPr bwMode="auto">
              <a:xfrm>
                <a:off x="-1" y="1926311"/>
                <a:ext cx="2286000" cy="108692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Arial Black"/>
                  <a:ea typeface="Calibri"/>
                  <a:cs typeface="Times New Roman"/>
                </a:endParaRPr>
              </a:p>
              <a:p>
                <a:pPr algn="ctr">
                  <a:lnSpc>
                    <a:spcPct val="250000"/>
                  </a:lnSpc>
                  <a:spcAft>
                    <a:spcPts val="1000"/>
                  </a:spcAft>
                </a:pPr>
                <a:r>
                  <a:rPr lang="fr-FR" sz="2200" dirty="0" smtClean="0">
                    <a:effectLst/>
                    <a:latin typeface="Calibri"/>
                    <a:ea typeface="Calibri"/>
                    <a:cs typeface="Times New Roman"/>
                  </a:rPr>
                  <a:t>………….. </a:t>
                </a:r>
                <a:r>
                  <a:rPr lang="fr-FR" sz="2200" dirty="0">
                    <a:effectLst/>
                    <a:latin typeface="Calibri"/>
                    <a:ea typeface="Calibri"/>
                    <a:cs typeface="Times New Roman"/>
                  </a:rPr>
                  <a:t>€</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53" name="Image 52"/>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26676"/>
              <a:ext cx="542290" cy="765810"/>
            </a:xfrm>
            <a:prstGeom prst="rect">
              <a:avLst/>
            </a:prstGeom>
            <a:noFill/>
            <a:ln>
              <a:noFill/>
            </a:ln>
          </p:spPr>
        </p:pic>
        <p:pic>
          <p:nvPicPr>
            <p:cNvPr id="54" name="Image 53"/>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19528"/>
              <a:ext cx="1308100" cy="648335"/>
            </a:xfrm>
            <a:prstGeom prst="rect">
              <a:avLst/>
            </a:prstGeom>
            <a:noFill/>
            <a:ln>
              <a:noFill/>
            </a:ln>
          </p:spPr>
        </p:pic>
        <p:sp>
          <p:nvSpPr>
            <p:cNvPr id="39" name="Rectangle 38"/>
            <p:cNvSpPr/>
            <p:nvPr/>
          </p:nvSpPr>
          <p:spPr>
            <a:xfrm>
              <a:off x="1211606" y="3105834"/>
              <a:ext cx="1277888" cy="646331"/>
            </a:xfrm>
            <a:prstGeom prst="rect">
              <a:avLst/>
            </a:prstGeom>
          </p:spPr>
          <p:txBody>
            <a:bodyPr wrap="square">
              <a:spAutoFit/>
            </a:bodyPr>
            <a:lstStyle/>
            <a:p>
              <a:r>
                <a:rPr lang="fr-FR" b="1" dirty="0"/>
                <a:t>Catégorie :</a:t>
              </a:r>
            </a:p>
            <a:p>
              <a:r>
                <a:rPr lang="fr-FR" b="1" dirty="0"/>
                <a:t>1    2    3</a:t>
              </a:r>
            </a:p>
          </p:txBody>
        </p:sp>
        <p:pic>
          <p:nvPicPr>
            <p:cNvPr id="56" name="Image 55" descr="http://www.catedu.es/arasaac/classes/img/thumbnail.php?i=cdb4ae007dd4b3b4ec6e9c2eb5d2f3b0e5b73fdd5216cece9d9f0709ca904497c988f78aa80b44e53fd65ac6d8df755d163550"/>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69219" y="3894456"/>
              <a:ext cx="595630" cy="595630"/>
            </a:xfrm>
            <a:prstGeom prst="rect">
              <a:avLst/>
            </a:prstGeom>
            <a:noFill/>
            <a:ln>
              <a:noFill/>
            </a:ln>
          </p:spPr>
        </p:pic>
      </p:grpSp>
      <p:grpSp>
        <p:nvGrpSpPr>
          <p:cNvPr id="59" name="Groupe 58"/>
          <p:cNvGrpSpPr/>
          <p:nvPr/>
        </p:nvGrpSpPr>
        <p:grpSpPr>
          <a:xfrm>
            <a:off x="4578379" y="2472490"/>
            <a:ext cx="2286001" cy="3169666"/>
            <a:chOff x="-1" y="0"/>
            <a:chExt cx="2286001" cy="3013239"/>
          </a:xfrm>
        </p:grpSpPr>
        <p:sp>
          <p:nvSpPr>
            <p:cNvPr id="64" name="Zone de texte 2"/>
            <p:cNvSpPr txBox="1">
              <a:spLocks noChangeArrowheads="1"/>
            </p:cNvSpPr>
            <p:nvPr/>
          </p:nvSpPr>
          <p:spPr bwMode="auto">
            <a:xfrm>
              <a:off x="0" y="0"/>
              <a:ext cx="2286000" cy="19409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dirty="0" smtClean="0">
                  <a:effectLst/>
                  <a:latin typeface="Arial Black"/>
                  <a:ea typeface="Calibri"/>
                  <a:cs typeface="Times New Roman"/>
                </a:rPr>
                <a:t>Majoration tierce personne</a:t>
              </a:r>
              <a:endParaRPr lang="fr-FR" sz="1100" dirty="0">
                <a:effectLst/>
                <a:latin typeface="Calibri"/>
                <a:ea typeface="Calibri"/>
                <a:cs typeface="Times New Roman"/>
              </a:endParaRPr>
            </a:p>
          </p:txBody>
        </p:sp>
        <p:sp>
          <p:nvSpPr>
            <p:cNvPr id="65" name="Zone de texte 2"/>
            <p:cNvSpPr txBox="1">
              <a:spLocks noChangeArrowheads="1"/>
            </p:cNvSpPr>
            <p:nvPr/>
          </p:nvSpPr>
          <p:spPr bwMode="auto">
            <a:xfrm>
              <a:off x="-1" y="1926311"/>
              <a:ext cx="2286000" cy="108692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Arial Black"/>
                <a:ea typeface="Calibri"/>
                <a:cs typeface="Times New Roman"/>
              </a:endParaRPr>
            </a:p>
            <a:p>
              <a:pPr algn="ctr">
                <a:lnSpc>
                  <a:spcPct val="250000"/>
                </a:lnSpc>
                <a:spcAft>
                  <a:spcPts val="1000"/>
                </a:spcAft>
              </a:pPr>
              <a:r>
                <a:rPr lang="fr-FR" sz="2200" dirty="0" smtClean="0">
                  <a:effectLst/>
                  <a:latin typeface="Calibri"/>
                  <a:ea typeface="Calibri"/>
                  <a:cs typeface="Times New Roman"/>
                </a:rPr>
                <a:t>………….. </a:t>
              </a:r>
              <a:r>
                <a:rPr lang="fr-FR" sz="2200" dirty="0">
                  <a:effectLst/>
                  <a:latin typeface="Calibri"/>
                  <a:ea typeface="Calibri"/>
                  <a:cs typeface="Times New Roman"/>
                </a:rPr>
                <a:t>€</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60" name="Image 59"/>
          <p:cNvPicPr/>
          <p:nvPr/>
        </p:nvPicPr>
        <p:blipFill>
          <a:blip r:embed="rId2">
            <a:extLst>
              <a:ext uri="{28A0092B-C50C-407E-A947-70E740481C1C}">
                <a14:useLocalDpi xmlns:a14="http://schemas.microsoft.com/office/drawing/2010/main" val="0"/>
              </a:ext>
            </a:extLst>
          </a:blip>
          <a:srcRect/>
          <a:stretch>
            <a:fillRect/>
          </a:stretch>
        </p:blipFill>
        <p:spPr bwMode="auto">
          <a:xfrm>
            <a:off x="4831471" y="3186721"/>
            <a:ext cx="542290" cy="765810"/>
          </a:xfrm>
          <a:prstGeom prst="rect">
            <a:avLst/>
          </a:prstGeom>
          <a:noFill/>
          <a:ln>
            <a:noFill/>
          </a:ln>
        </p:spPr>
      </p:pic>
      <p:pic>
        <p:nvPicPr>
          <p:cNvPr id="61" name="Image 60"/>
          <p:cNvPicPr/>
          <p:nvPr/>
        </p:nvPicPr>
        <p:blipFill>
          <a:blip r:embed="rId3">
            <a:extLst>
              <a:ext uri="{28A0092B-C50C-407E-A947-70E740481C1C}">
                <a14:useLocalDpi xmlns:a14="http://schemas.microsoft.com/office/drawing/2010/main" val="0"/>
              </a:ext>
            </a:extLst>
          </a:blip>
          <a:srcRect/>
          <a:stretch>
            <a:fillRect/>
          </a:stretch>
        </p:blipFill>
        <p:spPr bwMode="auto">
          <a:xfrm>
            <a:off x="5551551" y="3279573"/>
            <a:ext cx="1308100" cy="648335"/>
          </a:xfrm>
          <a:prstGeom prst="rect">
            <a:avLst/>
          </a:prstGeom>
          <a:noFill/>
          <a:ln>
            <a:noFill/>
          </a:ln>
        </p:spPr>
      </p:pic>
      <p:pic>
        <p:nvPicPr>
          <p:cNvPr id="63" name="Image 62" descr="http://www.catedu.es/arasaac/classes/img/thumbnail.php?i=cdb4ae007dd4b3b4ec6e9c2eb5d2f3b0e5b73fdd5216cece9d9f0709ca904497c988f78aa80b44e53fd65ac6d8df755d163550"/>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24071" y="4550491"/>
            <a:ext cx="595630" cy="595630"/>
          </a:xfrm>
          <a:prstGeom prst="rect">
            <a:avLst/>
          </a:prstGeom>
          <a:noFill/>
          <a:ln>
            <a:noFill/>
          </a:ln>
        </p:spPr>
      </p:pic>
      <p:cxnSp>
        <p:nvCxnSpPr>
          <p:cNvPr id="66" name="Connecteur droit avec flèche 65"/>
          <p:cNvCxnSpPr>
            <a:cxnSpLocks/>
          </p:cNvCxnSpPr>
          <p:nvPr/>
        </p:nvCxnSpPr>
        <p:spPr>
          <a:xfrm>
            <a:off x="3259088" y="3118178"/>
            <a:ext cx="1200150" cy="0"/>
          </a:xfrm>
          <a:prstGeom prst="straightConnector1">
            <a:avLst/>
          </a:prstGeom>
          <a:noFill/>
          <a:ln w="9525" cap="flat" cmpd="sng" algn="ctr">
            <a:solidFill>
              <a:srgbClr val="4F81BD">
                <a:shade val="95000"/>
                <a:satMod val="105000"/>
              </a:srgbClr>
            </a:solidFill>
            <a:prstDash val="solid"/>
            <a:tailEnd type="arrow"/>
          </a:ln>
          <a:effectLst/>
        </p:spPr>
      </p:cxnSp>
      <p:sp>
        <p:nvSpPr>
          <p:cNvPr id="67" name="Plus 66"/>
          <p:cNvSpPr>
            <a:spLocks/>
          </p:cNvSpPr>
          <p:nvPr/>
        </p:nvSpPr>
        <p:spPr>
          <a:xfrm>
            <a:off x="3563888" y="3156913"/>
            <a:ext cx="600075" cy="695325"/>
          </a:xfrm>
          <a:prstGeom prst="mathPlus">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28" name="Groupe 27"/>
          <p:cNvGrpSpPr/>
          <p:nvPr/>
        </p:nvGrpSpPr>
        <p:grpSpPr>
          <a:xfrm>
            <a:off x="145716" y="130386"/>
            <a:ext cx="1551305" cy="1179830"/>
            <a:chOff x="7308304" y="199390"/>
            <a:chExt cx="1551305" cy="1179830"/>
          </a:xfrm>
        </p:grpSpPr>
        <p:grpSp>
          <p:nvGrpSpPr>
            <p:cNvPr id="29" name="Groupe 28"/>
            <p:cNvGrpSpPr/>
            <p:nvPr/>
          </p:nvGrpSpPr>
          <p:grpSpPr>
            <a:xfrm>
              <a:off x="7308304" y="199390"/>
              <a:ext cx="1551305" cy="1179830"/>
              <a:chOff x="0" y="-237902"/>
              <a:chExt cx="3646196" cy="3098060"/>
            </a:xfrm>
          </p:grpSpPr>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32" name="Rectangle à coins arrondis 31"/>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30" name="Image 2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2524" y="289990"/>
              <a:ext cx="498475" cy="391795"/>
            </a:xfrm>
            <a:prstGeom prst="rect">
              <a:avLst/>
            </a:prstGeom>
            <a:noFill/>
            <a:ln>
              <a:noFill/>
            </a:ln>
          </p:spPr>
        </p:pic>
      </p:grpSp>
      <p:sp>
        <p:nvSpPr>
          <p:cNvPr id="33" name="ZoneTexte 32"/>
          <p:cNvSpPr txBox="1"/>
          <p:nvPr/>
        </p:nvSpPr>
        <p:spPr>
          <a:xfrm>
            <a:off x="6843780" y="0"/>
            <a:ext cx="2300220" cy="369332"/>
          </a:xfrm>
          <a:prstGeom prst="rect">
            <a:avLst/>
          </a:prstGeom>
          <a:noFill/>
        </p:spPr>
        <p:txBody>
          <a:bodyPr wrap="square" rtlCol="0">
            <a:spAutoFit/>
          </a:bodyPr>
          <a:lstStyle/>
          <a:p>
            <a:r>
              <a:rPr lang="fr-FR" b="1" dirty="0" smtClean="0"/>
              <a:t>4 - ADMINISTRATIF</a:t>
            </a:r>
            <a:endParaRPr lang="fr-FR" b="1" dirty="0"/>
          </a:p>
        </p:txBody>
      </p:sp>
      <p:sp>
        <p:nvSpPr>
          <p:cNvPr id="26"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757051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2932" y="1413211"/>
            <a:ext cx="2963825" cy="369332"/>
          </a:xfrm>
          <a:prstGeom prst="rect">
            <a:avLst/>
          </a:prstGeom>
        </p:spPr>
        <p:txBody>
          <a:bodyPr wrap="none">
            <a:spAutoFit/>
          </a:bodyPr>
          <a:lstStyle/>
          <a:p>
            <a:r>
              <a:rPr lang="fr-FR" b="1" dirty="0"/>
              <a:t>Quelles sont vos ressources ?</a:t>
            </a:r>
          </a:p>
        </p:txBody>
      </p:sp>
      <p:grpSp>
        <p:nvGrpSpPr>
          <p:cNvPr id="11" name="Groupe 10"/>
          <p:cNvGrpSpPr/>
          <p:nvPr/>
        </p:nvGrpSpPr>
        <p:grpSpPr>
          <a:xfrm>
            <a:off x="585802" y="2001885"/>
            <a:ext cx="2374416" cy="2375816"/>
            <a:chOff x="678348" y="2472490"/>
            <a:chExt cx="2374416" cy="2375816"/>
          </a:xfrm>
        </p:grpSpPr>
        <p:grpSp>
          <p:nvGrpSpPr>
            <p:cNvPr id="40" name="Groupe 39"/>
            <p:cNvGrpSpPr/>
            <p:nvPr/>
          </p:nvGrpSpPr>
          <p:grpSpPr>
            <a:xfrm>
              <a:off x="678348" y="2472490"/>
              <a:ext cx="2286001" cy="2375816"/>
              <a:chOff x="323527" y="1816455"/>
              <a:chExt cx="2286001" cy="2375816"/>
            </a:xfrm>
          </p:grpSpPr>
          <p:grpSp>
            <p:nvGrpSpPr>
              <p:cNvPr id="50" name="Groupe 49"/>
              <p:cNvGrpSpPr/>
              <p:nvPr/>
            </p:nvGrpSpPr>
            <p:grpSpPr>
              <a:xfrm>
                <a:off x="323527" y="1816455"/>
                <a:ext cx="2286001" cy="2375816"/>
                <a:chOff x="-1" y="0"/>
                <a:chExt cx="2286001" cy="2258567"/>
              </a:xfrm>
            </p:grpSpPr>
            <p:sp>
              <p:nvSpPr>
                <p:cNvPr id="51" name="Zone de texte 2"/>
                <p:cNvSpPr txBox="1">
                  <a:spLocks noChangeArrowheads="1"/>
                </p:cNvSpPr>
                <p:nvPr/>
              </p:nvSpPr>
              <p:spPr bwMode="auto">
                <a:xfrm>
                  <a:off x="0" y="0"/>
                  <a:ext cx="2286000" cy="19409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Calibri"/>
                    <a:ea typeface="Calibri"/>
                    <a:cs typeface="Times New Roman"/>
                  </a:endParaRPr>
                </a:p>
              </p:txBody>
            </p:sp>
            <p:sp>
              <p:nvSpPr>
                <p:cNvPr id="52" name="Zone de texte 2"/>
                <p:cNvSpPr txBox="1">
                  <a:spLocks noChangeArrowheads="1"/>
                </p:cNvSpPr>
                <p:nvPr/>
              </p:nvSpPr>
              <p:spPr bwMode="auto">
                <a:xfrm>
                  <a:off x="-1" y="1406998"/>
                  <a:ext cx="2286000" cy="8515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300000"/>
                    </a:lnSpc>
                    <a:spcAft>
                      <a:spcPts val="1000"/>
                    </a:spcAft>
                  </a:pPr>
                  <a:r>
                    <a:rPr lang="fr-FR" sz="2200" dirty="0" smtClean="0">
                      <a:effectLst/>
                      <a:latin typeface="Calibri"/>
                      <a:ea typeface="Calibri"/>
                      <a:cs typeface="Times New Roman"/>
                    </a:rPr>
                    <a:t>………….. </a:t>
                  </a:r>
                  <a:r>
                    <a:rPr lang="fr-FR" sz="2200" dirty="0">
                      <a:effectLst/>
                      <a:latin typeface="Calibri"/>
                      <a:ea typeface="Calibri"/>
                      <a:cs typeface="Times New Roman"/>
                    </a:rPr>
                    <a:t>€</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56" name="Image 55" descr="http://www.catedu.es/arasaac/classes/img/thumbnail.php?i=cdb4ae007dd4b3b4ec6e9c2eb5d2f3b0e5b73fdd5216cece9d9f0709ca904497c988f78aa80b44e53fd65ac6d8df755d163550"/>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4755" y="3325846"/>
                <a:ext cx="595630" cy="595630"/>
              </a:xfrm>
              <a:prstGeom prst="rect">
                <a:avLst/>
              </a:prstGeom>
              <a:noFill/>
              <a:ln>
                <a:noFill/>
              </a:ln>
            </p:spPr>
          </p:pic>
        </p:grpSp>
        <p:sp>
          <p:nvSpPr>
            <p:cNvPr id="3" name="Rectangle 2"/>
            <p:cNvSpPr/>
            <p:nvPr/>
          </p:nvSpPr>
          <p:spPr>
            <a:xfrm>
              <a:off x="837606" y="2484893"/>
              <a:ext cx="2215158" cy="461665"/>
            </a:xfrm>
            <a:prstGeom prst="rect">
              <a:avLst/>
            </a:prstGeom>
          </p:spPr>
          <p:txBody>
            <a:bodyPr wrap="none">
              <a:spAutoFit/>
            </a:bodyPr>
            <a:lstStyle/>
            <a:p>
              <a:pPr algn="ctr"/>
              <a:r>
                <a:rPr lang="fr-FR" sz="1200" b="1" dirty="0"/>
                <a:t>Prestation de compensation du </a:t>
              </a:r>
              <a:endParaRPr lang="fr-FR" sz="1200" b="1" dirty="0" smtClean="0"/>
            </a:p>
            <a:p>
              <a:pPr algn="ctr"/>
              <a:r>
                <a:rPr lang="fr-FR" sz="1200" b="1" dirty="0" smtClean="0"/>
                <a:t>handicap</a:t>
              </a:r>
              <a:r>
                <a:rPr lang="fr-FR" sz="1200" b="1" dirty="0"/>
                <a:t> : PCH</a:t>
              </a:r>
            </a:p>
          </p:txBody>
        </p:sp>
        <p:pic>
          <p:nvPicPr>
            <p:cNvPr id="27" name="Image 26" descr="http://www.catedu.es/arasaac/classes/img/thumbnail.php?i=cdb4ae007dd4b3b4ec6e9c2eb5d2f3b0e5b73fdd5216cece9d9f0709ca904497c988f78aa80b44e53fd65accdfd87446482b59b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19" y="3002713"/>
              <a:ext cx="925195" cy="925195"/>
            </a:xfrm>
            <a:prstGeom prst="rect">
              <a:avLst/>
            </a:prstGeom>
            <a:noFill/>
            <a:ln>
              <a:noFill/>
            </a:ln>
          </p:spPr>
        </p:pic>
        <p:pic>
          <p:nvPicPr>
            <p:cNvPr id="28" name="il_fi" descr="http://www.canopee-enchantee.com/public_html/site_grimpe/maisencore/reference/logo-mdph.bmp"/>
            <p:cNvPicPr/>
            <p:nvPr/>
          </p:nvPicPr>
          <p:blipFill>
            <a:blip r:embed="rId4">
              <a:extLst>
                <a:ext uri="{28A0092B-C50C-407E-A947-70E740481C1C}">
                  <a14:useLocalDpi xmlns:a14="http://schemas.microsoft.com/office/drawing/2010/main" val="0"/>
                </a:ext>
              </a:extLst>
            </a:blip>
            <a:srcRect/>
            <a:stretch>
              <a:fillRect/>
            </a:stretch>
          </p:blipFill>
          <p:spPr bwMode="auto">
            <a:xfrm>
              <a:off x="1812805" y="3092844"/>
              <a:ext cx="1137920" cy="690880"/>
            </a:xfrm>
            <a:prstGeom prst="rect">
              <a:avLst/>
            </a:prstGeom>
            <a:noFill/>
            <a:ln>
              <a:noFill/>
            </a:ln>
          </p:spPr>
        </p:pic>
      </p:grpSp>
      <p:grpSp>
        <p:nvGrpSpPr>
          <p:cNvPr id="13" name="Groupe 12"/>
          <p:cNvGrpSpPr/>
          <p:nvPr/>
        </p:nvGrpSpPr>
        <p:grpSpPr>
          <a:xfrm>
            <a:off x="5841304" y="1841697"/>
            <a:ext cx="2294544" cy="2545629"/>
            <a:chOff x="4868156" y="1758650"/>
            <a:chExt cx="2294544" cy="2545629"/>
          </a:xfrm>
        </p:grpSpPr>
        <p:grpSp>
          <p:nvGrpSpPr>
            <p:cNvPr id="59" name="Groupe 58"/>
            <p:cNvGrpSpPr/>
            <p:nvPr/>
          </p:nvGrpSpPr>
          <p:grpSpPr>
            <a:xfrm>
              <a:off x="4868156" y="1758650"/>
              <a:ext cx="2286001" cy="2545629"/>
              <a:chOff x="-1" y="0"/>
              <a:chExt cx="2286001" cy="2419999"/>
            </a:xfrm>
          </p:grpSpPr>
          <p:sp>
            <p:nvSpPr>
              <p:cNvPr id="64" name="Zone de texte 2"/>
              <p:cNvSpPr txBox="1">
                <a:spLocks noChangeArrowheads="1"/>
              </p:cNvSpPr>
              <p:nvPr/>
            </p:nvSpPr>
            <p:spPr bwMode="auto">
              <a:xfrm>
                <a:off x="0" y="0"/>
                <a:ext cx="2286000" cy="19409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Calibri"/>
                  <a:ea typeface="Calibri"/>
                  <a:cs typeface="Times New Roman"/>
                </a:endParaRPr>
              </a:p>
            </p:txBody>
          </p:sp>
          <p:sp>
            <p:nvSpPr>
              <p:cNvPr id="65" name="Zone de texte 2"/>
              <p:cNvSpPr txBox="1">
                <a:spLocks noChangeArrowheads="1"/>
              </p:cNvSpPr>
              <p:nvPr/>
            </p:nvSpPr>
            <p:spPr bwMode="auto">
              <a:xfrm>
                <a:off x="-1" y="1423110"/>
                <a:ext cx="2286000" cy="9968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50000"/>
                  </a:lnSpc>
                  <a:spcAft>
                    <a:spcPts val="1000"/>
                  </a:spcAft>
                </a:pPr>
                <a:endParaRPr lang="fr-FR" sz="1100" dirty="0">
                  <a:latin typeface="Arial Black"/>
                  <a:ea typeface="Calibri"/>
                  <a:cs typeface="Times New Roman"/>
                </a:endParaRPr>
              </a:p>
              <a:p>
                <a:pPr algn="ctr">
                  <a:spcAft>
                    <a:spcPts val="1000"/>
                  </a:spcAft>
                </a:pPr>
                <a:r>
                  <a:rPr lang="fr-FR" sz="2200" dirty="0" smtClean="0">
                    <a:effectLst/>
                    <a:latin typeface="Calibri"/>
                    <a:ea typeface="Calibri"/>
                    <a:cs typeface="Times New Roman"/>
                  </a:rPr>
                  <a:t>……….. €</a:t>
                </a:r>
                <a:r>
                  <a:rPr lang="fr-FR" sz="1100" dirty="0">
                    <a:effectLst/>
                    <a:latin typeface="Calibri"/>
                    <a:ea typeface="Calibri"/>
                    <a:cs typeface="Times New Roman"/>
                  </a:rPr>
                  <a:t> </a:t>
                </a:r>
              </a:p>
            </p:txBody>
          </p:sp>
        </p:grpSp>
        <p:pic>
          <p:nvPicPr>
            <p:cNvPr id="63" name="Image 62" descr="http://www.catedu.es/arasaac/classes/img/thumbnail.php?i=cdb4ae007dd4b3b4ec6e9c2eb5d2f3b0e5b73fdd5216cece9d9f0709ca904497c988f78aa80b44e53fd65ac6d8df755d163550"/>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13342" y="3268041"/>
              <a:ext cx="595630" cy="595630"/>
            </a:xfrm>
            <a:prstGeom prst="rect">
              <a:avLst/>
            </a:prstGeom>
            <a:noFill/>
            <a:ln>
              <a:noFill/>
            </a:ln>
          </p:spPr>
        </p:pic>
        <p:sp>
          <p:nvSpPr>
            <p:cNvPr id="12" name="Rectangle 11"/>
            <p:cNvSpPr/>
            <p:nvPr/>
          </p:nvSpPr>
          <p:spPr>
            <a:xfrm>
              <a:off x="4932865" y="1827208"/>
              <a:ext cx="2229835" cy="461665"/>
            </a:xfrm>
            <a:prstGeom prst="rect">
              <a:avLst/>
            </a:prstGeom>
          </p:spPr>
          <p:txBody>
            <a:bodyPr wrap="square">
              <a:spAutoFit/>
            </a:bodyPr>
            <a:lstStyle/>
            <a:p>
              <a:pPr algn="ctr"/>
              <a:r>
                <a:rPr lang="fr-FR" sz="1200" b="1" dirty="0"/>
                <a:t>Allocation compensatrice tierce personne : ACTP</a:t>
              </a:r>
            </a:p>
          </p:txBody>
        </p:sp>
        <p:pic>
          <p:nvPicPr>
            <p:cNvPr id="31" name="Image 30" descr="http://www.catedu.es/arasaac/classes/img/thumbnail.php?i=cdb4ae007dd4b3b4ec6e9c2eb5d2f3b0e5b73fdd5216cece9d9f0709ca904497c988f78aa80b44e53fd65accdfd87446482b59b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962" y="2337141"/>
              <a:ext cx="925195" cy="925195"/>
            </a:xfrm>
            <a:prstGeom prst="rect">
              <a:avLst/>
            </a:prstGeom>
            <a:noFill/>
            <a:ln>
              <a:noFill/>
            </a:ln>
          </p:spPr>
        </p:pic>
        <p:pic>
          <p:nvPicPr>
            <p:cNvPr id="32" name="il_fi" descr="http://auto.polytech.univ-tours.fr/eea09/images/logo_conseil_general_indre-et-loire.png"/>
            <p:cNvPicPr/>
            <p:nvPr/>
          </p:nvPicPr>
          <p:blipFill>
            <a:blip r:embed="rId5">
              <a:extLst>
                <a:ext uri="{28A0092B-C50C-407E-A947-70E740481C1C}">
                  <a14:useLocalDpi xmlns:a14="http://schemas.microsoft.com/office/drawing/2010/main" val="0"/>
                </a:ext>
              </a:extLst>
            </a:blip>
            <a:srcRect/>
            <a:stretch>
              <a:fillRect/>
            </a:stretch>
          </p:blipFill>
          <p:spPr bwMode="auto">
            <a:xfrm>
              <a:off x="6114377" y="2427303"/>
              <a:ext cx="797560" cy="786765"/>
            </a:xfrm>
            <a:prstGeom prst="rect">
              <a:avLst/>
            </a:prstGeom>
            <a:noFill/>
            <a:ln>
              <a:noFill/>
            </a:ln>
          </p:spPr>
        </p:pic>
      </p:grpSp>
      <p:grpSp>
        <p:nvGrpSpPr>
          <p:cNvPr id="34" name="Groupe 33"/>
          <p:cNvGrpSpPr/>
          <p:nvPr/>
        </p:nvGrpSpPr>
        <p:grpSpPr>
          <a:xfrm>
            <a:off x="3279523" y="3861048"/>
            <a:ext cx="2286001" cy="2375816"/>
            <a:chOff x="678348" y="2472490"/>
            <a:chExt cx="2286001" cy="2375816"/>
          </a:xfrm>
        </p:grpSpPr>
        <p:grpSp>
          <p:nvGrpSpPr>
            <p:cNvPr id="35" name="Groupe 34"/>
            <p:cNvGrpSpPr/>
            <p:nvPr/>
          </p:nvGrpSpPr>
          <p:grpSpPr>
            <a:xfrm>
              <a:off x="678348" y="2472490"/>
              <a:ext cx="2286001" cy="2375816"/>
              <a:chOff x="323527" y="1816455"/>
              <a:chExt cx="2286001" cy="2375816"/>
            </a:xfrm>
          </p:grpSpPr>
          <p:grpSp>
            <p:nvGrpSpPr>
              <p:cNvPr id="41" name="Groupe 40"/>
              <p:cNvGrpSpPr/>
              <p:nvPr/>
            </p:nvGrpSpPr>
            <p:grpSpPr>
              <a:xfrm>
                <a:off x="323527" y="1816455"/>
                <a:ext cx="2286001" cy="2375816"/>
                <a:chOff x="-1" y="0"/>
                <a:chExt cx="2286001" cy="2258567"/>
              </a:xfrm>
            </p:grpSpPr>
            <p:sp>
              <p:nvSpPr>
                <p:cNvPr id="43" name="Zone de texte 2"/>
                <p:cNvSpPr txBox="1">
                  <a:spLocks noChangeArrowheads="1"/>
                </p:cNvSpPr>
                <p:nvPr/>
              </p:nvSpPr>
              <p:spPr bwMode="auto">
                <a:xfrm>
                  <a:off x="0" y="0"/>
                  <a:ext cx="2286000" cy="19409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endParaRPr lang="fr-FR" sz="1100" dirty="0">
                    <a:effectLst/>
                    <a:latin typeface="Calibri"/>
                    <a:ea typeface="Calibri"/>
                    <a:cs typeface="Times New Roman"/>
                  </a:endParaRPr>
                </a:p>
              </p:txBody>
            </p:sp>
            <p:sp>
              <p:nvSpPr>
                <p:cNvPr id="44" name="Zone de texte 2"/>
                <p:cNvSpPr txBox="1">
                  <a:spLocks noChangeArrowheads="1"/>
                </p:cNvSpPr>
                <p:nvPr/>
              </p:nvSpPr>
              <p:spPr bwMode="auto">
                <a:xfrm>
                  <a:off x="-1" y="1406998"/>
                  <a:ext cx="2286000" cy="8515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300000"/>
                    </a:lnSpc>
                    <a:spcAft>
                      <a:spcPts val="1000"/>
                    </a:spcAft>
                  </a:pPr>
                  <a:r>
                    <a:rPr lang="fr-FR" sz="2200" dirty="0" smtClean="0">
                      <a:effectLst/>
                      <a:latin typeface="Calibri"/>
                      <a:ea typeface="Calibri"/>
                      <a:cs typeface="Times New Roman"/>
                    </a:rPr>
                    <a:t>………….. </a:t>
                  </a:r>
                  <a:r>
                    <a:rPr lang="fr-FR" sz="2200" dirty="0">
                      <a:effectLst/>
                      <a:latin typeface="Calibri"/>
                      <a:ea typeface="Calibri"/>
                      <a:cs typeface="Times New Roman"/>
                    </a:rPr>
                    <a:t>€</a:t>
                  </a:r>
                  <a:endParaRPr lang="fr-FR" sz="1100" dirty="0">
                    <a:effectLst/>
                    <a:latin typeface="Calibri"/>
                    <a:ea typeface="Calibri"/>
                    <a:cs typeface="Times New Roman"/>
                  </a:endParaRPr>
                </a:p>
                <a:p>
                  <a:pPr algn="ctr">
                    <a:lnSpc>
                      <a:spcPct val="115000"/>
                    </a:lnSpc>
                    <a:spcAft>
                      <a:spcPts val="1000"/>
                    </a:spcAft>
                  </a:pPr>
                  <a:r>
                    <a:rPr lang="fr-FR" sz="1100" dirty="0">
                      <a:effectLst/>
                      <a:latin typeface="Calibri"/>
                      <a:ea typeface="Calibri"/>
                      <a:cs typeface="Times New Roman"/>
                    </a:rPr>
                    <a:t> </a:t>
                  </a:r>
                </a:p>
              </p:txBody>
            </p:sp>
          </p:grpSp>
          <p:pic>
            <p:nvPicPr>
              <p:cNvPr id="42" name="Image 41" descr="http://www.catedu.es/arasaac/classes/img/thumbnail.php?i=cdb4ae007dd4b3b4ec6e9c2eb5d2f3b0e5b73fdd5216cece9d9f0709ca904497c988f78aa80b44e53fd65ac6d8df755d163550"/>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4755" y="3325846"/>
                <a:ext cx="595630" cy="595630"/>
              </a:xfrm>
              <a:prstGeom prst="rect">
                <a:avLst/>
              </a:prstGeom>
              <a:noFill/>
              <a:ln>
                <a:noFill/>
              </a:ln>
            </p:spPr>
          </p:pic>
        </p:grpSp>
        <p:sp>
          <p:nvSpPr>
            <p:cNvPr id="36" name="Rectangle 35"/>
            <p:cNvSpPr/>
            <p:nvPr/>
          </p:nvSpPr>
          <p:spPr>
            <a:xfrm>
              <a:off x="1470537" y="2484893"/>
              <a:ext cx="949299" cy="276999"/>
            </a:xfrm>
            <a:prstGeom prst="rect">
              <a:avLst/>
            </a:prstGeom>
          </p:spPr>
          <p:txBody>
            <a:bodyPr wrap="none">
              <a:spAutoFit/>
            </a:bodyPr>
            <a:lstStyle/>
            <a:p>
              <a:pPr algn="ctr"/>
              <a:r>
                <a:rPr lang="fr-FR" sz="1200" b="1" dirty="0" smtClean="0"/>
                <a:t>Aide sociale</a:t>
              </a:r>
              <a:endParaRPr lang="fr-FR" sz="1200" b="1" dirty="0"/>
            </a:p>
          </p:txBody>
        </p:sp>
      </p:grpSp>
      <p:pic>
        <p:nvPicPr>
          <p:cNvPr id="45" name="Image 44" descr="http://www.catedu.es/arasaac/classes/img/thumbnail.php?i=cdb4ae007dd4b3b4ec6e9c2eb5d2f3b0e5b73fdd5216cece9d9f0709ca904497c988f78aa80b44e53fd65acddfdc7b5d16355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7943" y="4158333"/>
            <a:ext cx="1084580" cy="1084580"/>
          </a:xfrm>
          <a:prstGeom prst="rect">
            <a:avLst/>
          </a:prstGeom>
          <a:noFill/>
          <a:ln>
            <a:noFill/>
          </a:ln>
        </p:spPr>
      </p:pic>
      <p:pic>
        <p:nvPicPr>
          <p:cNvPr id="46" name="il_fi" descr="http://auto.polytech.univ-tours.fr/eea09/images/logo_conseil_general_indre-et-loire.png"/>
          <p:cNvPicPr/>
          <p:nvPr/>
        </p:nvPicPr>
        <p:blipFill>
          <a:blip r:embed="rId5">
            <a:extLst>
              <a:ext uri="{28A0092B-C50C-407E-A947-70E740481C1C}">
                <a14:useLocalDpi xmlns:a14="http://schemas.microsoft.com/office/drawing/2010/main" val="0"/>
              </a:ext>
            </a:extLst>
          </a:blip>
          <a:srcRect/>
          <a:stretch>
            <a:fillRect/>
          </a:stretch>
        </p:blipFill>
        <p:spPr bwMode="auto">
          <a:xfrm>
            <a:off x="4505443" y="4307240"/>
            <a:ext cx="797560" cy="786765"/>
          </a:xfrm>
          <a:prstGeom prst="rect">
            <a:avLst/>
          </a:prstGeom>
          <a:noFill/>
          <a:ln>
            <a:noFill/>
          </a:ln>
        </p:spPr>
      </p:pic>
      <p:grpSp>
        <p:nvGrpSpPr>
          <p:cNvPr id="39" name="Groupe 38"/>
          <p:cNvGrpSpPr/>
          <p:nvPr/>
        </p:nvGrpSpPr>
        <p:grpSpPr>
          <a:xfrm>
            <a:off x="145716" y="130386"/>
            <a:ext cx="1551305" cy="1179830"/>
            <a:chOff x="7308304" y="199390"/>
            <a:chExt cx="1551305" cy="1179830"/>
          </a:xfrm>
        </p:grpSpPr>
        <p:grpSp>
          <p:nvGrpSpPr>
            <p:cNvPr id="47" name="Groupe 46"/>
            <p:cNvGrpSpPr/>
            <p:nvPr/>
          </p:nvGrpSpPr>
          <p:grpSpPr>
            <a:xfrm>
              <a:off x="7308304" y="199390"/>
              <a:ext cx="1551305" cy="1179830"/>
              <a:chOff x="0" y="-237902"/>
              <a:chExt cx="3646196" cy="3098060"/>
            </a:xfrm>
          </p:grpSpPr>
          <p:pic>
            <p:nvPicPr>
              <p:cNvPr id="49" name="Imag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53" name="Rectangle à coins arrondis 52"/>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48" name="Image 4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2524" y="289990"/>
              <a:ext cx="498475" cy="391795"/>
            </a:xfrm>
            <a:prstGeom prst="rect">
              <a:avLst/>
            </a:prstGeom>
            <a:noFill/>
            <a:ln>
              <a:noFill/>
            </a:ln>
          </p:spPr>
        </p:pic>
      </p:grpSp>
      <p:sp>
        <p:nvSpPr>
          <p:cNvPr id="54" name="ZoneTexte 53"/>
          <p:cNvSpPr txBox="1"/>
          <p:nvPr/>
        </p:nvSpPr>
        <p:spPr>
          <a:xfrm>
            <a:off x="6843780" y="0"/>
            <a:ext cx="2300220" cy="369332"/>
          </a:xfrm>
          <a:prstGeom prst="rect">
            <a:avLst/>
          </a:prstGeom>
          <a:noFill/>
        </p:spPr>
        <p:txBody>
          <a:bodyPr wrap="square" rtlCol="0">
            <a:spAutoFit/>
          </a:bodyPr>
          <a:lstStyle/>
          <a:p>
            <a:r>
              <a:rPr lang="fr-FR" b="1" dirty="0" smtClean="0"/>
              <a:t>4 - ADMINISTRATIF</a:t>
            </a:r>
            <a:endParaRPr lang="fr-FR" b="1" dirty="0"/>
          </a:p>
        </p:txBody>
      </p:sp>
      <p:sp>
        <p:nvSpPr>
          <p:cNvPr id="3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846221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4837" y="1221245"/>
            <a:ext cx="2032544" cy="369332"/>
          </a:xfrm>
          <a:prstGeom prst="rect">
            <a:avLst/>
          </a:prstGeom>
        </p:spPr>
        <p:txBody>
          <a:bodyPr wrap="none">
            <a:spAutoFit/>
          </a:bodyPr>
          <a:lstStyle/>
          <a:p>
            <a:r>
              <a:rPr lang="fr-FR" b="1" dirty="0" smtClean="0"/>
              <a:t>Autres ressources</a:t>
            </a:r>
            <a:r>
              <a:rPr lang="fr-FR" b="1" dirty="0"/>
              <a:t> ?</a:t>
            </a:r>
          </a:p>
        </p:txBody>
      </p:sp>
      <p:graphicFrame>
        <p:nvGraphicFramePr>
          <p:cNvPr id="2" name="Tableau 1"/>
          <p:cNvGraphicFramePr>
            <a:graphicFrameLocks noGrp="1"/>
          </p:cNvGraphicFramePr>
          <p:nvPr>
            <p:extLst>
              <p:ext uri="{D42A27DB-BD31-4B8C-83A1-F6EECF244321}">
                <p14:modId xmlns:p14="http://schemas.microsoft.com/office/powerpoint/2010/main" val="787553282"/>
              </p:ext>
            </p:extLst>
          </p:nvPr>
        </p:nvGraphicFramePr>
        <p:xfrm>
          <a:off x="827584" y="2132856"/>
          <a:ext cx="6622760" cy="3744416"/>
        </p:xfrm>
        <a:graphic>
          <a:graphicData uri="http://schemas.openxmlformats.org/drawingml/2006/table">
            <a:tbl>
              <a:tblPr firstRow="1" bandRow="1">
                <a:tableStyleId>{5C22544A-7EE6-4342-B048-85BDC9FD1C3A}</a:tableStyleId>
              </a:tblPr>
              <a:tblGrid>
                <a:gridCol w="1655690"/>
                <a:gridCol w="1605314"/>
                <a:gridCol w="1706066"/>
                <a:gridCol w="1655690"/>
              </a:tblGrid>
              <a:tr h="3744416">
                <a:tc>
                  <a:txBody>
                    <a:bodyPr/>
                    <a:lstStyle/>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7" name="Image 36" descr="http://www.catedu.es/arasaac/classes/img/thumbnail.php?i=cdb4ae007dd4b3b4ec6e9c2eb5d2f3b0e5b73fdd5216cece9d9f0709ca904497c988f78aa80b44e53fd65acfd9d97545482b59b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006" y="2564904"/>
            <a:ext cx="1095375" cy="1095375"/>
          </a:xfrm>
          <a:prstGeom prst="rect">
            <a:avLst/>
          </a:prstGeom>
          <a:noFill/>
          <a:ln>
            <a:noFill/>
          </a:ln>
        </p:spPr>
      </p:pic>
      <p:sp>
        <p:nvSpPr>
          <p:cNvPr id="14" name="ZoneTexte 13"/>
          <p:cNvSpPr txBox="1"/>
          <p:nvPr/>
        </p:nvSpPr>
        <p:spPr>
          <a:xfrm>
            <a:off x="1210572" y="2204336"/>
            <a:ext cx="944426" cy="369332"/>
          </a:xfrm>
          <a:prstGeom prst="rect">
            <a:avLst/>
          </a:prstGeom>
          <a:noFill/>
        </p:spPr>
        <p:txBody>
          <a:bodyPr wrap="none" rtlCol="0">
            <a:spAutoFit/>
          </a:bodyPr>
          <a:lstStyle/>
          <a:p>
            <a:r>
              <a:rPr lang="fr-FR" b="1" dirty="0" smtClean="0"/>
              <a:t>Retraite</a:t>
            </a:r>
            <a:endParaRPr lang="fr-FR" b="1" dirty="0"/>
          </a:p>
        </p:txBody>
      </p:sp>
      <p:pic>
        <p:nvPicPr>
          <p:cNvPr id="38" name="il_fi" descr="http://newsletter-cram.ads-com.com/upload/UserFiles/Image/CARSAT_Centre_2.gif"/>
          <p:cNvPicPr/>
          <p:nvPr/>
        </p:nvPicPr>
        <p:blipFill>
          <a:blip r:embed="rId3">
            <a:extLst>
              <a:ext uri="{28A0092B-C50C-407E-A947-70E740481C1C}">
                <a14:useLocalDpi xmlns:a14="http://schemas.microsoft.com/office/drawing/2010/main" val="0"/>
              </a:ext>
            </a:extLst>
          </a:blip>
          <a:srcRect/>
          <a:stretch>
            <a:fillRect/>
          </a:stretch>
        </p:blipFill>
        <p:spPr bwMode="auto">
          <a:xfrm>
            <a:off x="1125861" y="3789040"/>
            <a:ext cx="1010285" cy="329565"/>
          </a:xfrm>
          <a:prstGeom prst="rect">
            <a:avLst/>
          </a:prstGeom>
          <a:noFill/>
          <a:ln>
            <a:noFill/>
          </a:ln>
        </p:spPr>
      </p:pic>
      <p:pic>
        <p:nvPicPr>
          <p:cNvPr id="39" name="Image 38" descr="http://je-gere-mon-entreprise.fr/wp-content/uploads/2012/08/RSI-LOGO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803" y="4293096"/>
            <a:ext cx="914400" cy="393700"/>
          </a:xfrm>
          <a:prstGeom prst="rect">
            <a:avLst/>
          </a:prstGeom>
          <a:noFill/>
          <a:ln>
            <a:noFill/>
          </a:ln>
        </p:spPr>
      </p:pic>
      <p:pic>
        <p:nvPicPr>
          <p:cNvPr id="47" name="Image 46" descr="http://www.sainte-livrade31.fr/manageWeb/ckfinder/userfiles/images/Logos/logo_msa_3969%5B1%5D.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987" y="4686796"/>
            <a:ext cx="925195" cy="425450"/>
          </a:xfrm>
          <a:prstGeom prst="rect">
            <a:avLst/>
          </a:prstGeom>
          <a:noFill/>
          <a:ln>
            <a:noFill/>
          </a:ln>
        </p:spPr>
      </p:pic>
      <p:pic>
        <p:nvPicPr>
          <p:cNvPr id="48" name="Image 47" descr="http://www.info-retraite.fr/uploads/RTEmagicC_logo_CNRACL_2007_05.JP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4041" y="5112246"/>
            <a:ext cx="553085" cy="605790"/>
          </a:xfrm>
          <a:prstGeom prst="rect">
            <a:avLst/>
          </a:prstGeom>
          <a:noFill/>
          <a:ln>
            <a:noFill/>
          </a:ln>
        </p:spPr>
      </p:pic>
      <p:sp>
        <p:nvSpPr>
          <p:cNvPr id="49" name="ZoneTexte 48"/>
          <p:cNvSpPr txBox="1"/>
          <p:nvPr/>
        </p:nvSpPr>
        <p:spPr>
          <a:xfrm>
            <a:off x="2699792" y="2234777"/>
            <a:ext cx="1076641" cy="369332"/>
          </a:xfrm>
          <a:prstGeom prst="rect">
            <a:avLst/>
          </a:prstGeom>
          <a:noFill/>
        </p:spPr>
        <p:txBody>
          <a:bodyPr wrap="none" rtlCol="0">
            <a:spAutoFit/>
          </a:bodyPr>
          <a:lstStyle/>
          <a:p>
            <a:r>
              <a:rPr lang="fr-FR" b="1" dirty="0" smtClean="0"/>
              <a:t>Chômage</a:t>
            </a:r>
            <a:endParaRPr lang="fr-FR" b="1" dirty="0"/>
          </a:p>
        </p:txBody>
      </p:sp>
      <p:sp>
        <p:nvSpPr>
          <p:cNvPr id="53" name="ZoneTexte 52"/>
          <p:cNvSpPr txBox="1"/>
          <p:nvPr/>
        </p:nvSpPr>
        <p:spPr>
          <a:xfrm>
            <a:off x="4139952" y="2227420"/>
            <a:ext cx="1561133" cy="369332"/>
          </a:xfrm>
          <a:prstGeom prst="rect">
            <a:avLst/>
          </a:prstGeom>
          <a:noFill/>
        </p:spPr>
        <p:txBody>
          <a:bodyPr wrap="none" rtlCol="0">
            <a:spAutoFit/>
          </a:bodyPr>
          <a:lstStyle/>
          <a:p>
            <a:r>
              <a:rPr lang="fr-FR" b="1" dirty="0" smtClean="0"/>
              <a:t>Indemnisation</a:t>
            </a:r>
            <a:endParaRPr lang="fr-FR" b="1" dirty="0"/>
          </a:p>
        </p:txBody>
      </p:sp>
      <p:sp>
        <p:nvSpPr>
          <p:cNvPr id="54" name="ZoneTexte 53"/>
          <p:cNvSpPr txBox="1"/>
          <p:nvPr/>
        </p:nvSpPr>
        <p:spPr>
          <a:xfrm>
            <a:off x="6091452" y="2234777"/>
            <a:ext cx="722314" cy="369332"/>
          </a:xfrm>
          <a:prstGeom prst="rect">
            <a:avLst/>
          </a:prstGeom>
          <a:noFill/>
        </p:spPr>
        <p:txBody>
          <a:bodyPr wrap="none" rtlCol="0">
            <a:spAutoFit/>
          </a:bodyPr>
          <a:lstStyle/>
          <a:p>
            <a:r>
              <a:rPr lang="fr-FR" b="1" dirty="0" smtClean="0"/>
              <a:t>Autre</a:t>
            </a:r>
            <a:endParaRPr lang="fr-FR" b="1" dirty="0"/>
          </a:p>
        </p:txBody>
      </p:sp>
      <p:pic>
        <p:nvPicPr>
          <p:cNvPr id="55" name="il_fi" descr="http://blog.lefigaro.fr/social/2011/03/24/POLE_EMPLOI.jpg"/>
          <p:cNvPicPr/>
          <p:nvPr/>
        </p:nvPicPr>
        <p:blipFill>
          <a:blip r:embed="rId7">
            <a:extLst>
              <a:ext uri="{28A0092B-C50C-407E-A947-70E740481C1C}">
                <a14:useLocalDpi xmlns:a14="http://schemas.microsoft.com/office/drawing/2010/main" val="0"/>
              </a:ext>
            </a:extLst>
          </a:blip>
          <a:srcRect/>
          <a:stretch>
            <a:fillRect/>
          </a:stretch>
        </p:blipFill>
        <p:spPr bwMode="auto">
          <a:xfrm>
            <a:off x="2499289" y="3198807"/>
            <a:ext cx="1477645" cy="1180465"/>
          </a:xfrm>
          <a:prstGeom prst="rect">
            <a:avLst/>
          </a:prstGeom>
          <a:noFill/>
          <a:ln>
            <a:noFill/>
          </a:ln>
        </p:spPr>
      </p:pic>
      <p:pic>
        <p:nvPicPr>
          <p:cNvPr id="57" name="Image 56" descr="http://www.catedu.es/arasaac/classes/img/thumbnail.php?i=cdb4ae007dd4b3b4ec6e9c2eb5d2f3b0e5b73fdd5216cece9d9f0709ca904497c988f78aa80b44e53fd65acad8da725d16355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3785" y="2683505"/>
            <a:ext cx="1105535" cy="1105535"/>
          </a:xfrm>
          <a:prstGeom prst="rect">
            <a:avLst/>
          </a:prstGeom>
          <a:noFill/>
          <a:ln>
            <a:noFill/>
          </a:ln>
        </p:spPr>
      </p:pic>
      <p:sp>
        <p:nvSpPr>
          <p:cNvPr id="58" name="Flèche droite 57"/>
          <p:cNvSpPr>
            <a:spLocks/>
          </p:cNvSpPr>
          <p:nvPr/>
        </p:nvSpPr>
        <p:spPr>
          <a:xfrm rot="5400000">
            <a:off x="4670108" y="3943662"/>
            <a:ext cx="503555" cy="3498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60" name="Image 59" descr="http://www.catedu.es/arasaac/classes/img/thumbnail.php?i=cdb4ae007dd4b3b4ec6e9c2eb5d2f3b0e5b73fdd5216cece9d9f0709ca904497c988f78aa80b44e53fd65acadbdc735d16355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6170" y="4529359"/>
            <a:ext cx="988695" cy="988695"/>
          </a:xfrm>
          <a:prstGeom prst="rect">
            <a:avLst/>
          </a:prstGeom>
          <a:noFill/>
          <a:ln>
            <a:noFill/>
          </a:ln>
        </p:spPr>
      </p:pic>
      <p:sp>
        <p:nvSpPr>
          <p:cNvPr id="15" name="Rectangle 14"/>
          <p:cNvSpPr/>
          <p:nvPr/>
        </p:nvSpPr>
        <p:spPr>
          <a:xfrm>
            <a:off x="6248025" y="2853123"/>
            <a:ext cx="660758" cy="1323439"/>
          </a:xfrm>
          <a:prstGeom prst="rect">
            <a:avLst/>
          </a:prstGeom>
        </p:spPr>
        <p:txBody>
          <a:bodyPr wrap="none">
            <a:spAutoFit/>
          </a:bodyPr>
          <a:lstStyle/>
          <a:p>
            <a:r>
              <a:rPr lang="fr-FR" sz="8000" b="1" dirty="0"/>
              <a:t>?</a:t>
            </a:r>
          </a:p>
        </p:txBody>
      </p:sp>
      <p:grpSp>
        <p:nvGrpSpPr>
          <p:cNvPr id="27" name="Groupe 26"/>
          <p:cNvGrpSpPr/>
          <p:nvPr/>
        </p:nvGrpSpPr>
        <p:grpSpPr>
          <a:xfrm>
            <a:off x="145716" y="130386"/>
            <a:ext cx="1551305" cy="1179830"/>
            <a:chOff x="7308304" y="199390"/>
            <a:chExt cx="1551305" cy="1179830"/>
          </a:xfrm>
        </p:grpSpPr>
        <p:grpSp>
          <p:nvGrpSpPr>
            <p:cNvPr id="28" name="Groupe 27"/>
            <p:cNvGrpSpPr/>
            <p:nvPr/>
          </p:nvGrpSpPr>
          <p:grpSpPr>
            <a:xfrm>
              <a:off x="7308304" y="199390"/>
              <a:ext cx="1551305" cy="1179830"/>
              <a:chOff x="0" y="-237902"/>
              <a:chExt cx="3646196" cy="3098060"/>
            </a:xfrm>
          </p:grpSpPr>
          <p:pic>
            <p:nvPicPr>
              <p:cNvPr id="30" name="Imag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31" name="Rectangle à coins arrondis 30"/>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29" name="Image 28"/>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82524" y="289990"/>
              <a:ext cx="498475" cy="391795"/>
            </a:xfrm>
            <a:prstGeom prst="rect">
              <a:avLst/>
            </a:prstGeom>
            <a:noFill/>
            <a:ln>
              <a:noFill/>
            </a:ln>
          </p:spPr>
        </p:pic>
      </p:grpSp>
      <p:sp>
        <p:nvSpPr>
          <p:cNvPr id="32" name="ZoneTexte 31"/>
          <p:cNvSpPr txBox="1"/>
          <p:nvPr/>
        </p:nvSpPr>
        <p:spPr>
          <a:xfrm>
            <a:off x="6843780" y="0"/>
            <a:ext cx="2300220" cy="369332"/>
          </a:xfrm>
          <a:prstGeom prst="rect">
            <a:avLst/>
          </a:prstGeom>
          <a:noFill/>
        </p:spPr>
        <p:txBody>
          <a:bodyPr wrap="square" rtlCol="0">
            <a:spAutoFit/>
          </a:bodyPr>
          <a:lstStyle/>
          <a:p>
            <a:r>
              <a:rPr lang="fr-FR" b="1" dirty="0" smtClean="0"/>
              <a:t>4 - ADMINISTRATIF</a:t>
            </a:r>
            <a:endParaRPr lang="fr-FR" b="1" dirty="0"/>
          </a:p>
        </p:txBody>
      </p:sp>
      <p:sp>
        <p:nvSpPr>
          <p:cNvPr id="2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964525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7380608" y="14102"/>
            <a:ext cx="1750607" cy="369332"/>
          </a:xfrm>
          <a:prstGeom prst="rect">
            <a:avLst/>
          </a:prstGeom>
          <a:noFill/>
        </p:spPr>
        <p:txBody>
          <a:bodyPr wrap="none" rtlCol="0">
            <a:spAutoFit/>
          </a:bodyPr>
          <a:lstStyle/>
          <a:p>
            <a:r>
              <a:rPr lang="fr-FR" b="1" dirty="0" smtClean="0">
                <a:solidFill>
                  <a:schemeClr val="accent6">
                    <a:lumMod val="75000"/>
                  </a:schemeClr>
                </a:solidFill>
              </a:rPr>
              <a:t>5 - TRANSPORTS</a:t>
            </a:r>
            <a:endParaRPr lang="fr-FR" b="1" dirty="0">
              <a:solidFill>
                <a:schemeClr val="accent6">
                  <a:lumMod val="75000"/>
                </a:schemeClr>
              </a:solidFill>
            </a:endParaRPr>
          </a:p>
        </p:txBody>
      </p:sp>
      <p:grpSp>
        <p:nvGrpSpPr>
          <p:cNvPr id="7" name="Groupe 6"/>
          <p:cNvGrpSpPr/>
          <p:nvPr/>
        </p:nvGrpSpPr>
        <p:grpSpPr>
          <a:xfrm>
            <a:off x="128278" y="135439"/>
            <a:ext cx="1315085" cy="746760"/>
            <a:chOff x="3914458" y="3055620"/>
            <a:chExt cx="1315085" cy="746760"/>
          </a:xfrm>
        </p:grpSpPr>
        <p:pic>
          <p:nvPicPr>
            <p:cNvPr id="5" name="Image 4" descr="\\SECRETARIAT\Mes documents\DEMARCHE QUALITE\PAQ 2013\Travail sur la communication\picto - banque d'mages\je.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4458" y="3111500"/>
              <a:ext cx="690880" cy="690880"/>
            </a:xfrm>
            <a:prstGeom prst="rect">
              <a:avLst/>
            </a:prstGeom>
            <a:noFill/>
            <a:ln>
              <a:noFill/>
            </a:ln>
          </p:spPr>
        </p:pic>
        <p:pic>
          <p:nvPicPr>
            <p:cNvPr id="6" name="Image 5" descr="http://catedu.es/arasaac/classes/img/thumbnail.php?i=c2l6ZT0zMDAmcnV0YT0uLi8uLi9yZXBvc2l0b3Jpby9vcmlnaW5hbGVzLzEwMzUxLnBuZw=="/>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5323" y="3055620"/>
              <a:ext cx="744220" cy="744220"/>
            </a:xfrm>
            <a:prstGeom prst="rect">
              <a:avLst/>
            </a:prstGeom>
            <a:noFill/>
            <a:ln>
              <a:noFill/>
            </a:ln>
          </p:spPr>
        </p:pic>
      </p:grpSp>
      <p:sp>
        <p:nvSpPr>
          <p:cNvPr id="8" name="ZoneTexte 7"/>
          <p:cNvSpPr txBox="1"/>
          <p:nvPr/>
        </p:nvSpPr>
        <p:spPr>
          <a:xfrm>
            <a:off x="420183" y="1053677"/>
            <a:ext cx="2847190" cy="276999"/>
          </a:xfrm>
          <a:prstGeom prst="rect">
            <a:avLst/>
          </a:prstGeom>
          <a:noFill/>
        </p:spPr>
        <p:txBody>
          <a:bodyPr wrap="none" rtlCol="0">
            <a:spAutoFit/>
          </a:bodyPr>
          <a:lstStyle/>
          <a:p>
            <a:r>
              <a:rPr lang="fr-FR" sz="1200" dirty="0" smtClean="0">
                <a:latin typeface="Arial Black" panose="020B0A04020102020204" pitchFamily="34" charset="0"/>
              </a:rPr>
              <a:t>Quels transports utilisez-vous ?</a:t>
            </a:r>
            <a:endParaRPr lang="fr-FR" sz="1200" dirty="0">
              <a:latin typeface="Arial Black" panose="020B0A04020102020204" pitchFamily="34" charset="0"/>
            </a:endParaRPr>
          </a:p>
        </p:txBody>
      </p:sp>
      <p:pic>
        <p:nvPicPr>
          <p:cNvPr id="9" name="Image 8" descr="http://www.catedu.es/arasaac/classes/img/thumbnail.php?i=cdb4ae007dd4b3b4ec6e9c2eb5d2f3b0e5b73fdd5216cece9d9f0709ca904497c988f78aa80b44e53fd65acdd8da725d163550"/>
          <p:cNvPicPr/>
          <p:nvPr/>
        </p:nvPicPr>
        <p:blipFill>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571" y="1036238"/>
            <a:ext cx="1110615" cy="1110615"/>
          </a:xfrm>
          <a:prstGeom prst="rect">
            <a:avLst/>
          </a:prstGeom>
          <a:noFill/>
          <a:ln>
            <a:noFill/>
          </a:ln>
        </p:spPr>
      </p:pic>
      <p:sp>
        <p:nvSpPr>
          <p:cNvPr id="10" name="Zone de texte 2"/>
          <p:cNvSpPr txBox="1">
            <a:spLocks noChangeArrowheads="1"/>
          </p:cNvSpPr>
          <p:nvPr/>
        </p:nvSpPr>
        <p:spPr bwMode="auto">
          <a:xfrm>
            <a:off x="1897071" y="1496859"/>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a:effectLst/>
                <a:latin typeface="Times New Roman"/>
                <a:ea typeface="Times New Roman"/>
              </a:rPr>
              <a:t>Voiture</a:t>
            </a:r>
          </a:p>
        </p:txBody>
      </p:sp>
      <p:pic>
        <p:nvPicPr>
          <p:cNvPr id="11" name="Image 10" descr="http://mobilite.agglo-tours.fr/uploads/Image/b2/11_1322765072_fil_blanc.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46" y="2322113"/>
            <a:ext cx="1295400" cy="859790"/>
          </a:xfrm>
          <a:prstGeom prst="rect">
            <a:avLst/>
          </a:prstGeom>
          <a:noFill/>
          <a:ln>
            <a:noFill/>
          </a:ln>
        </p:spPr>
      </p:pic>
      <p:sp>
        <p:nvSpPr>
          <p:cNvPr id="12" name="Zone de texte 2"/>
          <p:cNvSpPr txBox="1">
            <a:spLocks noChangeArrowheads="1"/>
          </p:cNvSpPr>
          <p:nvPr/>
        </p:nvSpPr>
        <p:spPr bwMode="auto">
          <a:xfrm>
            <a:off x="1897071" y="2576748"/>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dirty="0">
                <a:effectLst/>
                <a:latin typeface="Times New Roman"/>
                <a:ea typeface="Times New Roman"/>
              </a:rPr>
              <a:t>Fil Blanc</a:t>
            </a:r>
          </a:p>
        </p:txBody>
      </p:sp>
      <p:pic>
        <p:nvPicPr>
          <p:cNvPr id="13" name="Image 12" descr="http://www.catedu.es/arasaac/classes/img/thumbnail.php?i=c2l6ZT0zMDAmcnV0YT0uLi8uLi9yZXBvc2l0b3Jpby9vcmlnaW5hbGVzLzI2MDIucG5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668" y="3393274"/>
            <a:ext cx="988695" cy="988695"/>
          </a:xfrm>
          <a:prstGeom prst="rect">
            <a:avLst/>
          </a:prstGeom>
          <a:noFill/>
          <a:ln>
            <a:noFill/>
          </a:ln>
        </p:spPr>
      </p:pic>
      <p:sp>
        <p:nvSpPr>
          <p:cNvPr id="14" name="Zone de texte 2"/>
          <p:cNvSpPr txBox="1">
            <a:spLocks noChangeArrowheads="1"/>
          </p:cNvSpPr>
          <p:nvPr/>
        </p:nvSpPr>
        <p:spPr bwMode="auto">
          <a:xfrm>
            <a:off x="1897071" y="3712361"/>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dirty="0">
                <a:effectLst/>
                <a:latin typeface="Times New Roman"/>
                <a:ea typeface="Times New Roman"/>
              </a:rPr>
              <a:t>Tram</a:t>
            </a:r>
          </a:p>
        </p:txBody>
      </p:sp>
      <p:pic>
        <p:nvPicPr>
          <p:cNvPr id="15" name="Image 14" descr="http://www.catedu.es/arasaac/classes/img/thumbnail.php?i=cdb4ae007dd4b3b4ec6e9c2eb5d2f3b0e5b73fdd5216cece9d9f0709ca904497c988f78aa80b44e53fd65acdd9d9705d163550"/>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393709" y="4523260"/>
            <a:ext cx="1141730" cy="1141730"/>
          </a:xfrm>
          <a:prstGeom prst="rect">
            <a:avLst/>
          </a:prstGeom>
          <a:noFill/>
          <a:ln>
            <a:noFill/>
          </a:ln>
        </p:spPr>
      </p:pic>
      <p:sp>
        <p:nvSpPr>
          <p:cNvPr id="16" name="Zone de texte 2"/>
          <p:cNvSpPr txBox="1">
            <a:spLocks noChangeArrowheads="1"/>
          </p:cNvSpPr>
          <p:nvPr/>
        </p:nvSpPr>
        <p:spPr bwMode="auto">
          <a:xfrm>
            <a:off x="1864368" y="4918865"/>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dirty="0">
                <a:effectLst/>
                <a:latin typeface="Times New Roman"/>
                <a:ea typeface="Times New Roman"/>
              </a:rPr>
              <a:t>Bus</a:t>
            </a:r>
          </a:p>
        </p:txBody>
      </p:sp>
      <p:sp>
        <p:nvSpPr>
          <p:cNvPr id="18" name="Zone de texte 2"/>
          <p:cNvSpPr txBox="1">
            <a:spLocks noChangeArrowheads="1"/>
          </p:cNvSpPr>
          <p:nvPr/>
        </p:nvSpPr>
        <p:spPr bwMode="auto">
          <a:xfrm>
            <a:off x="1864369" y="6030312"/>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a:effectLst/>
                <a:latin typeface="Times New Roman"/>
                <a:ea typeface="Times New Roman"/>
              </a:rPr>
              <a:t>train</a:t>
            </a:r>
          </a:p>
        </p:txBody>
      </p:sp>
      <p:sp>
        <p:nvSpPr>
          <p:cNvPr id="20" name="Zone de texte 2"/>
          <p:cNvSpPr txBox="1">
            <a:spLocks noChangeArrowheads="1"/>
          </p:cNvSpPr>
          <p:nvPr/>
        </p:nvSpPr>
        <p:spPr bwMode="auto">
          <a:xfrm>
            <a:off x="6222047" y="1582688"/>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a:effectLst/>
                <a:latin typeface="Times New Roman"/>
                <a:ea typeface="Times New Roman"/>
              </a:rPr>
              <a:t>Taxi</a:t>
            </a:r>
          </a:p>
        </p:txBody>
      </p:sp>
      <p:sp>
        <p:nvSpPr>
          <p:cNvPr id="22" name="Zone de texte 2"/>
          <p:cNvSpPr txBox="1">
            <a:spLocks noChangeArrowheads="1"/>
          </p:cNvSpPr>
          <p:nvPr/>
        </p:nvSpPr>
        <p:spPr bwMode="auto">
          <a:xfrm>
            <a:off x="6256145" y="2751225"/>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a:effectLst/>
                <a:latin typeface="Times New Roman"/>
                <a:ea typeface="Times New Roman"/>
              </a:rPr>
              <a:t>Scooter</a:t>
            </a:r>
          </a:p>
        </p:txBody>
      </p:sp>
      <p:sp>
        <p:nvSpPr>
          <p:cNvPr id="24" name="Zone de texte 2"/>
          <p:cNvSpPr txBox="1">
            <a:spLocks noChangeArrowheads="1"/>
          </p:cNvSpPr>
          <p:nvPr/>
        </p:nvSpPr>
        <p:spPr bwMode="auto">
          <a:xfrm>
            <a:off x="6415456" y="4735000"/>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a:effectLst/>
                <a:latin typeface="Times New Roman"/>
                <a:ea typeface="Times New Roman"/>
              </a:rPr>
              <a:t>Vélo</a:t>
            </a:r>
          </a:p>
        </p:txBody>
      </p:sp>
      <p:sp>
        <p:nvSpPr>
          <p:cNvPr id="26" name="Zone de texte 2"/>
          <p:cNvSpPr txBox="1">
            <a:spLocks noChangeArrowheads="1"/>
          </p:cNvSpPr>
          <p:nvPr/>
        </p:nvSpPr>
        <p:spPr bwMode="auto">
          <a:xfrm>
            <a:off x="6307262" y="3653623"/>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a:effectLst/>
                <a:latin typeface="Times New Roman"/>
                <a:ea typeface="Times New Roman"/>
              </a:rPr>
              <a:t>Moto</a:t>
            </a:r>
          </a:p>
        </p:txBody>
      </p:sp>
      <p:sp>
        <p:nvSpPr>
          <p:cNvPr id="27" name="Zone de texte 2"/>
          <p:cNvSpPr txBox="1">
            <a:spLocks noChangeArrowheads="1"/>
          </p:cNvSpPr>
          <p:nvPr/>
        </p:nvSpPr>
        <p:spPr bwMode="auto">
          <a:xfrm>
            <a:off x="4903912" y="5491362"/>
            <a:ext cx="1403350" cy="8820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fr-FR" sz="4800">
                <a:effectLst/>
                <a:latin typeface="Times New Roman"/>
                <a:ea typeface="Times New Roman"/>
              </a:rPr>
              <a:t>?</a:t>
            </a:r>
            <a:endParaRPr lang="fr-FR" sz="1200">
              <a:effectLst/>
              <a:latin typeface="Times New Roman"/>
              <a:ea typeface="Times New Roman"/>
            </a:endParaRPr>
          </a:p>
        </p:txBody>
      </p:sp>
      <p:sp>
        <p:nvSpPr>
          <p:cNvPr id="28" name="Zone de texte 2"/>
          <p:cNvSpPr txBox="1">
            <a:spLocks noChangeArrowheads="1"/>
          </p:cNvSpPr>
          <p:nvPr/>
        </p:nvSpPr>
        <p:spPr bwMode="auto">
          <a:xfrm>
            <a:off x="6462202" y="5719327"/>
            <a:ext cx="988695"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fr-FR" sz="1200">
                <a:effectLst/>
                <a:latin typeface="Times New Roman"/>
                <a:ea typeface="Times New Roman"/>
              </a:rPr>
              <a:t>Autre</a:t>
            </a:r>
          </a:p>
        </p:txBody>
      </p:sp>
      <p:pic>
        <p:nvPicPr>
          <p:cNvPr id="2"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418" y="5634707"/>
            <a:ext cx="1141730" cy="1141730"/>
          </a:xfrm>
          <a:prstGeom prst="rect">
            <a:avLst/>
          </a:prstGeom>
        </p:spPr>
      </p:pic>
      <p:pic>
        <p:nvPicPr>
          <p:cNvPr id="3"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21519" y="1264635"/>
            <a:ext cx="986625" cy="986625"/>
          </a:xfrm>
          <a:prstGeom prst="rect">
            <a:avLst/>
          </a:prstGeom>
        </p:spPr>
      </p:pic>
      <p:pic>
        <p:nvPicPr>
          <p:cNvPr id="34" name="Imag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90655" y="2290977"/>
            <a:ext cx="1231392" cy="920496"/>
          </a:xfrm>
          <a:prstGeom prst="rect">
            <a:avLst/>
          </a:prstGeom>
        </p:spPr>
      </p:pic>
      <p:pic>
        <p:nvPicPr>
          <p:cNvPr id="35" name="Imag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59394" y="3281926"/>
            <a:ext cx="1093914" cy="1093914"/>
          </a:xfrm>
          <a:prstGeom prst="rect">
            <a:avLst/>
          </a:prstGeom>
        </p:spPr>
      </p:pic>
      <p:pic>
        <p:nvPicPr>
          <p:cNvPr id="36" name="Imag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19703" y="4292039"/>
            <a:ext cx="1236442" cy="1236442"/>
          </a:xfrm>
          <a:prstGeom prst="rect">
            <a:avLst/>
          </a:prstGeom>
        </p:spPr>
      </p:pic>
      <p:sp>
        <p:nvSpPr>
          <p:cNvPr id="2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752238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e 59"/>
          <p:cNvGrpSpPr>
            <a:grpSpLocks/>
          </p:cNvGrpSpPr>
          <p:nvPr/>
        </p:nvGrpSpPr>
        <p:grpSpPr bwMode="auto">
          <a:xfrm>
            <a:off x="4684602" y="1467067"/>
            <a:ext cx="2599800" cy="1151400"/>
            <a:chOff x="1419" y="12037"/>
            <a:chExt cx="4275" cy="1905"/>
          </a:xfrm>
        </p:grpSpPr>
        <p:pic>
          <p:nvPicPr>
            <p:cNvPr id="6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 y="12037"/>
              <a:ext cx="4275"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a:spLocks noChangeArrowheads="1"/>
            </p:cNvSpPr>
            <p:nvPr/>
          </p:nvSpPr>
          <p:spPr bwMode="auto">
            <a:xfrm>
              <a:off x="1419" y="13477"/>
              <a:ext cx="3600" cy="36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fr-FR"/>
            </a:p>
          </p:txBody>
        </p:sp>
      </p:grpSp>
      <p:sp>
        <p:nvSpPr>
          <p:cNvPr id="8" name="ZoneTexte 7"/>
          <p:cNvSpPr txBox="1"/>
          <p:nvPr/>
        </p:nvSpPr>
        <p:spPr>
          <a:xfrm>
            <a:off x="265152" y="1190068"/>
            <a:ext cx="3207738" cy="276999"/>
          </a:xfrm>
          <a:prstGeom prst="rect">
            <a:avLst/>
          </a:prstGeom>
          <a:noFill/>
        </p:spPr>
        <p:txBody>
          <a:bodyPr wrap="none" rtlCol="0">
            <a:spAutoFit/>
          </a:bodyPr>
          <a:lstStyle/>
          <a:p>
            <a:r>
              <a:rPr lang="fr-FR" sz="1200" dirty="0" smtClean="0">
                <a:latin typeface="Arial Black" panose="020B0A04020102020204" pitchFamily="34" charset="0"/>
              </a:rPr>
              <a:t>Avez-vous une voiture personnelle ?</a:t>
            </a:r>
            <a:endParaRPr lang="fr-FR" sz="1200" dirty="0">
              <a:latin typeface="Arial Black" panose="020B0A04020102020204" pitchFamily="34" charset="0"/>
            </a:endParaRPr>
          </a:p>
        </p:txBody>
      </p:sp>
      <p:pic>
        <p:nvPicPr>
          <p:cNvPr id="29" name="Image 28"/>
          <p:cNvPicPr/>
          <p:nvPr/>
        </p:nvPicPr>
        <p:blipFill>
          <a:blip r:embed="rId3">
            <a:extLst>
              <a:ext uri="{28A0092B-C50C-407E-A947-70E740481C1C}">
                <a14:useLocalDpi xmlns:a14="http://schemas.microsoft.com/office/drawing/2010/main" val="0"/>
              </a:ext>
            </a:extLst>
          </a:blip>
          <a:srcRect/>
          <a:stretch>
            <a:fillRect/>
          </a:stretch>
        </p:blipFill>
        <p:spPr bwMode="auto">
          <a:xfrm>
            <a:off x="248434" y="1539821"/>
            <a:ext cx="744220" cy="744220"/>
          </a:xfrm>
          <a:prstGeom prst="rect">
            <a:avLst/>
          </a:prstGeom>
          <a:noFill/>
        </p:spPr>
      </p:pic>
      <p:cxnSp>
        <p:nvCxnSpPr>
          <p:cNvPr id="30" name="Connecteur droit avec flèche 29"/>
          <p:cNvCxnSpPr>
            <a:cxnSpLocks noChangeShapeType="1"/>
          </p:cNvCxnSpPr>
          <p:nvPr/>
        </p:nvCxnSpPr>
        <p:spPr bwMode="auto">
          <a:xfrm>
            <a:off x="826056" y="1913836"/>
            <a:ext cx="40957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1" name="Image 30" descr="http://www.catedu.es/arasaac/classes/img/thumbnail.php?i=cdb4ae007dd4b3b4ec6e9c2eb5d2f3b0e5b73fdd5216cece9d9f0709ca904497c988f78aa80b44e53fd65acdd8da725d163550"/>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446816" y="1475390"/>
            <a:ext cx="891540" cy="891540"/>
          </a:xfrm>
          <a:prstGeom prst="rect">
            <a:avLst/>
          </a:prstGeom>
          <a:noFill/>
          <a:ln>
            <a:noFill/>
          </a:ln>
        </p:spPr>
      </p:pic>
      <p:pic>
        <p:nvPicPr>
          <p:cNvPr id="32" name="Image 3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3869" y="1688727"/>
            <a:ext cx="446405" cy="446405"/>
          </a:xfrm>
          <a:prstGeom prst="rect">
            <a:avLst/>
          </a:prstGeom>
          <a:noFill/>
        </p:spPr>
      </p:pic>
      <p:sp>
        <p:nvSpPr>
          <p:cNvPr id="33" name="ZoneTexte 32"/>
          <p:cNvSpPr txBox="1"/>
          <p:nvPr/>
        </p:nvSpPr>
        <p:spPr>
          <a:xfrm>
            <a:off x="354852" y="2555004"/>
            <a:ext cx="2158796" cy="276999"/>
          </a:xfrm>
          <a:prstGeom prst="rect">
            <a:avLst/>
          </a:prstGeom>
          <a:noFill/>
        </p:spPr>
        <p:txBody>
          <a:bodyPr wrap="none" rtlCol="0">
            <a:spAutoFit/>
          </a:bodyPr>
          <a:lstStyle/>
          <a:p>
            <a:r>
              <a:rPr lang="fr-FR" sz="1200" dirty="0" smtClean="0">
                <a:latin typeface="Arial Black" panose="020B0A04020102020204" pitchFamily="34" charset="0"/>
              </a:rPr>
              <a:t>Etes-vous conducteur ?</a:t>
            </a:r>
            <a:endParaRPr lang="fr-FR" sz="1200" dirty="0">
              <a:latin typeface="Arial Black" panose="020B0A04020102020204" pitchFamily="34" charset="0"/>
            </a:endParaRPr>
          </a:p>
        </p:txBody>
      </p:sp>
      <p:sp>
        <p:nvSpPr>
          <p:cNvPr id="34" name="ZoneTexte 33"/>
          <p:cNvSpPr txBox="1"/>
          <p:nvPr/>
        </p:nvSpPr>
        <p:spPr>
          <a:xfrm>
            <a:off x="4743421" y="2567333"/>
            <a:ext cx="1973745" cy="276999"/>
          </a:xfrm>
          <a:prstGeom prst="rect">
            <a:avLst/>
          </a:prstGeom>
          <a:noFill/>
        </p:spPr>
        <p:txBody>
          <a:bodyPr wrap="none" rtlCol="0">
            <a:spAutoFit/>
          </a:bodyPr>
          <a:lstStyle/>
          <a:p>
            <a:r>
              <a:rPr lang="fr-FR" sz="1200" dirty="0" smtClean="0">
                <a:latin typeface="Arial Black" panose="020B0A04020102020204" pitchFamily="34" charset="0"/>
              </a:rPr>
              <a:t>Etes-vous passager ?</a:t>
            </a:r>
            <a:endParaRPr lang="fr-FR" sz="1200" dirty="0">
              <a:latin typeface="Arial Black" panose="020B0A04020102020204" pitchFamily="34" charset="0"/>
            </a:endParaRPr>
          </a:p>
        </p:txBody>
      </p:sp>
      <p:grpSp>
        <p:nvGrpSpPr>
          <p:cNvPr id="35" name="Groupe 34"/>
          <p:cNvGrpSpPr>
            <a:grpSpLocks/>
          </p:cNvGrpSpPr>
          <p:nvPr/>
        </p:nvGrpSpPr>
        <p:grpSpPr bwMode="auto">
          <a:xfrm>
            <a:off x="1331646" y="2844332"/>
            <a:ext cx="1219200" cy="1240155"/>
            <a:chOff x="7091" y="14351"/>
            <a:chExt cx="2290" cy="2313"/>
          </a:xfrm>
        </p:grpSpPr>
        <p:pic>
          <p:nvPicPr>
            <p:cNvPr id="36" name="il_fi" descr="http://image.consom-acteur.com/album/covoiturage.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091" y="14351"/>
              <a:ext cx="2290"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a:spLocks noChangeArrowheads="1"/>
            </p:cNvSpPr>
            <p:nvPr/>
          </p:nvSpPr>
          <p:spPr bwMode="auto">
            <a:xfrm>
              <a:off x="7331" y="14711"/>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grpSp>
      <p:pic>
        <p:nvPicPr>
          <p:cNvPr id="38" name="Image 37"/>
          <p:cNvPicPr/>
          <p:nvPr/>
        </p:nvPicPr>
        <p:blipFill>
          <a:blip r:embed="rId3">
            <a:extLst>
              <a:ext uri="{28A0092B-C50C-407E-A947-70E740481C1C}">
                <a14:useLocalDpi xmlns:a14="http://schemas.microsoft.com/office/drawing/2010/main" val="0"/>
              </a:ext>
            </a:extLst>
          </a:blip>
          <a:srcRect/>
          <a:stretch>
            <a:fillRect/>
          </a:stretch>
        </p:blipFill>
        <p:spPr bwMode="auto">
          <a:xfrm>
            <a:off x="491411" y="3068913"/>
            <a:ext cx="744220" cy="744220"/>
          </a:xfrm>
          <a:prstGeom prst="rect">
            <a:avLst/>
          </a:prstGeom>
          <a:noFill/>
        </p:spPr>
      </p:pic>
      <p:cxnSp>
        <p:nvCxnSpPr>
          <p:cNvPr id="39" name="Connecteur droit avec flèche 38"/>
          <p:cNvCxnSpPr>
            <a:cxnSpLocks noChangeShapeType="1"/>
          </p:cNvCxnSpPr>
          <p:nvPr/>
        </p:nvCxnSpPr>
        <p:spPr bwMode="auto">
          <a:xfrm flipH="1">
            <a:off x="2209372" y="3441023"/>
            <a:ext cx="4572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40" name="Image 3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3109" y="3241206"/>
            <a:ext cx="446405" cy="446405"/>
          </a:xfrm>
          <a:prstGeom prst="rect">
            <a:avLst/>
          </a:prstGeom>
          <a:noFill/>
        </p:spPr>
      </p:pic>
      <p:grpSp>
        <p:nvGrpSpPr>
          <p:cNvPr id="2" name="Groupe 1"/>
          <p:cNvGrpSpPr/>
          <p:nvPr/>
        </p:nvGrpSpPr>
        <p:grpSpPr>
          <a:xfrm>
            <a:off x="4986074" y="2844332"/>
            <a:ext cx="2583882" cy="1240155"/>
            <a:chOff x="4712816" y="2489553"/>
            <a:chExt cx="2583882" cy="1240155"/>
          </a:xfrm>
        </p:grpSpPr>
        <p:grpSp>
          <p:nvGrpSpPr>
            <p:cNvPr id="42" name="Groupe 41"/>
            <p:cNvGrpSpPr>
              <a:grpSpLocks/>
            </p:cNvGrpSpPr>
            <p:nvPr/>
          </p:nvGrpSpPr>
          <p:grpSpPr bwMode="auto">
            <a:xfrm>
              <a:off x="6077498" y="2489553"/>
              <a:ext cx="1219200" cy="1240155"/>
              <a:chOff x="7091" y="14351"/>
              <a:chExt cx="2290" cy="2313"/>
            </a:xfrm>
          </p:grpSpPr>
          <p:pic>
            <p:nvPicPr>
              <p:cNvPr id="43" name="il_fi" descr="http://image.consom-acteur.com/album/covoiturage.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091" y="14351"/>
                <a:ext cx="2290"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a:spLocks noChangeArrowheads="1"/>
              </p:cNvSpPr>
              <p:nvPr/>
            </p:nvSpPr>
            <p:spPr bwMode="auto">
              <a:xfrm>
                <a:off x="7331" y="14711"/>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grpSp>
        <p:cxnSp>
          <p:nvCxnSpPr>
            <p:cNvPr id="45" name="Connecteur droit avec flèche 44"/>
            <p:cNvCxnSpPr>
              <a:cxnSpLocks noChangeShapeType="1"/>
            </p:cNvCxnSpPr>
            <p:nvPr/>
          </p:nvCxnSpPr>
          <p:spPr bwMode="auto">
            <a:xfrm>
              <a:off x="5964512" y="3075581"/>
              <a:ext cx="40957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46" name="Image 4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0959" y="2852378"/>
              <a:ext cx="446405" cy="446405"/>
            </a:xfrm>
            <a:prstGeom prst="rect">
              <a:avLst/>
            </a:prstGeom>
            <a:noFill/>
          </p:spPr>
        </p:pic>
        <p:pic>
          <p:nvPicPr>
            <p:cNvPr id="47" name="Image 46"/>
            <p:cNvPicPr/>
            <p:nvPr/>
          </p:nvPicPr>
          <p:blipFill>
            <a:blip r:embed="rId3">
              <a:extLst>
                <a:ext uri="{28A0092B-C50C-407E-A947-70E740481C1C}">
                  <a14:useLocalDpi xmlns:a14="http://schemas.microsoft.com/office/drawing/2010/main" val="0"/>
                </a:ext>
              </a:extLst>
            </a:blip>
            <a:srcRect/>
            <a:stretch>
              <a:fillRect/>
            </a:stretch>
          </p:blipFill>
          <p:spPr bwMode="auto">
            <a:xfrm>
              <a:off x="4712816" y="2748511"/>
              <a:ext cx="744220" cy="744220"/>
            </a:xfrm>
            <a:prstGeom prst="rect">
              <a:avLst/>
            </a:prstGeom>
            <a:noFill/>
          </p:spPr>
        </p:pic>
      </p:grpSp>
      <p:pic>
        <p:nvPicPr>
          <p:cNvPr id="48" name="il_fi" descr="http://www.franche-comte.pref.gouv.fr/media/669680283c3c62b8af6ea48e8077193c/pc-europ01-275x37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2422" y="4740740"/>
            <a:ext cx="728345" cy="10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 48" descr="http://www.catedu.es/arasaac/classes/img/thumbnail.php?i=c2l6ZT0zMDAmcnV0YT0uLi8uLi9yZXBvc2l0b3Jpby9vcmlnaW5hbGVzLzY2MzIucG5n"/>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54852" y="4778205"/>
            <a:ext cx="871855" cy="871855"/>
          </a:xfrm>
          <a:prstGeom prst="rect">
            <a:avLst/>
          </a:prstGeom>
          <a:noFill/>
          <a:ln>
            <a:noFill/>
          </a:ln>
        </p:spPr>
      </p:pic>
      <p:cxnSp>
        <p:nvCxnSpPr>
          <p:cNvPr id="50" name="Connecteur droit avec flèche 49"/>
          <p:cNvCxnSpPr>
            <a:cxnSpLocks noChangeShapeType="1"/>
          </p:cNvCxnSpPr>
          <p:nvPr/>
        </p:nvCxnSpPr>
        <p:spPr bwMode="auto">
          <a:xfrm>
            <a:off x="1109867" y="5243025"/>
            <a:ext cx="40957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51" name="Image 5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1492" y="5028395"/>
            <a:ext cx="446405" cy="446405"/>
          </a:xfrm>
          <a:prstGeom prst="rect">
            <a:avLst/>
          </a:prstGeom>
          <a:noFill/>
        </p:spPr>
      </p:pic>
      <p:sp>
        <p:nvSpPr>
          <p:cNvPr id="52" name="ZoneTexte 51"/>
          <p:cNvSpPr txBox="1"/>
          <p:nvPr/>
        </p:nvSpPr>
        <p:spPr>
          <a:xfrm>
            <a:off x="395262" y="4463741"/>
            <a:ext cx="3052054" cy="276999"/>
          </a:xfrm>
          <a:prstGeom prst="rect">
            <a:avLst/>
          </a:prstGeom>
          <a:noFill/>
        </p:spPr>
        <p:txBody>
          <a:bodyPr wrap="none" rtlCol="0">
            <a:spAutoFit/>
          </a:bodyPr>
          <a:lstStyle/>
          <a:p>
            <a:r>
              <a:rPr lang="fr-FR" sz="1200" dirty="0">
                <a:latin typeface="Arial Black" panose="020B0A04020102020204" pitchFamily="34" charset="0"/>
              </a:rPr>
              <a:t>A</a:t>
            </a:r>
            <a:r>
              <a:rPr lang="fr-FR" sz="1200" dirty="0" smtClean="0">
                <a:latin typeface="Arial Black" panose="020B0A04020102020204" pitchFamily="34" charset="0"/>
              </a:rPr>
              <a:t>vez-vous le permis de conduire ?</a:t>
            </a:r>
            <a:endParaRPr lang="fr-FR" sz="1200" dirty="0">
              <a:latin typeface="Arial Black" panose="020B0A04020102020204" pitchFamily="34" charset="0"/>
            </a:endParaRPr>
          </a:p>
        </p:txBody>
      </p:sp>
      <p:grpSp>
        <p:nvGrpSpPr>
          <p:cNvPr id="53" name="Groupe 52"/>
          <p:cNvGrpSpPr/>
          <p:nvPr/>
        </p:nvGrpSpPr>
        <p:grpSpPr>
          <a:xfrm>
            <a:off x="4602526" y="4745262"/>
            <a:ext cx="3540126" cy="1366520"/>
            <a:chOff x="0" y="0"/>
            <a:chExt cx="3540642" cy="1366520"/>
          </a:xfrm>
        </p:grpSpPr>
        <p:sp>
          <p:nvSpPr>
            <p:cNvPr id="54" name="AutoShape 21"/>
            <p:cNvSpPr>
              <a:spLocks noChangeArrowheads="1"/>
            </p:cNvSpPr>
            <p:nvPr/>
          </p:nvSpPr>
          <p:spPr bwMode="auto">
            <a:xfrm rot="799207">
              <a:off x="1137684" y="0"/>
              <a:ext cx="2118995" cy="1366520"/>
            </a:xfrm>
            <a:prstGeom prst="wedgeEllipseCallout">
              <a:avLst>
                <a:gd name="adj1" fmla="val -66986"/>
                <a:gd name="adj2" fmla="val -243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sz="1200">
                  <a:effectLst/>
                  <a:latin typeface="Times New Roman"/>
                  <a:ea typeface="Times New Roman"/>
                </a:rPr>
                <a:t> </a:t>
              </a:r>
            </a:p>
          </p:txBody>
        </p:sp>
        <p:pic>
          <p:nvPicPr>
            <p:cNvPr id="55" name="il_fi" descr="http://www.voiture-et-handicap.fr/wordpress/wp-content/uploads/2013/07/boule_au_volant_multifonctions_handynamic_14.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2233" y="202019"/>
              <a:ext cx="563525" cy="38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l_fi" descr="http://www.garage-bertrand.com/images/chargement-fauteuil/chargement-fauteuil6.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94614" y="202019"/>
              <a:ext cx="691116" cy="5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l_fi" descr="http://www.generale-optique.com/images/VisuelCollection/634200623316028256_profil.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60698" y="797442"/>
              <a:ext cx="733646" cy="40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il_fi" descr="http://static.reseaudescommunes.fr/default/images/logo/prefecture/37.jpg"/>
            <p:cNvPicPr>
              <a:picLocks noChangeAspect="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2945219" y="223284"/>
              <a:ext cx="595423" cy="5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l_fi" descr="http://www.franche-comte.pref.gouv.fr/media/669680283c3c62b8af6ea48e8077193c/pc-europ01-275x379.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212651"/>
              <a:ext cx="733647" cy="101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ZoneTexte 62"/>
          <p:cNvSpPr txBox="1"/>
          <p:nvPr/>
        </p:nvSpPr>
        <p:spPr>
          <a:xfrm>
            <a:off x="4588976" y="1190067"/>
            <a:ext cx="1889556" cy="276999"/>
          </a:xfrm>
          <a:prstGeom prst="rect">
            <a:avLst/>
          </a:prstGeom>
          <a:noFill/>
        </p:spPr>
        <p:txBody>
          <a:bodyPr wrap="none" rtlCol="0">
            <a:spAutoFit/>
          </a:bodyPr>
          <a:lstStyle/>
          <a:p>
            <a:r>
              <a:rPr lang="fr-FR" sz="1200" dirty="0" smtClean="0">
                <a:latin typeface="Arial Black" panose="020B0A04020102020204" pitchFamily="34" charset="0"/>
              </a:rPr>
              <a:t>Est-elle aménagée ?</a:t>
            </a:r>
            <a:endParaRPr lang="fr-FR" sz="1200" dirty="0">
              <a:latin typeface="Arial Black" panose="020B0A04020102020204" pitchFamily="34" charset="0"/>
            </a:endParaRPr>
          </a:p>
        </p:txBody>
      </p:sp>
      <p:sp>
        <p:nvSpPr>
          <p:cNvPr id="64" name="ZoneTexte 63"/>
          <p:cNvSpPr txBox="1"/>
          <p:nvPr/>
        </p:nvSpPr>
        <p:spPr>
          <a:xfrm>
            <a:off x="4779911" y="4381079"/>
            <a:ext cx="2736518" cy="276999"/>
          </a:xfrm>
          <a:prstGeom prst="rect">
            <a:avLst/>
          </a:prstGeom>
          <a:noFill/>
        </p:spPr>
        <p:txBody>
          <a:bodyPr wrap="none" rtlCol="0">
            <a:spAutoFit/>
          </a:bodyPr>
          <a:lstStyle/>
          <a:p>
            <a:r>
              <a:rPr lang="fr-FR" sz="1200" dirty="0" smtClean="0">
                <a:latin typeface="Arial Black" panose="020B0A04020102020204" pitchFamily="34" charset="0"/>
              </a:rPr>
              <a:t>Si oui, est-il adapté et validé ?</a:t>
            </a:r>
            <a:endParaRPr lang="fr-FR" sz="1200" dirty="0">
              <a:latin typeface="Arial Black" panose="020B0A04020102020204" pitchFamily="34" charset="0"/>
            </a:endParaRPr>
          </a:p>
        </p:txBody>
      </p:sp>
      <p:sp>
        <p:nvSpPr>
          <p:cNvPr id="65" name="ZoneTexte 64"/>
          <p:cNvSpPr txBox="1"/>
          <p:nvPr/>
        </p:nvSpPr>
        <p:spPr>
          <a:xfrm>
            <a:off x="7380608" y="14102"/>
            <a:ext cx="1750607" cy="369332"/>
          </a:xfrm>
          <a:prstGeom prst="rect">
            <a:avLst/>
          </a:prstGeom>
          <a:noFill/>
        </p:spPr>
        <p:txBody>
          <a:bodyPr wrap="none" rtlCol="0">
            <a:spAutoFit/>
          </a:bodyPr>
          <a:lstStyle/>
          <a:p>
            <a:r>
              <a:rPr lang="fr-FR" b="1" dirty="0" smtClean="0">
                <a:solidFill>
                  <a:schemeClr val="accent6">
                    <a:lumMod val="75000"/>
                  </a:schemeClr>
                </a:solidFill>
              </a:rPr>
              <a:t>5 - TRANSPORTS</a:t>
            </a:r>
            <a:endParaRPr lang="fr-FR" b="1" dirty="0">
              <a:solidFill>
                <a:schemeClr val="accent6">
                  <a:lumMod val="75000"/>
                </a:schemeClr>
              </a:solidFill>
            </a:endParaRPr>
          </a:p>
        </p:txBody>
      </p:sp>
      <p:grpSp>
        <p:nvGrpSpPr>
          <p:cNvPr id="66" name="Groupe 65"/>
          <p:cNvGrpSpPr/>
          <p:nvPr/>
        </p:nvGrpSpPr>
        <p:grpSpPr>
          <a:xfrm>
            <a:off x="128278" y="135439"/>
            <a:ext cx="1315085" cy="746760"/>
            <a:chOff x="3914458" y="3055620"/>
            <a:chExt cx="1315085" cy="746760"/>
          </a:xfrm>
        </p:grpSpPr>
        <p:pic>
          <p:nvPicPr>
            <p:cNvPr id="67" name="Image 66" descr="\\SECRETARIAT\Mes documents\DEMARCHE QUALITE\PAQ 2013\Travail sur la communication\picto - banque d'mages\je.jpg"/>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4458" y="3111500"/>
              <a:ext cx="690880" cy="690880"/>
            </a:xfrm>
            <a:prstGeom prst="rect">
              <a:avLst/>
            </a:prstGeom>
            <a:noFill/>
            <a:ln>
              <a:noFill/>
            </a:ln>
          </p:spPr>
        </p:pic>
        <p:pic>
          <p:nvPicPr>
            <p:cNvPr id="68" name="Image 67" descr="http://catedu.es/arasaac/classes/img/thumbnail.php?i=c2l6ZT0zMDAmcnV0YT0uLi8uLi9yZXBvc2l0b3Jpby9vcmlnaW5hbGVzLzEwMzUxLnBuZw=="/>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5323" y="3055620"/>
              <a:ext cx="744220" cy="744220"/>
            </a:xfrm>
            <a:prstGeom prst="rect">
              <a:avLst/>
            </a:prstGeom>
            <a:noFill/>
            <a:ln>
              <a:noFill/>
            </a:ln>
          </p:spPr>
        </p:pic>
      </p:grpSp>
      <p:sp>
        <p:nvSpPr>
          <p:cNvPr id="6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195815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363000" y="688"/>
            <a:ext cx="1814664" cy="369332"/>
          </a:xfrm>
          <a:prstGeom prst="rect">
            <a:avLst/>
          </a:prstGeom>
          <a:noFill/>
        </p:spPr>
        <p:txBody>
          <a:bodyPr wrap="none" rtlCol="0">
            <a:spAutoFit/>
          </a:bodyPr>
          <a:lstStyle/>
          <a:p>
            <a:r>
              <a:rPr lang="fr-FR" b="1" dirty="0" smtClean="0">
                <a:solidFill>
                  <a:schemeClr val="bg1">
                    <a:lumMod val="50000"/>
                  </a:schemeClr>
                </a:solidFill>
              </a:rPr>
              <a:t>6 - LE LOGEMENT</a:t>
            </a:r>
            <a:endParaRPr lang="fr-FR" b="1" dirty="0">
              <a:solidFill>
                <a:schemeClr val="bg1">
                  <a:lumMod val="50000"/>
                </a:schemeClr>
              </a:solidFill>
            </a:endParaRPr>
          </a:p>
        </p:txBody>
      </p:sp>
      <p:grpSp>
        <p:nvGrpSpPr>
          <p:cNvPr id="9" name="Groupe 8"/>
          <p:cNvGrpSpPr/>
          <p:nvPr/>
        </p:nvGrpSpPr>
        <p:grpSpPr>
          <a:xfrm>
            <a:off x="94098" y="141142"/>
            <a:ext cx="1216879" cy="925486"/>
            <a:chOff x="3796348" y="2839085"/>
            <a:chExt cx="1551305" cy="1179830"/>
          </a:xfrm>
        </p:grpSpPr>
        <p:grpSp>
          <p:nvGrpSpPr>
            <p:cNvPr id="5" name="Groupe 4"/>
            <p:cNvGrpSpPr/>
            <p:nvPr/>
          </p:nvGrpSpPr>
          <p:grpSpPr>
            <a:xfrm>
              <a:off x="3796348" y="2839085"/>
              <a:ext cx="1551305" cy="1179830"/>
              <a:chOff x="0" y="-237902"/>
              <a:chExt cx="3646196" cy="309806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7" name="Rectangle à coins arrondis 6"/>
              <p:cNvSpPr/>
              <p:nvPr/>
            </p:nvSpPr>
            <p:spPr>
              <a:xfrm>
                <a:off x="2105051" y="-237902"/>
                <a:ext cx="1541145" cy="1425641"/>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200">
                  <a:effectLst/>
                  <a:latin typeface="Times New Roman"/>
                  <a:ea typeface="Times New Roman"/>
                </a:endParaRPr>
              </a:p>
            </p:txBody>
          </p:sp>
        </p:grpSp>
        <p:pic>
          <p:nvPicPr>
            <p:cNvPr id="8" name="Image 7" descr="http://www.catedu.es/arasaac/classes/img/thumbnail.php?i=c2l6ZT0zMDAmcnV0YT0uLi8uLi9yZXBvc2l0b3Jpby9vcmlnaW5hbGVzLzY5NjQucG5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828" y="2910336"/>
              <a:ext cx="401955" cy="401955"/>
            </a:xfrm>
            <a:prstGeom prst="rect">
              <a:avLst/>
            </a:prstGeom>
            <a:noFill/>
            <a:ln>
              <a:noFill/>
            </a:ln>
          </p:spPr>
        </p:pic>
      </p:grpSp>
      <p:pic>
        <p:nvPicPr>
          <p:cNvPr id="10" name="Image 9"/>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00808"/>
            <a:ext cx="2886075" cy="2476500"/>
          </a:xfrm>
          <a:prstGeom prst="rect">
            <a:avLst/>
          </a:prstGeom>
          <a:noFill/>
          <a:ln>
            <a:noFill/>
          </a:ln>
        </p:spPr>
      </p:pic>
      <p:sp>
        <p:nvSpPr>
          <p:cNvPr id="11" name="ZoneTexte 10"/>
          <p:cNvSpPr txBox="1"/>
          <p:nvPr/>
        </p:nvSpPr>
        <p:spPr>
          <a:xfrm>
            <a:off x="440783" y="1220421"/>
            <a:ext cx="2102307" cy="369332"/>
          </a:xfrm>
          <a:prstGeom prst="rect">
            <a:avLst/>
          </a:prstGeom>
          <a:noFill/>
        </p:spPr>
        <p:txBody>
          <a:bodyPr wrap="none" rtlCol="0">
            <a:spAutoFit/>
          </a:bodyPr>
          <a:lstStyle/>
          <a:p>
            <a:r>
              <a:rPr lang="fr-FR" dirty="0" smtClean="0"/>
              <a:t>Etes-vous locataire ?</a:t>
            </a:r>
            <a:endParaRPr lang="fr-FR" dirty="0"/>
          </a:p>
        </p:txBody>
      </p:sp>
      <p:cxnSp>
        <p:nvCxnSpPr>
          <p:cNvPr id="13" name="Connecteur droit avec flèche 12"/>
          <p:cNvCxnSpPr>
            <a:cxnSpLocks noChangeShapeType="1"/>
          </p:cNvCxnSpPr>
          <p:nvPr/>
        </p:nvCxnSpPr>
        <p:spPr bwMode="auto">
          <a:xfrm flipV="1">
            <a:off x="3198495" y="1868170"/>
            <a:ext cx="882650" cy="13709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Connecteur droit avec flèche 13"/>
          <p:cNvCxnSpPr>
            <a:cxnSpLocks noChangeShapeType="1"/>
          </p:cNvCxnSpPr>
          <p:nvPr/>
        </p:nvCxnSpPr>
        <p:spPr bwMode="auto">
          <a:xfrm flipV="1">
            <a:off x="3733800" y="3337560"/>
            <a:ext cx="762000" cy="158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Connecteur droit avec flèche 14"/>
          <p:cNvCxnSpPr>
            <a:cxnSpLocks noChangeShapeType="1"/>
          </p:cNvCxnSpPr>
          <p:nvPr/>
        </p:nvCxnSpPr>
        <p:spPr bwMode="auto">
          <a:xfrm>
            <a:off x="3733800" y="3810000"/>
            <a:ext cx="876300"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Connecteur droit avec flèche 15"/>
          <p:cNvCxnSpPr>
            <a:cxnSpLocks noChangeShapeType="1"/>
          </p:cNvCxnSpPr>
          <p:nvPr/>
        </p:nvCxnSpPr>
        <p:spPr bwMode="auto">
          <a:xfrm flipV="1">
            <a:off x="3352800" y="2752725"/>
            <a:ext cx="1146810" cy="5848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Connecteur droit avec flèche 16"/>
          <p:cNvCxnSpPr>
            <a:cxnSpLocks noChangeShapeType="1"/>
          </p:cNvCxnSpPr>
          <p:nvPr/>
        </p:nvCxnSpPr>
        <p:spPr bwMode="auto">
          <a:xfrm>
            <a:off x="3609975" y="4029075"/>
            <a:ext cx="1466850" cy="962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Imag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8137" y="1125171"/>
            <a:ext cx="390525" cy="971550"/>
          </a:xfrm>
          <a:prstGeom prst="rect">
            <a:avLst/>
          </a:prstGeom>
          <a:noFill/>
          <a:ln>
            <a:noFill/>
          </a:ln>
        </p:spPr>
      </p:pic>
      <p:sp>
        <p:nvSpPr>
          <p:cNvPr id="23" name="Zone de texte 173"/>
          <p:cNvSpPr txBox="1">
            <a:spLocks noChangeArrowheads="1"/>
          </p:cNvSpPr>
          <p:nvPr/>
        </p:nvSpPr>
        <p:spPr bwMode="auto">
          <a:xfrm>
            <a:off x="4538662" y="1610946"/>
            <a:ext cx="2679065" cy="1083945"/>
          </a:xfrm>
          <a:prstGeom prst="rect">
            <a:avLst/>
          </a:prstGeom>
          <a:noFill/>
          <a:ln w="9525">
            <a:noFill/>
            <a:miter lim="800000"/>
            <a:headEnd/>
            <a:tailEnd/>
          </a:ln>
        </p:spPr>
        <p:txBody>
          <a:bodyPr rot="0" vert="horz" wrap="square" lIns="91440" tIns="45720" rIns="91440" bIns="45720" anchor="ctr" anchorCtr="0">
            <a:noAutofit/>
          </a:bodyPr>
          <a:lstStyle/>
          <a:p>
            <a:pPr>
              <a:spcAft>
                <a:spcPts val="0"/>
              </a:spcAft>
            </a:pPr>
            <a:r>
              <a:rPr lang="fr-FR" sz="1000">
                <a:effectLst/>
                <a:latin typeface="Times New Roman"/>
                <a:ea typeface="Times New Roman"/>
              </a:rPr>
              <a:t>Propriétaire privé </a:t>
            </a:r>
          </a:p>
        </p:txBody>
      </p:sp>
      <p:grpSp>
        <p:nvGrpSpPr>
          <p:cNvPr id="24" name="Groupe 23"/>
          <p:cNvGrpSpPr/>
          <p:nvPr/>
        </p:nvGrpSpPr>
        <p:grpSpPr>
          <a:xfrm>
            <a:off x="4925021" y="2335529"/>
            <a:ext cx="2305050" cy="2162175"/>
            <a:chOff x="0" y="0"/>
            <a:chExt cx="2305050" cy="2162175"/>
          </a:xfrm>
        </p:grpSpPr>
        <p:pic>
          <p:nvPicPr>
            <p:cNvPr id="25" name="Image 24" descr="http://www.centreouest-immo.com/uploads/vitrine/1411/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14375"/>
              <a:ext cx="2085975" cy="723900"/>
            </a:xfrm>
            <a:prstGeom prst="rect">
              <a:avLst/>
            </a:prstGeom>
            <a:noFill/>
          </p:spPr>
        </p:pic>
        <p:pic>
          <p:nvPicPr>
            <p:cNvPr id="26" name="Image 25" descr="http://www.marisoltouraine.fr/wp-content/uploads/2012/02/logo-vt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 y="0"/>
              <a:ext cx="1447800" cy="723900"/>
            </a:xfrm>
            <a:prstGeom prst="rect">
              <a:avLst/>
            </a:prstGeom>
            <a:noFill/>
          </p:spPr>
        </p:pic>
        <p:pic>
          <p:nvPicPr>
            <p:cNvPr id="27" name="Image 26" descr="http://www.ush-centre.org/upload/actualites/images/LOGOTOUR%28S%29HABITATQUADR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7650" y="1438275"/>
              <a:ext cx="2057400" cy="723900"/>
            </a:xfrm>
            <a:prstGeom prst="rect">
              <a:avLst/>
            </a:prstGeom>
            <a:noFill/>
          </p:spPr>
        </p:pic>
      </p:grpSp>
      <p:sp>
        <p:nvSpPr>
          <p:cNvPr id="34" name="ZoneTexte 33"/>
          <p:cNvSpPr txBox="1"/>
          <p:nvPr/>
        </p:nvSpPr>
        <p:spPr>
          <a:xfrm>
            <a:off x="5452448" y="4629035"/>
            <a:ext cx="748923" cy="1200329"/>
          </a:xfrm>
          <a:prstGeom prst="rect">
            <a:avLst/>
          </a:prstGeom>
          <a:noFill/>
        </p:spPr>
        <p:txBody>
          <a:bodyPr wrap="none" rtlCol="0">
            <a:spAutoFit/>
          </a:bodyPr>
          <a:lstStyle/>
          <a:p>
            <a:r>
              <a:rPr lang="fr-FR" sz="7200" dirty="0" smtClean="0">
                <a:latin typeface="Arial Black" panose="020B0A04020102020204" pitchFamily="34" charset="0"/>
              </a:rPr>
              <a:t>?</a:t>
            </a:r>
            <a:endParaRPr lang="fr-FR" sz="7200" dirty="0">
              <a:latin typeface="Arial Black" panose="020B0A04020102020204" pitchFamily="34" charset="0"/>
            </a:endParaRPr>
          </a:p>
        </p:txBody>
      </p:sp>
      <p:sp>
        <p:nvSpPr>
          <p:cNvPr id="35" name="ZoneTexte 34"/>
          <p:cNvSpPr txBox="1"/>
          <p:nvPr/>
        </p:nvSpPr>
        <p:spPr>
          <a:xfrm>
            <a:off x="6322528" y="5224246"/>
            <a:ext cx="709040" cy="369332"/>
          </a:xfrm>
          <a:prstGeom prst="rect">
            <a:avLst/>
          </a:prstGeom>
          <a:noFill/>
        </p:spPr>
        <p:txBody>
          <a:bodyPr wrap="none" rtlCol="0">
            <a:spAutoFit/>
          </a:bodyPr>
          <a:lstStyle/>
          <a:p>
            <a:r>
              <a:rPr lang="fr-FR" dirty="0" smtClean="0"/>
              <a:t>Autre</a:t>
            </a:r>
            <a:endParaRPr lang="fr-FR" dirty="0"/>
          </a:p>
        </p:txBody>
      </p:sp>
      <p:sp>
        <p:nvSpPr>
          <p:cNvPr id="2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353827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268760"/>
            <a:ext cx="4968552" cy="3816424"/>
          </a:xfrm>
        </p:spPr>
        <p:txBody>
          <a:bodyPr>
            <a:normAutofit fontScale="90000"/>
          </a:bodyPr>
          <a:lstStyle/>
          <a:p>
            <a:pPr algn="l">
              <a:lnSpc>
                <a:spcPct val="150000"/>
              </a:lnSpc>
            </a:pPr>
            <a:r>
              <a:rPr lang="fr-FR" sz="2000" b="1" dirty="0" smtClean="0"/>
              <a:t>Les diapositives sur les demandes (thème 2)</a:t>
            </a:r>
            <a:br>
              <a:rPr lang="fr-FR" sz="2000" b="1" dirty="0" smtClean="0"/>
            </a:br>
            <a:r>
              <a:rPr lang="fr-FR" sz="2000" b="1" dirty="0" smtClean="0"/>
              <a:t> </a:t>
            </a:r>
            <a:r>
              <a:rPr lang="fr-FR" sz="2000" b="1" dirty="0"/>
              <a:t>et </a:t>
            </a:r>
            <a:r>
              <a:rPr lang="fr-FR" sz="2000" b="1" dirty="0" smtClean="0"/>
              <a:t>sur les centres d’intérêt (thème 7) </a:t>
            </a:r>
            <a:br>
              <a:rPr lang="fr-FR" sz="2000" b="1" dirty="0" smtClean="0"/>
            </a:br>
            <a:r>
              <a:rPr lang="fr-FR" sz="2000" b="1" dirty="0" smtClean="0"/>
              <a:t>contiennent </a:t>
            </a:r>
            <a:r>
              <a:rPr lang="fr-FR" sz="2000" b="1" dirty="0"/>
              <a:t>des cartes destinées </a:t>
            </a:r>
            <a:r>
              <a:rPr lang="fr-FR" sz="2000" b="1" dirty="0" smtClean="0"/>
              <a:t>à être </a:t>
            </a:r>
            <a:r>
              <a:rPr lang="fr-FR" sz="2000" b="1" dirty="0"/>
              <a:t>découpées puis manipulées par la personne si ses capacités motrices le permettent</a:t>
            </a:r>
            <a:r>
              <a:rPr lang="fr-FR" sz="2000" b="1" dirty="0" smtClean="0"/>
              <a:t>.</a:t>
            </a:r>
            <a:br>
              <a:rPr lang="fr-FR" sz="2000" b="1" dirty="0" smtClean="0"/>
            </a:br>
            <a:r>
              <a:rPr lang="fr-FR" sz="2000" b="1" dirty="0" smtClean="0"/>
              <a:t>Si la personne ne désigne pas à la main, mais peut désigner avec le regard, il sera utile d’utiliser cette capacité</a:t>
            </a:r>
            <a:r>
              <a:rPr lang="fr-FR" sz="2000" b="1" dirty="0"/>
              <a:t/>
            </a:r>
            <a:br>
              <a:rPr lang="fr-FR" sz="2000" b="1" dirty="0"/>
            </a:br>
            <a:endParaRPr lang="fr-FR" sz="2000" b="1" dirty="0"/>
          </a:p>
        </p:txBody>
      </p:sp>
      <p:pic>
        <p:nvPicPr>
          <p:cNvPr id="5" name="Espace réservé du contenu 4"/>
          <p:cNvPicPr>
            <a:picLocks noGrp="1"/>
          </p:cNvPicPr>
          <p:nvPr>
            <p:ph idx="1"/>
          </p:nvPr>
        </p:nvPicPr>
        <p:blipFill>
          <a:blip r:embed="rId2"/>
          <a:stretch>
            <a:fillRect/>
          </a:stretch>
        </p:blipFill>
        <p:spPr>
          <a:xfrm>
            <a:off x="5436096" y="1340768"/>
            <a:ext cx="3096344" cy="3672408"/>
          </a:xfrm>
          <a:prstGeom prst="rect">
            <a:avLst/>
          </a:prstGeom>
        </p:spPr>
      </p:pic>
      <p:sp>
        <p:nvSpPr>
          <p:cNvPr id="6" name="ZoneTexte 5"/>
          <p:cNvSpPr txBox="1"/>
          <p:nvPr/>
        </p:nvSpPr>
        <p:spPr>
          <a:xfrm>
            <a:off x="6755418" y="-11245"/>
            <a:ext cx="2388582" cy="369332"/>
          </a:xfrm>
          <a:prstGeom prst="rect">
            <a:avLst/>
          </a:prstGeom>
          <a:noFill/>
        </p:spPr>
        <p:txBody>
          <a:bodyPr wrap="square" rtlCol="0">
            <a:spAutoFit/>
          </a:bodyPr>
          <a:lstStyle/>
          <a:p>
            <a:r>
              <a:rPr lang="fr-FR" b="1" dirty="0" smtClean="0">
                <a:solidFill>
                  <a:srgbClr val="FF0000"/>
                </a:solidFill>
              </a:rPr>
              <a:t>001 - MODE D’EMPLOI</a:t>
            </a:r>
            <a:endParaRPr lang="fr-FR" b="1" dirty="0">
              <a:solidFill>
                <a:srgbClr val="FF0000"/>
              </a:solidFill>
            </a:endParaRPr>
          </a:p>
        </p:txBody>
      </p:sp>
      <p:sp>
        <p:nvSpPr>
          <p:cNvPr id="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1916152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047080" y="2368185"/>
            <a:ext cx="2412392" cy="369332"/>
          </a:xfrm>
          <a:prstGeom prst="rect">
            <a:avLst/>
          </a:prstGeom>
          <a:noFill/>
        </p:spPr>
        <p:txBody>
          <a:bodyPr wrap="none" rtlCol="0">
            <a:spAutoFit/>
          </a:bodyPr>
          <a:lstStyle/>
          <a:p>
            <a:r>
              <a:rPr lang="fr-FR" dirty="0" smtClean="0"/>
              <a:t>Etes-vous propriétaire ?</a:t>
            </a:r>
            <a:endParaRPr lang="fr-FR" dirty="0"/>
          </a:p>
        </p:txBody>
      </p:sp>
      <p:sp>
        <p:nvSpPr>
          <p:cNvPr id="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8" name="Image 27"/>
          <p:cNvPicPr/>
          <p:nvPr/>
        </p:nvPicPr>
        <p:blipFill>
          <a:blip r:embed="rId2">
            <a:extLst>
              <a:ext uri="{28A0092B-C50C-407E-A947-70E740481C1C}">
                <a14:useLocalDpi xmlns:a14="http://schemas.microsoft.com/office/drawing/2010/main" val="0"/>
              </a:ext>
            </a:extLst>
          </a:blip>
          <a:srcRect/>
          <a:stretch>
            <a:fillRect/>
          </a:stretch>
        </p:blipFill>
        <p:spPr bwMode="auto">
          <a:xfrm>
            <a:off x="1767160" y="2852738"/>
            <a:ext cx="2019300" cy="1819275"/>
          </a:xfrm>
          <a:prstGeom prst="rect">
            <a:avLst/>
          </a:prstGeom>
          <a:noFill/>
          <a:ln>
            <a:noFill/>
          </a:ln>
        </p:spPr>
      </p:pic>
      <p:pic>
        <p:nvPicPr>
          <p:cNvPr id="29" name="Image 28" descr="thumbnail"/>
          <p:cNvPicPr/>
          <p:nvPr/>
        </p:nvPicPr>
        <p:blipFill>
          <a:blip r:embed="rId3">
            <a:extLst>
              <a:ext uri="{28A0092B-C50C-407E-A947-70E740481C1C}">
                <a14:useLocalDpi xmlns:a14="http://schemas.microsoft.com/office/drawing/2010/main" val="0"/>
              </a:ext>
            </a:extLst>
          </a:blip>
          <a:srcRect/>
          <a:stretch>
            <a:fillRect/>
          </a:stretch>
        </p:blipFill>
        <p:spPr bwMode="auto">
          <a:xfrm>
            <a:off x="5799608" y="2933700"/>
            <a:ext cx="1657350" cy="1657350"/>
          </a:xfrm>
          <a:prstGeom prst="rect">
            <a:avLst/>
          </a:prstGeom>
          <a:noFill/>
          <a:ln>
            <a:noFill/>
          </a:ln>
        </p:spPr>
      </p:pic>
      <p:sp>
        <p:nvSpPr>
          <p:cNvPr id="30" name="ZoneTexte 29"/>
          <p:cNvSpPr txBox="1"/>
          <p:nvPr/>
        </p:nvSpPr>
        <p:spPr>
          <a:xfrm>
            <a:off x="5594762" y="2335919"/>
            <a:ext cx="2067041" cy="369332"/>
          </a:xfrm>
          <a:prstGeom prst="rect">
            <a:avLst/>
          </a:prstGeom>
          <a:noFill/>
        </p:spPr>
        <p:txBody>
          <a:bodyPr wrap="none" rtlCol="0">
            <a:spAutoFit/>
          </a:bodyPr>
          <a:lstStyle/>
          <a:p>
            <a:r>
              <a:rPr lang="fr-FR" dirty="0" smtClean="0"/>
              <a:t>Etes-vous hébergé ?</a:t>
            </a:r>
            <a:endParaRPr lang="fr-FR" dirty="0"/>
          </a:p>
        </p:txBody>
      </p:sp>
      <p:sp>
        <p:nvSpPr>
          <p:cNvPr id="16" name="ZoneTexte 15"/>
          <p:cNvSpPr txBox="1"/>
          <p:nvPr/>
        </p:nvSpPr>
        <p:spPr>
          <a:xfrm>
            <a:off x="7363000" y="688"/>
            <a:ext cx="1814664" cy="369332"/>
          </a:xfrm>
          <a:prstGeom prst="rect">
            <a:avLst/>
          </a:prstGeom>
          <a:noFill/>
        </p:spPr>
        <p:txBody>
          <a:bodyPr wrap="none" rtlCol="0">
            <a:spAutoFit/>
          </a:bodyPr>
          <a:lstStyle/>
          <a:p>
            <a:r>
              <a:rPr lang="fr-FR" b="1" dirty="0" smtClean="0">
                <a:solidFill>
                  <a:schemeClr val="bg1">
                    <a:lumMod val="50000"/>
                  </a:schemeClr>
                </a:solidFill>
              </a:rPr>
              <a:t>6 - LE LOGEMENT</a:t>
            </a:r>
            <a:endParaRPr lang="fr-FR" b="1" dirty="0">
              <a:solidFill>
                <a:schemeClr val="bg1">
                  <a:lumMod val="50000"/>
                </a:schemeClr>
              </a:solidFill>
            </a:endParaRPr>
          </a:p>
        </p:txBody>
      </p:sp>
      <p:grpSp>
        <p:nvGrpSpPr>
          <p:cNvPr id="17" name="Groupe 16"/>
          <p:cNvGrpSpPr/>
          <p:nvPr/>
        </p:nvGrpSpPr>
        <p:grpSpPr>
          <a:xfrm>
            <a:off x="94098" y="141142"/>
            <a:ext cx="1216879" cy="925486"/>
            <a:chOff x="3796348" y="2839085"/>
            <a:chExt cx="1551305" cy="1179830"/>
          </a:xfrm>
        </p:grpSpPr>
        <p:grpSp>
          <p:nvGrpSpPr>
            <p:cNvPr id="20" name="Groupe 19"/>
            <p:cNvGrpSpPr/>
            <p:nvPr/>
          </p:nvGrpSpPr>
          <p:grpSpPr>
            <a:xfrm>
              <a:off x="3796348" y="2839085"/>
              <a:ext cx="1551305" cy="1179830"/>
              <a:chOff x="0" y="-237902"/>
              <a:chExt cx="3646196" cy="3098060"/>
            </a:xfrm>
          </p:grpSpPr>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23" name="Rectangle à coins arrondis 22"/>
              <p:cNvSpPr/>
              <p:nvPr/>
            </p:nvSpPr>
            <p:spPr>
              <a:xfrm>
                <a:off x="2105051" y="-237902"/>
                <a:ext cx="1541145" cy="1425641"/>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200">
                  <a:effectLst/>
                  <a:latin typeface="Times New Roman"/>
                  <a:ea typeface="Times New Roman"/>
                </a:endParaRPr>
              </a:p>
            </p:txBody>
          </p:sp>
        </p:grpSp>
        <p:pic>
          <p:nvPicPr>
            <p:cNvPr id="21" name="Image 20" descr="http://www.catedu.es/arasaac/classes/img/thumbnail.php?i=c2l6ZT0zMDAmcnV0YT0uLi8uLi9yZXBvc2l0b3Jpby9vcmlnaW5hbGVzLzY5NjQucG5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8828" y="2910336"/>
              <a:ext cx="401955" cy="401955"/>
            </a:xfrm>
            <a:prstGeom prst="rect">
              <a:avLst/>
            </a:prstGeom>
            <a:noFill/>
            <a:ln>
              <a:noFill/>
            </a:ln>
          </p:spPr>
        </p:pic>
      </p:grpSp>
      <p:sp>
        <p:nvSpPr>
          <p:cNvPr id="24"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259763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187624" y="697962"/>
            <a:ext cx="2430794" cy="369332"/>
          </a:xfrm>
          <a:prstGeom prst="rect">
            <a:avLst/>
          </a:prstGeom>
          <a:noFill/>
        </p:spPr>
        <p:txBody>
          <a:bodyPr wrap="none" rtlCol="0">
            <a:spAutoFit/>
          </a:bodyPr>
          <a:lstStyle/>
          <a:p>
            <a:r>
              <a:rPr lang="fr-FR" dirty="0" smtClean="0"/>
              <a:t>Quel est votre bailleur ?</a:t>
            </a:r>
            <a:endParaRPr lang="fr-FR" dirty="0"/>
          </a:p>
        </p:txBody>
      </p:sp>
      <p:sp>
        <p:nvSpPr>
          <p:cNvPr id="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608916391"/>
              </p:ext>
            </p:extLst>
          </p:nvPr>
        </p:nvGraphicFramePr>
        <p:xfrm>
          <a:off x="1524001" y="1397000"/>
          <a:ext cx="6576390" cy="4768304"/>
        </p:xfrm>
        <a:graphic>
          <a:graphicData uri="http://schemas.openxmlformats.org/drawingml/2006/table">
            <a:tbl>
              <a:tblPr firstRow="1" bandRow="1">
                <a:tableStyleId>{2D5ABB26-0587-4C30-8999-92F81FD0307C}</a:tableStyleId>
              </a:tblPr>
              <a:tblGrid>
                <a:gridCol w="2192130"/>
                <a:gridCol w="2192130"/>
                <a:gridCol w="2192130"/>
              </a:tblGrid>
              <a:tr h="130008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600" dirty="0" smtClean="0">
                          <a:latin typeface="Arial Black" panose="020B0A04020102020204" pitchFamily="34" charset="0"/>
                        </a:rPr>
                        <a:t>?</a:t>
                      </a:r>
                      <a:r>
                        <a:rPr lang="fr-FR" sz="1800" dirty="0" smtClean="0">
                          <a:latin typeface="Arial Black" panose="020B0A04020102020204" pitchFamily="34" charset="0"/>
                        </a:rPr>
                        <a:t>Autre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9416">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6" name="Image 15" descr="http://www.ush-centre.org/upload/actualites/images/LOGOTOUR%28S%29HABITATQUADRI.jpg"/>
          <p:cNvPicPr/>
          <p:nvPr/>
        </p:nvPicPr>
        <p:blipFill>
          <a:blip r:embed="rId2">
            <a:extLst>
              <a:ext uri="{28A0092B-C50C-407E-A947-70E740481C1C}">
                <a14:useLocalDpi xmlns:a14="http://schemas.microsoft.com/office/drawing/2010/main" val="0"/>
              </a:ext>
            </a:extLst>
          </a:blip>
          <a:srcRect/>
          <a:stretch>
            <a:fillRect/>
          </a:stretch>
        </p:blipFill>
        <p:spPr bwMode="auto">
          <a:xfrm>
            <a:off x="1592314" y="1700808"/>
            <a:ext cx="2034540" cy="714375"/>
          </a:xfrm>
          <a:prstGeom prst="rect">
            <a:avLst/>
          </a:prstGeom>
          <a:noFill/>
          <a:ln>
            <a:noFill/>
          </a:ln>
        </p:spPr>
      </p:pic>
      <p:pic>
        <p:nvPicPr>
          <p:cNvPr id="17" name="Image 16" descr="http://www.marisoltouraine.fr/wp-content/uploads/2012/02/logo-vth.png"/>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91775"/>
            <a:ext cx="1588770" cy="790575"/>
          </a:xfrm>
          <a:prstGeom prst="rect">
            <a:avLst/>
          </a:prstGeom>
          <a:noFill/>
          <a:ln>
            <a:noFill/>
          </a:ln>
        </p:spPr>
      </p:pic>
      <p:pic>
        <p:nvPicPr>
          <p:cNvPr id="20" name="Image 19" descr="http://www.centreouest-immo.com/uploads/vitrine/1411/logo.gif"/>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755592"/>
            <a:ext cx="1924050" cy="662940"/>
          </a:xfrm>
          <a:prstGeom prst="rect">
            <a:avLst/>
          </a:prstGeom>
          <a:noFill/>
          <a:ln>
            <a:noFill/>
          </a:ln>
        </p:spPr>
      </p:pic>
      <p:pic>
        <p:nvPicPr>
          <p:cNvPr id="22" name="Image 21" descr="lectureFichiergw"/>
          <p:cNvPicPr/>
          <p:nvPr/>
        </p:nvPicPr>
        <p:blipFill>
          <a:blip r:embed="rId5">
            <a:extLst>
              <a:ext uri="{28A0092B-C50C-407E-A947-70E740481C1C}">
                <a14:useLocalDpi xmlns:a14="http://schemas.microsoft.com/office/drawing/2010/main" val="0"/>
              </a:ext>
            </a:extLst>
          </a:blip>
          <a:srcRect/>
          <a:stretch>
            <a:fillRect/>
          </a:stretch>
        </p:blipFill>
        <p:spPr bwMode="auto">
          <a:xfrm>
            <a:off x="3971741" y="2933700"/>
            <a:ext cx="1781175" cy="847725"/>
          </a:xfrm>
          <a:prstGeom prst="rect">
            <a:avLst/>
          </a:prstGeom>
          <a:noFill/>
          <a:ln>
            <a:noFill/>
          </a:ln>
        </p:spPr>
      </p:pic>
      <p:sp>
        <p:nvSpPr>
          <p:cNvPr id="21" name="ZoneTexte 20"/>
          <p:cNvSpPr txBox="1"/>
          <p:nvPr/>
        </p:nvSpPr>
        <p:spPr>
          <a:xfrm>
            <a:off x="7363000" y="688"/>
            <a:ext cx="1814664" cy="369332"/>
          </a:xfrm>
          <a:prstGeom prst="rect">
            <a:avLst/>
          </a:prstGeom>
          <a:noFill/>
        </p:spPr>
        <p:txBody>
          <a:bodyPr wrap="none" rtlCol="0">
            <a:spAutoFit/>
          </a:bodyPr>
          <a:lstStyle/>
          <a:p>
            <a:r>
              <a:rPr lang="fr-FR" b="1" dirty="0" smtClean="0">
                <a:solidFill>
                  <a:schemeClr val="bg1">
                    <a:lumMod val="50000"/>
                  </a:schemeClr>
                </a:solidFill>
              </a:rPr>
              <a:t>6 - LE LOGEMENT</a:t>
            </a:r>
            <a:endParaRPr lang="fr-FR" b="1" dirty="0">
              <a:solidFill>
                <a:schemeClr val="bg1">
                  <a:lumMod val="50000"/>
                </a:schemeClr>
              </a:solidFill>
            </a:endParaRPr>
          </a:p>
        </p:txBody>
      </p:sp>
      <p:grpSp>
        <p:nvGrpSpPr>
          <p:cNvPr id="23" name="Groupe 22"/>
          <p:cNvGrpSpPr/>
          <p:nvPr/>
        </p:nvGrpSpPr>
        <p:grpSpPr>
          <a:xfrm>
            <a:off x="94098" y="141142"/>
            <a:ext cx="1216879" cy="925486"/>
            <a:chOff x="3796348" y="2839085"/>
            <a:chExt cx="1551305" cy="1179830"/>
          </a:xfrm>
        </p:grpSpPr>
        <p:grpSp>
          <p:nvGrpSpPr>
            <p:cNvPr id="24" name="Groupe 23"/>
            <p:cNvGrpSpPr/>
            <p:nvPr/>
          </p:nvGrpSpPr>
          <p:grpSpPr>
            <a:xfrm>
              <a:off x="3796348" y="2839085"/>
              <a:ext cx="1551305" cy="1179830"/>
              <a:chOff x="0" y="-237902"/>
              <a:chExt cx="3646196" cy="3098060"/>
            </a:xfrm>
          </p:grpSpPr>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27" name="Rectangle à coins arrondis 26"/>
              <p:cNvSpPr/>
              <p:nvPr/>
            </p:nvSpPr>
            <p:spPr>
              <a:xfrm>
                <a:off x="2105051" y="-237902"/>
                <a:ext cx="1541145" cy="1425641"/>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200">
                  <a:effectLst/>
                  <a:latin typeface="Times New Roman"/>
                  <a:ea typeface="Times New Roman"/>
                </a:endParaRPr>
              </a:p>
            </p:txBody>
          </p:sp>
        </p:grpSp>
        <p:pic>
          <p:nvPicPr>
            <p:cNvPr id="25" name="Image 24" descr="http://www.catedu.es/arasaac/classes/img/thumbnail.php?i=c2l6ZT0zMDAmcnV0YT0uLi8uLi9yZXBvc2l0b3Jpby9vcmlnaW5hbGVzLzY5NjQucG5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8828" y="2910336"/>
              <a:ext cx="401955" cy="401955"/>
            </a:xfrm>
            <a:prstGeom prst="rect">
              <a:avLst/>
            </a:prstGeom>
            <a:noFill/>
            <a:ln>
              <a:noFill/>
            </a:ln>
          </p:spPr>
        </p:pic>
      </p:grpSp>
      <p:sp>
        <p:nvSpPr>
          <p:cNvPr id="2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1531993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2202834921"/>
              </p:ext>
            </p:extLst>
          </p:nvPr>
        </p:nvGraphicFramePr>
        <p:xfrm>
          <a:off x="924879" y="2087911"/>
          <a:ext cx="7032156" cy="1965297"/>
        </p:xfrm>
        <a:graphic>
          <a:graphicData uri="http://schemas.openxmlformats.org/drawingml/2006/table">
            <a:tbl>
              <a:tblPr firstRow="1" bandRow="1">
                <a:tableStyleId>{2D5ABB26-0587-4C30-8999-92F81FD0307C}</a:tableStyleId>
              </a:tblPr>
              <a:tblGrid>
                <a:gridCol w="1758039"/>
                <a:gridCol w="1758039"/>
                <a:gridCol w="1758039"/>
                <a:gridCol w="1758039"/>
              </a:tblGrid>
              <a:tr h="1965297">
                <a:tc>
                  <a:txBody>
                    <a:bodyPr/>
                    <a:lstStyle/>
                    <a:p>
                      <a:r>
                        <a:rPr lang="fr-FR" dirty="0" smtClean="0"/>
                        <a:t>Seul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 couple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 famille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Autre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ZoneTexte 10"/>
          <p:cNvSpPr txBox="1"/>
          <p:nvPr/>
        </p:nvSpPr>
        <p:spPr>
          <a:xfrm>
            <a:off x="566638" y="1266310"/>
            <a:ext cx="2160848" cy="369332"/>
          </a:xfrm>
          <a:prstGeom prst="rect">
            <a:avLst/>
          </a:prstGeom>
          <a:noFill/>
        </p:spPr>
        <p:txBody>
          <a:bodyPr wrap="none" rtlCol="0">
            <a:spAutoFit/>
          </a:bodyPr>
          <a:lstStyle/>
          <a:p>
            <a:r>
              <a:rPr lang="fr-FR" dirty="0" smtClean="0"/>
              <a:t>Avec qui vivez-vous ?</a:t>
            </a:r>
            <a:endParaRPr lang="fr-FR" dirty="0"/>
          </a:p>
        </p:txBody>
      </p:sp>
      <p:sp>
        <p:nvSpPr>
          <p:cNvPr id="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ZoneTexte 29"/>
          <p:cNvSpPr txBox="1"/>
          <p:nvPr/>
        </p:nvSpPr>
        <p:spPr>
          <a:xfrm>
            <a:off x="715190" y="4581128"/>
            <a:ext cx="1408538" cy="923330"/>
          </a:xfrm>
          <a:prstGeom prst="rect">
            <a:avLst/>
          </a:prstGeom>
          <a:noFill/>
        </p:spPr>
        <p:txBody>
          <a:bodyPr wrap="square" rtlCol="0">
            <a:spAutoFit/>
          </a:bodyPr>
          <a:lstStyle/>
          <a:p>
            <a:r>
              <a:rPr lang="fr-FR" dirty="0" smtClean="0"/>
              <a:t>A quel étage est votre logement ?</a:t>
            </a:r>
            <a:endParaRPr lang="fr-FR" dirty="0"/>
          </a:p>
        </p:txBody>
      </p:sp>
      <p:pic>
        <p:nvPicPr>
          <p:cNvPr id="15" name="Image 14"/>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05504"/>
            <a:ext cx="1835779" cy="1718012"/>
          </a:xfrm>
          <a:prstGeom prst="rect">
            <a:avLst/>
          </a:prstGeom>
          <a:noFill/>
          <a:ln>
            <a:noFill/>
          </a:ln>
        </p:spPr>
      </p:pic>
      <p:graphicFrame>
        <p:nvGraphicFramePr>
          <p:cNvPr id="3" name="Objet 2"/>
          <p:cNvGraphicFramePr>
            <a:graphicFrameLocks noChangeAspect="1"/>
          </p:cNvGraphicFramePr>
          <p:nvPr>
            <p:extLst>
              <p:ext uri="{D42A27DB-BD31-4B8C-83A1-F6EECF244321}">
                <p14:modId xmlns:p14="http://schemas.microsoft.com/office/powerpoint/2010/main" val="187965983"/>
              </p:ext>
            </p:extLst>
          </p:nvPr>
        </p:nvGraphicFramePr>
        <p:xfrm>
          <a:off x="1027855" y="2526644"/>
          <a:ext cx="1562100" cy="1400175"/>
        </p:xfrm>
        <a:graphic>
          <a:graphicData uri="http://schemas.openxmlformats.org/presentationml/2006/ole">
            <mc:AlternateContent xmlns:mc="http://schemas.openxmlformats.org/markup-compatibility/2006">
              <mc:Choice xmlns:v="urn:schemas-microsoft-com:vml" Requires="v">
                <p:oleObj spid="_x0000_s7259" name="Image bitmap" r:id="rId4" imgW="2400635" imgH="2161905" progId="Paint.Picture">
                  <p:embed/>
                </p:oleObj>
              </mc:Choice>
              <mc:Fallback>
                <p:oleObj name="Image bitmap" r:id="rId4" imgW="2400635" imgH="2161905"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855" y="2526644"/>
                        <a:ext cx="1562100" cy="140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1" name="Imag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2301" y="2580735"/>
            <a:ext cx="138112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Imag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3150" y="2580735"/>
            <a:ext cx="14097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 2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9870" y="2576741"/>
            <a:ext cx="1409700"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05530" y="3129878"/>
            <a:ext cx="556273" cy="923330"/>
          </a:xfrm>
          <a:prstGeom prst="rect">
            <a:avLst/>
          </a:prstGeom>
        </p:spPr>
        <p:txBody>
          <a:bodyPr wrap="square">
            <a:spAutoFit/>
          </a:bodyPr>
          <a:lstStyle/>
          <a:p>
            <a:r>
              <a:rPr lang="fr-FR" sz="5400" dirty="0">
                <a:latin typeface="Arial Black" panose="020B0A04020102020204" pitchFamily="34" charset="0"/>
              </a:rPr>
              <a:t>?</a:t>
            </a:r>
            <a:endParaRPr lang="fr-FR" sz="5400" dirty="0"/>
          </a:p>
        </p:txBody>
      </p:sp>
      <p:pic>
        <p:nvPicPr>
          <p:cNvPr id="20" name="Image 19"/>
          <p:cNvPicPr/>
          <p:nvPr/>
        </p:nvPicPr>
        <p:blipFill>
          <a:blip r:embed="rId8">
            <a:extLst>
              <a:ext uri="{28A0092B-C50C-407E-A947-70E740481C1C}">
                <a14:useLocalDpi xmlns:a14="http://schemas.microsoft.com/office/drawing/2010/main" val="0"/>
              </a:ext>
            </a:extLst>
          </a:blip>
          <a:srcRect/>
          <a:stretch>
            <a:fillRect/>
          </a:stretch>
        </p:blipFill>
        <p:spPr bwMode="auto">
          <a:xfrm>
            <a:off x="2318466" y="4696420"/>
            <a:ext cx="1659255" cy="1616075"/>
          </a:xfrm>
          <a:prstGeom prst="rect">
            <a:avLst/>
          </a:prstGeom>
          <a:noFill/>
        </p:spPr>
      </p:pic>
      <p:graphicFrame>
        <p:nvGraphicFramePr>
          <p:cNvPr id="2" name="Tableau 1"/>
          <p:cNvGraphicFramePr>
            <a:graphicFrameLocks noGrp="1"/>
          </p:cNvGraphicFramePr>
          <p:nvPr>
            <p:extLst>
              <p:ext uri="{D42A27DB-BD31-4B8C-83A1-F6EECF244321}">
                <p14:modId xmlns:p14="http://schemas.microsoft.com/office/powerpoint/2010/main" val="3825408296"/>
              </p:ext>
            </p:extLst>
          </p:nvPr>
        </p:nvGraphicFramePr>
        <p:xfrm>
          <a:off x="4307420" y="4581129"/>
          <a:ext cx="810260" cy="1717232"/>
        </p:xfrm>
        <a:graphic>
          <a:graphicData uri="http://schemas.openxmlformats.org/drawingml/2006/table">
            <a:tbl>
              <a:tblPr firstRow="1" firstCol="1" bandRow="1">
                <a:tableStyleId>{5C22544A-7EE6-4342-B048-85BDC9FD1C3A}</a:tableStyleId>
              </a:tblPr>
              <a:tblGrid>
                <a:gridCol w="810260"/>
              </a:tblGrid>
              <a:tr h="275232">
                <a:tc>
                  <a:txBody>
                    <a:bodyPr/>
                    <a:lstStyle/>
                    <a:p>
                      <a:pPr>
                        <a:spcAft>
                          <a:spcPts val="0"/>
                        </a:spcAft>
                      </a:pPr>
                      <a:r>
                        <a:rPr lang="fr-FR" sz="2000" dirty="0">
                          <a:solidFill>
                            <a:schemeClr val="tx1"/>
                          </a:solidFill>
                          <a:effectLst/>
                        </a:rPr>
                        <a:t>…</a:t>
                      </a:r>
                      <a:endParaRPr lang="fr-FR" sz="12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232">
                <a:tc>
                  <a:txBody>
                    <a:bodyPr/>
                    <a:lstStyle/>
                    <a:p>
                      <a:pPr>
                        <a:spcAft>
                          <a:spcPts val="0"/>
                        </a:spcAft>
                      </a:pPr>
                      <a:r>
                        <a:rPr lang="fr-FR" sz="2000">
                          <a:solidFill>
                            <a:schemeClr val="tx1"/>
                          </a:solidFill>
                          <a:effectLst/>
                        </a:rPr>
                        <a:t>4</a:t>
                      </a:r>
                      <a:r>
                        <a:rPr lang="fr-FR" sz="2000" baseline="30000">
                          <a:solidFill>
                            <a:schemeClr val="tx1"/>
                          </a:solidFill>
                          <a:effectLst/>
                        </a:rPr>
                        <a:t>ème</a:t>
                      </a:r>
                      <a:endParaRPr lang="fr-FR" sz="120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232">
                <a:tc>
                  <a:txBody>
                    <a:bodyPr/>
                    <a:lstStyle/>
                    <a:p>
                      <a:pPr>
                        <a:spcAft>
                          <a:spcPts val="0"/>
                        </a:spcAft>
                      </a:pPr>
                      <a:r>
                        <a:rPr lang="fr-FR" sz="2000" dirty="0">
                          <a:solidFill>
                            <a:schemeClr val="tx1"/>
                          </a:solidFill>
                          <a:effectLst/>
                        </a:rPr>
                        <a:t>3</a:t>
                      </a:r>
                      <a:r>
                        <a:rPr lang="fr-FR" sz="2000" baseline="30000" dirty="0">
                          <a:solidFill>
                            <a:schemeClr val="tx1"/>
                          </a:solidFill>
                          <a:effectLst/>
                        </a:rPr>
                        <a:t>ème</a:t>
                      </a:r>
                      <a:endParaRPr lang="fr-FR" sz="12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232">
                <a:tc>
                  <a:txBody>
                    <a:bodyPr/>
                    <a:lstStyle/>
                    <a:p>
                      <a:pPr>
                        <a:spcAft>
                          <a:spcPts val="0"/>
                        </a:spcAft>
                      </a:pPr>
                      <a:r>
                        <a:rPr lang="fr-FR" sz="2000">
                          <a:solidFill>
                            <a:schemeClr val="tx1"/>
                          </a:solidFill>
                          <a:effectLst/>
                        </a:rPr>
                        <a:t>2</a:t>
                      </a:r>
                      <a:r>
                        <a:rPr lang="fr-FR" sz="2000" baseline="30000">
                          <a:solidFill>
                            <a:schemeClr val="tx1"/>
                          </a:solidFill>
                          <a:effectLst/>
                        </a:rPr>
                        <a:t>ème</a:t>
                      </a:r>
                      <a:endParaRPr lang="fr-FR" sz="120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632">
                <a:tc>
                  <a:txBody>
                    <a:bodyPr/>
                    <a:lstStyle/>
                    <a:p>
                      <a:pPr>
                        <a:spcAft>
                          <a:spcPts val="0"/>
                        </a:spcAft>
                      </a:pPr>
                      <a:r>
                        <a:rPr lang="fr-FR" sz="2000">
                          <a:solidFill>
                            <a:schemeClr val="tx1"/>
                          </a:solidFill>
                          <a:effectLst/>
                        </a:rPr>
                        <a:t>1</a:t>
                      </a:r>
                      <a:r>
                        <a:rPr lang="fr-FR" sz="2000" baseline="30000">
                          <a:solidFill>
                            <a:schemeClr val="tx1"/>
                          </a:solidFill>
                          <a:effectLst/>
                        </a:rPr>
                        <a:t>er</a:t>
                      </a:r>
                      <a:endParaRPr lang="fr-FR" sz="120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616">
                <a:tc>
                  <a:txBody>
                    <a:bodyPr/>
                    <a:lstStyle/>
                    <a:p>
                      <a:endParaRPr lang="fr-FR"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3" name="ZoneTexte 22"/>
          <p:cNvSpPr txBox="1"/>
          <p:nvPr/>
        </p:nvSpPr>
        <p:spPr>
          <a:xfrm>
            <a:off x="7363000" y="688"/>
            <a:ext cx="1814664" cy="369332"/>
          </a:xfrm>
          <a:prstGeom prst="rect">
            <a:avLst/>
          </a:prstGeom>
          <a:noFill/>
        </p:spPr>
        <p:txBody>
          <a:bodyPr wrap="none" rtlCol="0">
            <a:spAutoFit/>
          </a:bodyPr>
          <a:lstStyle/>
          <a:p>
            <a:r>
              <a:rPr lang="fr-FR" b="1" dirty="0" smtClean="0">
                <a:solidFill>
                  <a:schemeClr val="bg1">
                    <a:lumMod val="50000"/>
                  </a:schemeClr>
                </a:solidFill>
              </a:rPr>
              <a:t>6 - LE LOGEMENT</a:t>
            </a:r>
            <a:endParaRPr lang="fr-FR" b="1" dirty="0">
              <a:solidFill>
                <a:schemeClr val="bg1">
                  <a:lumMod val="50000"/>
                </a:schemeClr>
              </a:solidFill>
            </a:endParaRPr>
          </a:p>
        </p:txBody>
      </p:sp>
      <p:grpSp>
        <p:nvGrpSpPr>
          <p:cNvPr id="24" name="Groupe 23"/>
          <p:cNvGrpSpPr/>
          <p:nvPr/>
        </p:nvGrpSpPr>
        <p:grpSpPr>
          <a:xfrm>
            <a:off x="94098" y="141142"/>
            <a:ext cx="1216879" cy="925486"/>
            <a:chOff x="3796348" y="2839085"/>
            <a:chExt cx="1551305" cy="1179830"/>
          </a:xfrm>
        </p:grpSpPr>
        <p:grpSp>
          <p:nvGrpSpPr>
            <p:cNvPr id="25" name="Groupe 24"/>
            <p:cNvGrpSpPr/>
            <p:nvPr/>
          </p:nvGrpSpPr>
          <p:grpSpPr>
            <a:xfrm>
              <a:off x="3796348" y="2839085"/>
              <a:ext cx="1551305" cy="1179830"/>
              <a:chOff x="0" y="-237902"/>
              <a:chExt cx="3646196" cy="3098060"/>
            </a:xfrm>
          </p:grpSpPr>
          <p:pic>
            <p:nvPicPr>
              <p:cNvPr id="27" name="Imag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28" name="Rectangle à coins arrondis 27"/>
              <p:cNvSpPr/>
              <p:nvPr/>
            </p:nvSpPr>
            <p:spPr>
              <a:xfrm>
                <a:off x="2105051" y="-237902"/>
                <a:ext cx="1541145" cy="1425641"/>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200">
                  <a:effectLst/>
                  <a:latin typeface="Times New Roman"/>
                  <a:ea typeface="Times New Roman"/>
                </a:endParaRPr>
              </a:p>
            </p:txBody>
          </p:sp>
        </p:grpSp>
        <p:pic>
          <p:nvPicPr>
            <p:cNvPr id="26" name="Image 25" descr="http://www.catedu.es/arasaac/classes/img/thumbnail.php?i=c2l6ZT0zMDAmcnV0YT0uLi8uLi9yZXBvc2l0b3Jpby9vcmlnaW5hbGVzLzY5NjQucG5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18828" y="2910336"/>
              <a:ext cx="401955" cy="401955"/>
            </a:xfrm>
            <a:prstGeom prst="rect">
              <a:avLst/>
            </a:prstGeom>
            <a:noFill/>
            <a:ln>
              <a:noFill/>
            </a:ln>
          </p:spPr>
        </p:pic>
      </p:grpSp>
      <p:sp>
        <p:nvSpPr>
          <p:cNvPr id="2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545345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46463" y="1125171"/>
            <a:ext cx="2525820" cy="369332"/>
          </a:xfrm>
          <a:prstGeom prst="rect">
            <a:avLst/>
          </a:prstGeom>
          <a:noFill/>
        </p:spPr>
        <p:txBody>
          <a:bodyPr wrap="none" rtlCol="0">
            <a:spAutoFit/>
          </a:bodyPr>
          <a:lstStyle/>
          <a:p>
            <a:r>
              <a:rPr lang="fr-FR" dirty="0" smtClean="0"/>
              <a:t>Décrivez votre logement</a:t>
            </a:r>
            <a:endParaRPr lang="fr-FR" dirty="0"/>
          </a:p>
        </p:txBody>
      </p:sp>
      <p:sp>
        <p:nvSpPr>
          <p:cNvPr id="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Image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676881"/>
            <a:ext cx="1231265" cy="1191895"/>
          </a:xfrm>
          <a:prstGeom prst="rect">
            <a:avLst/>
          </a:prstGeom>
          <a:noFill/>
        </p:spPr>
      </p:pic>
      <p:pic>
        <p:nvPicPr>
          <p:cNvPr id="16" name="Imag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97" y="797806"/>
            <a:ext cx="1051424" cy="1024062"/>
          </a:xfrm>
          <a:prstGeom prst="rect">
            <a:avLst/>
          </a:prstGeom>
          <a:noFill/>
        </p:spPr>
      </p:pic>
      <p:graphicFrame>
        <p:nvGraphicFramePr>
          <p:cNvPr id="2" name="Tableau 1"/>
          <p:cNvGraphicFramePr>
            <a:graphicFrameLocks noGrp="1"/>
          </p:cNvGraphicFramePr>
          <p:nvPr>
            <p:extLst>
              <p:ext uri="{D42A27DB-BD31-4B8C-83A1-F6EECF244321}">
                <p14:modId xmlns:p14="http://schemas.microsoft.com/office/powerpoint/2010/main" val="3181664548"/>
              </p:ext>
            </p:extLst>
          </p:nvPr>
        </p:nvGraphicFramePr>
        <p:xfrm>
          <a:off x="155847" y="2060848"/>
          <a:ext cx="8859459" cy="3960440"/>
        </p:xfrm>
        <a:graphic>
          <a:graphicData uri="http://schemas.openxmlformats.org/drawingml/2006/table">
            <a:tbl>
              <a:tblPr firstRow="1" bandRow="1">
                <a:tableStyleId>{2D5ABB26-0587-4C30-8999-92F81FD0307C}</a:tableStyleId>
              </a:tblPr>
              <a:tblGrid>
                <a:gridCol w="8859459"/>
              </a:tblGrid>
              <a:tr h="39604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ZoneTexte 16"/>
          <p:cNvSpPr txBox="1"/>
          <p:nvPr/>
        </p:nvSpPr>
        <p:spPr>
          <a:xfrm>
            <a:off x="7363000" y="688"/>
            <a:ext cx="1814664" cy="369332"/>
          </a:xfrm>
          <a:prstGeom prst="rect">
            <a:avLst/>
          </a:prstGeom>
          <a:noFill/>
        </p:spPr>
        <p:txBody>
          <a:bodyPr wrap="none" rtlCol="0">
            <a:spAutoFit/>
          </a:bodyPr>
          <a:lstStyle/>
          <a:p>
            <a:r>
              <a:rPr lang="fr-FR" b="1" dirty="0" smtClean="0">
                <a:solidFill>
                  <a:schemeClr val="bg1">
                    <a:lumMod val="50000"/>
                  </a:schemeClr>
                </a:solidFill>
              </a:rPr>
              <a:t>6 - LE LOGEMENT</a:t>
            </a:r>
            <a:endParaRPr lang="fr-FR" b="1" dirty="0">
              <a:solidFill>
                <a:schemeClr val="bg1">
                  <a:lumMod val="50000"/>
                </a:schemeClr>
              </a:solidFill>
            </a:endParaRPr>
          </a:p>
        </p:txBody>
      </p:sp>
      <p:grpSp>
        <p:nvGrpSpPr>
          <p:cNvPr id="20" name="Groupe 19"/>
          <p:cNvGrpSpPr/>
          <p:nvPr/>
        </p:nvGrpSpPr>
        <p:grpSpPr>
          <a:xfrm>
            <a:off x="94098" y="141142"/>
            <a:ext cx="1216879" cy="925486"/>
            <a:chOff x="3796348" y="2839085"/>
            <a:chExt cx="1551305" cy="1179830"/>
          </a:xfrm>
        </p:grpSpPr>
        <p:grpSp>
          <p:nvGrpSpPr>
            <p:cNvPr id="21" name="Groupe 20"/>
            <p:cNvGrpSpPr/>
            <p:nvPr/>
          </p:nvGrpSpPr>
          <p:grpSpPr>
            <a:xfrm>
              <a:off x="3796348" y="2839085"/>
              <a:ext cx="1551305" cy="1179830"/>
              <a:chOff x="0" y="-237902"/>
              <a:chExt cx="3646196" cy="3098060"/>
            </a:xfrm>
          </p:grpSpPr>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24" name="Rectangle à coins arrondis 23"/>
              <p:cNvSpPr/>
              <p:nvPr/>
            </p:nvSpPr>
            <p:spPr>
              <a:xfrm>
                <a:off x="2105051" y="-237902"/>
                <a:ext cx="1541145" cy="1425641"/>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200">
                  <a:effectLst/>
                  <a:latin typeface="Times New Roman"/>
                  <a:ea typeface="Times New Roman"/>
                </a:endParaRPr>
              </a:p>
            </p:txBody>
          </p:sp>
        </p:grpSp>
        <p:pic>
          <p:nvPicPr>
            <p:cNvPr id="22" name="Image 21" descr="http://www.catedu.es/arasaac/classes/img/thumbnail.php?i=c2l6ZT0zMDAmcnV0YT0uLi8uLi9yZXBvc2l0b3Jpby9vcmlnaW5hbGVzLzY5NjQucG5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8828" y="2910336"/>
              <a:ext cx="401955" cy="401955"/>
            </a:xfrm>
            <a:prstGeom prst="rect">
              <a:avLst/>
            </a:prstGeom>
            <a:noFill/>
            <a:ln>
              <a:noFill/>
            </a:ln>
          </p:spPr>
        </p:pic>
      </p:grpSp>
      <p:sp>
        <p:nvSpPr>
          <p:cNvPr id="2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764861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211458" y="639419"/>
            <a:ext cx="1133644" cy="369332"/>
          </a:xfrm>
          <a:prstGeom prst="rect">
            <a:avLst/>
          </a:prstGeom>
          <a:noFill/>
        </p:spPr>
        <p:txBody>
          <a:bodyPr wrap="none" rtlCol="0">
            <a:spAutoFit/>
          </a:bodyPr>
          <a:lstStyle/>
          <a:p>
            <a:r>
              <a:rPr lang="fr-FR" dirty="0" smtClean="0"/>
              <a:t>Les pièces</a:t>
            </a:r>
            <a:endParaRPr lang="fr-FR" dirty="0"/>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4085649147"/>
              </p:ext>
            </p:extLst>
          </p:nvPr>
        </p:nvGraphicFramePr>
        <p:xfrm>
          <a:off x="4762144" y="30101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Chambre 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216072669"/>
              </p:ext>
            </p:extLst>
          </p:nvPr>
        </p:nvGraphicFramePr>
        <p:xfrm>
          <a:off x="2748614" y="1147617"/>
          <a:ext cx="1800200" cy="1656184"/>
        </p:xfrm>
        <a:graphic>
          <a:graphicData uri="http://schemas.openxmlformats.org/drawingml/2006/table">
            <a:tbl>
              <a:tblPr firstRow="1" bandRow="1">
                <a:tableStyleId>{2D5ABB26-0587-4C30-8999-92F81FD0307C}</a:tableStyleId>
              </a:tblPr>
              <a:tblGrid>
                <a:gridCol w="1800200"/>
              </a:tblGrid>
              <a:tr h="1656184">
                <a:tc>
                  <a:txBody>
                    <a:bodyPr/>
                    <a:lstStyle/>
                    <a:p>
                      <a:r>
                        <a:rPr lang="fr-FR" dirty="0" smtClean="0"/>
                        <a:t>Salle à manger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2670737626"/>
              </p:ext>
            </p:extLst>
          </p:nvPr>
        </p:nvGraphicFramePr>
        <p:xfrm>
          <a:off x="4739933" y="1124744"/>
          <a:ext cx="1609081" cy="1567524"/>
        </p:xfrm>
        <a:graphic>
          <a:graphicData uri="http://schemas.openxmlformats.org/drawingml/2006/table">
            <a:tbl>
              <a:tblPr firstRow="1" bandRow="1">
                <a:tableStyleId>{2D5ABB26-0587-4C30-8999-92F81FD0307C}</a:tableStyleId>
              </a:tblPr>
              <a:tblGrid>
                <a:gridCol w="1609081"/>
              </a:tblGrid>
              <a:tr h="1567524">
                <a:tc>
                  <a:txBody>
                    <a:bodyPr/>
                    <a:lstStyle/>
                    <a:p>
                      <a:r>
                        <a:rPr lang="fr-FR" dirty="0" smtClean="0"/>
                        <a:t>Salle de bain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1" name="Image 20" descr="http://www.catedu.es/arasaac/classes/img/thumbnail.php?i=c2l6ZT0zMDAmcnV0YT0uLi8uLi9yZXBvc2l0b3Jpby9vcmlnaW5hbGVzLzk4MjQucG5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192" y="1616878"/>
            <a:ext cx="1165791" cy="1035129"/>
          </a:xfrm>
          <a:prstGeom prst="rect">
            <a:avLst/>
          </a:prstGeom>
          <a:noFill/>
          <a:ln>
            <a:noFill/>
          </a:ln>
        </p:spPr>
      </p:pic>
      <p:pic>
        <p:nvPicPr>
          <p:cNvPr id="22" name="Image 21" descr="http://www.catedu.es/arasaac/classes/img/thumbnail.php?i=c2l6ZT0zMDAmcnV0YT0uLi8uLi9yZXBvc2l0b3Jpby9vcmlnaW5hbGVzLzE1OTA3LnBuZ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642" y="1649193"/>
            <a:ext cx="911225" cy="911225"/>
          </a:xfrm>
          <a:prstGeom prst="rect">
            <a:avLst/>
          </a:prstGeom>
          <a:noFill/>
          <a:ln>
            <a:noFill/>
          </a:ln>
        </p:spPr>
      </p:pic>
      <p:pic>
        <p:nvPicPr>
          <p:cNvPr id="23" name="Image 22" descr="http://www.catedu.es/arasaac/classes/img/thumbnail.php?i=c2l6ZT0zMDAmcnV0YT0uLi8uLi9yZXBvc2l0b3Jpby9vcmlnaW5hbGVzLzIyNzIucG5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144" y="1860120"/>
            <a:ext cx="695325" cy="695325"/>
          </a:xfrm>
          <a:prstGeom prst="rect">
            <a:avLst/>
          </a:prstGeom>
          <a:noFill/>
          <a:ln>
            <a:noFill/>
          </a:ln>
        </p:spPr>
      </p:pic>
      <p:graphicFrame>
        <p:nvGraphicFramePr>
          <p:cNvPr id="25" name="Tableau 24"/>
          <p:cNvGraphicFramePr>
            <a:graphicFrameLocks noGrp="1"/>
          </p:cNvGraphicFramePr>
          <p:nvPr>
            <p:extLst>
              <p:ext uri="{D42A27DB-BD31-4B8C-83A1-F6EECF244321}">
                <p14:modId xmlns:p14="http://schemas.microsoft.com/office/powerpoint/2010/main" val="3861904960"/>
              </p:ext>
            </p:extLst>
          </p:nvPr>
        </p:nvGraphicFramePr>
        <p:xfrm>
          <a:off x="6631997" y="1192265"/>
          <a:ext cx="1661233" cy="1479725"/>
        </p:xfrm>
        <a:graphic>
          <a:graphicData uri="http://schemas.openxmlformats.org/drawingml/2006/table">
            <a:tbl>
              <a:tblPr firstRow="1" bandRow="1">
                <a:tableStyleId>{2D5ABB26-0587-4C30-8999-92F81FD0307C}</a:tableStyleId>
              </a:tblPr>
              <a:tblGrid>
                <a:gridCol w="1661233"/>
              </a:tblGrid>
              <a:tr h="1479725">
                <a:tc>
                  <a:txBody>
                    <a:bodyPr/>
                    <a:lstStyle/>
                    <a:p>
                      <a:r>
                        <a:rPr lang="fr-FR" dirty="0" smtClean="0"/>
                        <a:t>    Chambre</a:t>
                      </a:r>
                      <a:r>
                        <a:rPr lang="fr-FR" baseline="0" dirty="0" smtClean="0"/>
                        <a:t> 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6" name="Image 25" descr="Bed with blue blanket by Rfc1394 - A double bed with a blue blanket instead of a black one"/>
          <p:cNvPicPr/>
          <p:nvPr/>
        </p:nvPicPr>
        <p:blipFill>
          <a:blip r:embed="rId6">
            <a:extLst>
              <a:ext uri="{28A0092B-C50C-407E-A947-70E740481C1C}">
                <a14:useLocalDpi xmlns:a14="http://schemas.microsoft.com/office/drawing/2010/main" val="0"/>
              </a:ext>
            </a:extLst>
          </a:blip>
          <a:srcRect/>
          <a:stretch>
            <a:fillRect/>
          </a:stretch>
        </p:blipFill>
        <p:spPr bwMode="auto">
          <a:xfrm>
            <a:off x="6936849" y="1782017"/>
            <a:ext cx="1064219" cy="756669"/>
          </a:xfrm>
          <a:prstGeom prst="rect">
            <a:avLst/>
          </a:prstGeom>
          <a:noFill/>
          <a:ln>
            <a:noFill/>
          </a:ln>
        </p:spPr>
      </p:pic>
      <p:graphicFrame>
        <p:nvGraphicFramePr>
          <p:cNvPr id="27" name="Tableau 26"/>
          <p:cNvGraphicFramePr>
            <a:graphicFrameLocks noGrp="1"/>
          </p:cNvGraphicFramePr>
          <p:nvPr>
            <p:extLst>
              <p:ext uri="{D42A27DB-BD31-4B8C-83A1-F6EECF244321}">
                <p14:modId xmlns:p14="http://schemas.microsoft.com/office/powerpoint/2010/main" val="4174661056"/>
              </p:ext>
            </p:extLst>
          </p:nvPr>
        </p:nvGraphicFramePr>
        <p:xfrm>
          <a:off x="929516" y="30101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Cuisine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2844946196"/>
              </p:ext>
            </p:extLst>
          </p:nvPr>
        </p:nvGraphicFramePr>
        <p:xfrm>
          <a:off x="2854108" y="30101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Chambre 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3355558649"/>
              </p:ext>
            </p:extLst>
          </p:nvPr>
        </p:nvGraphicFramePr>
        <p:xfrm>
          <a:off x="920333" y="1209961"/>
          <a:ext cx="1684265" cy="1593840"/>
        </p:xfrm>
        <a:graphic>
          <a:graphicData uri="http://schemas.openxmlformats.org/drawingml/2006/table">
            <a:tbl>
              <a:tblPr firstRow="1" bandRow="1">
                <a:tableStyleId>{2D5ABB26-0587-4C30-8999-92F81FD0307C}</a:tableStyleId>
              </a:tblPr>
              <a:tblGrid>
                <a:gridCol w="1684265"/>
              </a:tblGrid>
              <a:tr h="1593840">
                <a:tc>
                  <a:txBody>
                    <a:bodyPr/>
                    <a:lstStyle/>
                    <a:p>
                      <a:r>
                        <a:rPr lang="fr-FR" dirty="0" smtClean="0"/>
                        <a:t>Salon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3420695101"/>
              </p:ext>
            </p:extLst>
          </p:nvPr>
        </p:nvGraphicFramePr>
        <p:xfrm>
          <a:off x="6593155" y="30101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Chambre 4</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1" name="Image 30" descr="thumbnail"/>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8117" y="1512962"/>
            <a:ext cx="1159029" cy="1159029"/>
          </a:xfrm>
          <a:prstGeom prst="rect">
            <a:avLst/>
          </a:prstGeom>
          <a:noFill/>
          <a:ln>
            <a:noFill/>
          </a:ln>
        </p:spPr>
      </p:pic>
      <p:graphicFrame>
        <p:nvGraphicFramePr>
          <p:cNvPr id="32" name="Tableau 31"/>
          <p:cNvGraphicFramePr>
            <a:graphicFrameLocks noGrp="1"/>
          </p:cNvGraphicFramePr>
          <p:nvPr>
            <p:extLst>
              <p:ext uri="{D42A27DB-BD31-4B8C-83A1-F6EECF244321}">
                <p14:modId xmlns:p14="http://schemas.microsoft.com/office/powerpoint/2010/main" val="2411997763"/>
              </p:ext>
            </p:extLst>
          </p:nvPr>
        </p:nvGraphicFramePr>
        <p:xfrm>
          <a:off x="4841267" y="48103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Toilettes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3" name="Tableau 32"/>
          <p:cNvGraphicFramePr>
            <a:graphicFrameLocks noGrp="1"/>
          </p:cNvGraphicFramePr>
          <p:nvPr>
            <p:extLst>
              <p:ext uri="{D42A27DB-BD31-4B8C-83A1-F6EECF244321}">
                <p14:modId xmlns:p14="http://schemas.microsoft.com/office/powerpoint/2010/main" val="2067123329"/>
              </p:ext>
            </p:extLst>
          </p:nvPr>
        </p:nvGraphicFramePr>
        <p:xfrm>
          <a:off x="1008639" y="48103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Garage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2273322834"/>
              </p:ext>
            </p:extLst>
          </p:nvPr>
        </p:nvGraphicFramePr>
        <p:xfrm>
          <a:off x="2933231" y="48103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Débarras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Tableau 34"/>
          <p:cNvGraphicFramePr>
            <a:graphicFrameLocks noGrp="1"/>
          </p:cNvGraphicFramePr>
          <p:nvPr>
            <p:extLst>
              <p:ext uri="{D42A27DB-BD31-4B8C-83A1-F6EECF244321}">
                <p14:modId xmlns:p14="http://schemas.microsoft.com/office/powerpoint/2010/main" val="3622403133"/>
              </p:ext>
            </p:extLst>
          </p:nvPr>
        </p:nvGraphicFramePr>
        <p:xfrm>
          <a:off x="6672278" y="4810306"/>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6" name="Image 35" descr="thumbnail"/>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93306" y="3226130"/>
            <a:ext cx="1133475" cy="1133475"/>
          </a:xfrm>
          <a:prstGeom prst="rect">
            <a:avLst/>
          </a:prstGeom>
          <a:noFill/>
          <a:ln>
            <a:noFill/>
          </a:ln>
        </p:spPr>
      </p:pic>
      <p:pic>
        <p:nvPicPr>
          <p:cNvPr id="37" name="Image 36" descr="Single Bed by Rfc1394 - A steel single bed with a yellow blanket on it. A double bed is also available in this collection."/>
          <p:cNvPicPr/>
          <p:nvPr/>
        </p:nvPicPr>
        <p:blipFill>
          <a:blip r:embed="rId9">
            <a:extLst>
              <a:ext uri="{28A0092B-C50C-407E-A947-70E740481C1C}">
                <a14:useLocalDpi xmlns:a14="http://schemas.microsoft.com/office/drawing/2010/main" val="0"/>
              </a:ext>
            </a:extLst>
          </a:blip>
          <a:srcRect/>
          <a:stretch>
            <a:fillRect/>
          </a:stretch>
        </p:blipFill>
        <p:spPr bwMode="auto">
          <a:xfrm>
            <a:off x="2968424" y="3488567"/>
            <a:ext cx="1457325" cy="828675"/>
          </a:xfrm>
          <a:prstGeom prst="rect">
            <a:avLst/>
          </a:prstGeom>
          <a:noFill/>
          <a:ln>
            <a:noFill/>
          </a:ln>
        </p:spPr>
      </p:pic>
      <p:pic>
        <p:nvPicPr>
          <p:cNvPr id="38" name="Image 37" descr="Single Bed by Rfc1394 - A steel single bed with a yellow blanket on it. A double bed is also available in this collection."/>
          <p:cNvPicPr/>
          <p:nvPr/>
        </p:nvPicPr>
        <p:blipFill>
          <a:blip r:embed="rId9">
            <a:extLst>
              <a:ext uri="{28A0092B-C50C-407E-A947-70E740481C1C}">
                <a14:useLocalDpi xmlns:a14="http://schemas.microsoft.com/office/drawing/2010/main" val="0"/>
              </a:ext>
            </a:extLst>
          </a:blip>
          <a:srcRect/>
          <a:stretch>
            <a:fillRect/>
          </a:stretch>
        </p:blipFill>
        <p:spPr bwMode="auto">
          <a:xfrm>
            <a:off x="4816969" y="3536686"/>
            <a:ext cx="1457325" cy="828675"/>
          </a:xfrm>
          <a:prstGeom prst="rect">
            <a:avLst/>
          </a:prstGeom>
          <a:noFill/>
          <a:ln>
            <a:noFill/>
          </a:ln>
        </p:spPr>
      </p:pic>
      <p:pic>
        <p:nvPicPr>
          <p:cNvPr id="39" name="Image 38" descr="Single Bed by Rfc1394 - A steel single bed with a yellow blanket on it. A double bed is also available in this collection."/>
          <p:cNvPicPr/>
          <p:nvPr/>
        </p:nvPicPr>
        <p:blipFill>
          <a:blip r:embed="rId9">
            <a:extLst>
              <a:ext uri="{28A0092B-C50C-407E-A947-70E740481C1C}">
                <a14:useLocalDpi xmlns:a14="http://schemas.microsoft.com/office/drawing/2010/main" val="0"/>
              </a:ext>
            </a:extLst>
          </a:blip>
          <a:srcRect/>
          <a:stretch>
            <a:fillRect/>
          </a:stretch>
        </p:blipFill>
        <p:spPr bwMode="auto">
          <a:xfrm>
            <a:off x="6622592" y="3488566"/>
            <a:ext cx="1457325" cy="828675"/>
          </a:xfrm>
          <a:prstGeom prst="rect">
            <a:avLst/>
          </a:prstGeom>
          <a:noFill/>
          <a:ln>
            <a:noFill/>
          </a:ln>
        </p:spPr>
      </p:pic>
      <p:pic>
        <p:nvPicPr>
          <p:cNvPr id="40" name="Image 39" descr="http://www.orion-menuiseries.com/images/portes-garage/porte-de-garage-enroulable-portarol.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1501" y="5324737"/>
            <a:ext cx="985280" cy="792088"/>
          </a:xfrm>
          <a:prstGeom prst="rect">
            <a:avLst/>
          </a:prstGeom>
          <a:noFill/>
          <a:ln>
            <a:noFill/>
          </a:ln>
        </p:spPr>
      </p:pic>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7324" y="5243918"/>
            <a:ext cx="1178425" cy="87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Image 40" descr="http://www.catedu.es/arasaac/classes/img/thumbnail.php?i=c2l6ZT0zMDAmcnV0YT0uLi8uLi9yZXBvc2l0b3Jpby9vcmlnaW5hbGVzLzI0MzAucG5n"/>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1522" y="4904354"/>
            <a:ext cx="1216025" cy="1216025"/>
          </a:xfrm>
          <a:prstGeom prst="rect">
            <a:avLst/>
          </a:prstGeom>
          <a:noFill/>
          <a:ln>
            <a:noFill/>
          </a:ln>
        </p:spPr>
      </p:pic>
      <p:sp>
        <p:nvSpPr>
          <p:cNvPr id="42" name="ZoneTexte 41"/>
          <p:cNvSpPr txBox="1"/>
          <p:nvPr/>
        </p:nvSpPr>
        <p:spPr>
          <a:xfrm>
            <a:off x="7363000" y="688"/>
            <a:ext cx="1814664" cy="369332"/>
          </a:xfrm>
          <a:prstGeom prst="rect">
            <a:avLst/>
          </a:prstGeom>
          <a:noFill/>
        </p:spPr>
        <p:txBody>
          <a:bodyPr wrap="none" rtlCol="0">
            <a:spAutoFit/>
          </a:bodyPr>
          <a:lstStyle/>
          <a:p>
            <a:r>
              <a:rPr lang="fr-FR" b="1" dirty="0" smtClean="0">
                <a:solidFill>
                  <a:schemeClr val="bg1">
                    <a:lumMod val="50000"/>
                  </a:schemeClr>
                </a:solidFill>
              </a:rPr>
              <a:t>6 - LE LOGEMENT</a:t>
            </a:r>
            <a:endParaRPr lang="fr-FR" b="1" dirty="0">
              <a:solidFill>
                <a:schemeClr val="bg1">
                  <a:lumMod val="50000"/>
                </a:schemeClr>
              </a:solidFill>
            </a:endParaRPr>
          </a:p>
        </p:txBody>
      </p:sp>
      <p:grpSp>
        <p:nvGrpSpPr>
          <p:cNvPr id="43" name="Groupe 42"/>
          <p:cNvGrpSpPr/>
          <p:nvPr/>
        </p:nvGrpSpPr>
        <p:grpSpPr>
          <a:xfrm>
            <a:off x="39891" y="141142"/>
            <a:ext cx="1216879" cy="925486"/>
            <a:chOff x="3796348" y="2839085"/>
            <a:chExt cx="1551305" cy="1179830"/>
          </a:xfrm>
        </p:grpSpPr>
        <p:grpSp>
          <p:nvGrpSpPr>
            <p:cNvPr id="44" name="Groupe 43"/>
            <p:cNvGrpSpPr/>
            <p:nvPr/>
          </p:nvGrpSpPr>
          <p:grpSpPr>
            <a:xfrm>
              <a:off x="3796348" y="2839085"/>
              <a:ext cx="1551305" cy="1179830"/>
              <a:chOff x="0" y="-237902"/>
              <a:chExt cx="3646196" cy="3098060"/>
            </a:xfrm>
          </p:grpSpPr>
          <p:pic>
            <p:nvPicPr>
              <p:cNvPr id="46" name="Image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47" name="Rectangle à coins arrondis 46"/>
              <p:cNvSpPr/>
              <p:nvPr/>
            </p:nvSpPr>
            <p:spPr>
              <a:xfrm>
                <a:off x="2105051" y="-237902"/>
                <a:ext cx="1541145" cy="1425641"/>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200">
                  <a:effectLst/>
                  <a:latin typeface="Times New Roman"/>
                  <a:ea typeface="Times New Roman"/>
                </a:endParaRPr>
              </a:p>
            </p:txBody>
          </p:sp>
        </p:grpSp>
        <p:pic>
          <p:nvPicPr>
            <p:cNvPr id="45" name="Image 44" descr="http://www.catedu.es/arasaac/classes/img/thumbnail.php?i=c2l6ZT0zMDAmcnV0YT0uLi8uLi9yZXBvc2l0b3Jpby9vcmlnaW5hbGVzLzY5NjQucG5n"/>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18828" y="2910336"/>
              <a:ext cx="401955" cy="401955"/>
            </a:xfrm>
            <a:prstGeom prst="rect">
              <a:avLst/>
            </a:prstGeom>
            <a:noFill/>
            <a:ln>
              <a:noFill/>
            </a:ln>
          </p:spPr>
        </p:pic>
      </p:grpSp>
      <p:sp>
        <p:nvSpPr>
          <p:cNvPr id="4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1223335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21678" y="1036012"/>
            <a:ext cx="2639184" cy="369332"/>
          </a:xfrm>
          <a:prstGeom prst="rect">
            <a:avLst/>
          </a:prstGeom>
          <a:noFill/>
        </p:spPr>
        <p:txBody>
          <a:bodyPr wrap="none" rtlCol="0">
            <a:spAutoFit/>
          </a:bodyPr>
          <a:lstStyle/>
          <a:p>
            <a:r>
              <a:rPr lang="fr-FR" dirty="0" smtClean="0"/>
              <a:t>Avez-vous un ascenseur ?</a:t>
            </a:r>
            <a:endParaRPr lang="fr-FR" dirty="0"/>
          </a:p>
        </p:txBody>
      </p:sp>
      <p:sp>
        <p:nvSpPr>
          <p:cNvPr id="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ZoneTexte 29"/>
          <p:cNvSpPr txBox="1"/>
          <p:nvPr/>
        </p:nvSpPr>
        <p:spPr>
          <a:xfrm>
            <a:off x="587944" y="3861048"/>
            <a:ext cx="3310458" cy="369332"/>
          </a:xfrm>
          <a:prstGeom prst="rect">
            <a:avLst/>
          </a:prstGeom>
          <a:noFill/>
        </p:spPr>
        <p:txBody>
          <a:bodyPr wrap="none" rtlCol="0">
            <a:spAutoFit/>
          </a:bodyPr>
          <a:lstStyle/>
          <a:p>
            <a:r>
              <a:rPr lang="fr-FR" dirty="0" smtClean="0"/>
              <a:t>Votre logement est-il accessible ?</a:t>
            </a:r>
            <a:endParaRPr lang="fr-FR" dirty="0"/>
          </a:p>
        </p:txBody>
      </p:sp>
      <p:pic>
        <p:nvPicPr>
          <p:cNvPr id="15" name="Image 14" descr="http://www.catedu.es/arasaac/classes/img/thumbnail.php?i=c2l6ZT0zMDAmcnV0YT0uLi8uLi9yZXBvc2l0b3Jpby9vcmlnaW5hbGVzLzIyNjAucG5n"/>
          <p:cNvPicPr/>
          <p:nvPr/>
        </p:nvPicPr>
        <p:blipFill>
          <a:blip r:embed="rId2">
            <a:extLst>
              <a:ext uri="{28A0092B-C50C-407E-A947-70E740481C1C}">
                <a14:useLocalDpi xmlns:a14="http://schemas.microsoft.com/office/drawing/2010/main" val="0"/>
              </a:ext>
            </a:extLst>
          </a:blip>
          <a:srcRect/>
          <a:stretch>
            <a:fillRect/>
          </a:stretch>
        </p:blipFill>
        <p:spPr bwMode="auto">
          <a:xfrm>
            <a:off x="507460" y="1780102"/>
            <a:ext cx="1590675" cy="1590675"/>
          </a:xfrm>
          <a:prstGeom prst="rect">
            <a:avLst/>
          </a:prstGeom>
          <a:noFill/>
          <a:ln>
            <a:noFill/>
          </a:ln>
        </p:spPr>
      </p:pic>
      <p:pic>
        <p:nvPicPr>
          <p:cNvPr id="16" name="Image 15"/>
          <p:cNvPicPr/>
          <p:nvPr/>
        </p:nvPicPr>
        <p:blipFill>
          <a:blip r:embed="rId3">
            <a:extLst>
              <a:ext uri="{28A0092B-C50C-407E-A947-70E740481C1C}">
                <a14:useLocalDpi xmlns:a14="http://schemas.microsoft.com/office/drawing/2010/main" val="0"/>
              </a:ext>
            </a:extLst>
          </a:blip>
          <a:srcRect/>
          <a:stretch>
            <a:fillRect/>
          </a:stretch>
        </p:blipFill>
        <p:spPr bwMode="auto">
          <a:xfrm>
            <a:off x="2200801" y="1490417"/>
            <a:ext cx="1743075" cy="2076450"/>
          </a:xfrm>
          <a:prstGeom prst="rect">
            <a:avLst/>
          </a:prstGeom>
          <a:noFill/>
          <a:ln>
            <a:noFill/>
          </a:ln>
        </p:spPr>
      </p:pic>
      <p:sp>
        <p:nvSpPr>
          <p:cNvPr id="2" name="ZoneTexte 1"/>
          <p:cNvSpPr txBox="1"/>
          <p:nvPr/>
        </p:nvSpPr>
        <p:spPr>
          <a:xfrm>
            <a:off x="919019" y="1410770"/>
            <a:ext cx="795338" cy="369332"/>
          </a:xfrm>
          <a:prstGeom prst="rect">
            <a:avLst/>
          </a:prstGeom>
          <a:noFill/>
        </p:spPr>
        <p:txBody>
          <a:bodyPr wrap="square" rtlCol="0">
            <a:spAutoFit/>
          </a:bodyPr>
          <a:lstStyle/>
          <a:p>
            <a:pPr algn="ctr"/>
            <a:r>
              <a:rPr lang="fr-FR" dirty="0" smtClean="0"/>
              <a:t>OUI</a:t>
            </a:r>
            <a:endParaRPr lang="fr-FR" dirty="0"/>
          </a:p>
        </p:txBody>
      </p:sp>
      <p:sp>
        <p:nvSpPr>
          <p:cNvPr id="20" name="ZoneTexte 19"/>
          <p:cNvSpPr txBox="1"/>
          <p:nvPr/>
        </p:nvSpPr>
        <p:spPr>
          <a:xfrm>
            <a:off x="2754783" y="1410770"/>
            <a:ext cx="635110" cy="369332"/>
          </a:xfrm>
          <a:prstGeom prst="rect">
            <a:avLst/>
          </a:prstGeom>
          <a:noFill/>
        </p:spPr>
        <p:txBody>
          <a:bodyPr wrap="none" rtlCol="0">
            <a:spAutoFit/>
          </a:bodyPr>
          <a:lstStyle/>
          <a:p>
            <a:r>
              <a:rPr lang="fr-FR" dirty="0" smtClean="0"/>
              <a:t>NON</a:t>
            </a:r>
            <a:endParaRPr lang="fr-FR" dirty="0"/>
          </a:p>
        </p:txBody>
      </p:sp>
      <p:pic>
        <p:nvPicPr>
          <p:cNvPr id="21" name="Image 20"/>
          <p:cNvPicPr/>
          <p:nvPr/>
        </p:nvPicPr>
        <p:blipFill>
          <a:blip r:embed="rId4"/>
          <a:stretch>
            <a:fillRect/>
          </a:stretch>
        </p:blipFill>
        <p:spPr>
          <a:xfrm>
            <a:off x="5580112" y="1857375"/>
            <a:ext cx="1551150" cy="1709492"/>
          </a:xfrm>
          <a:prstGeom prst="rect">
            <a:avLst/>
          </a:prstGeom>
        </p:spPr>
      </p:pic>
      <p:sp>
        <p:nvSpPr>
          <p:cNvPr id="22" name="ZoneTexte 21"/>
          <p:cNvSpPr txBox="1"/>
          <p:nvPr/>
        </p:nvSpPr>
        <p:spPr>
          <a:xfrm>
            <a:off x="4932040" y="1277571"/>
            <a:ext cx="3021148" cy="369332"/>
          </a:xfrm>
          <a:prstGeom prst="rect">
            <a:avLst/>
          </a:prstGeom>
          <a:noFill/>
        </p:spPr>
        <p:txBody>
          <a:bodyPr wrap="none" rtlCol="0">
            <a:spAutoFit/>
          </a:bodyPr>
          <a:lstStyle/>
          <a:p>
            <a:r>
              <a:rPr lang="fr-FR" dirty="0" smtClean="0"/>
              <a:t>Tombe t-il souvent en panne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377168741"/>
              </p:ext>
            </p:extLst>
          </p:nvPr>
        </p:nvGraphicFramePr>
        <p:xfrm>
          <a:off x="2313422" y="4443002"/>
          <a:ext cx="4945966" cy="1780065"/>
        </p:xfrm>
        <a:graphic>
          <a:graphicData uri="http://schemas.openxmlformats.org/drawingml/2006/table">
            <a:tbl>
              <a:tblPr firstRow="1" firstCol="1" bandRow="1">
                <a:tableStyleId>{5C22544A-7EE6-4342-B048-85BDC9FD1C3A}</a:tableStyleId>
              </a:tblPr>
              <a:tblGrid>
                <a:gridCol w="2472983"/>
                <a:gridCol w="2472983"/>
              </a:tblGrid>
              <a:tr h="1780065">
                <a:tc>
                  <a:txBody>
                    <a:bodyPr/>
                    <a:lstStyle/>
                    <a:p>
                      <a:pPr algn="l">
                        <a:spcAft>
                          <a:spcPts val="0"/>
                        </a:spcAft>
                      </a:pPr>
                      <a:r>
                        <a:rPr lang="fr-FR" sz="1200" dirty="0" smtClean="0">
                          <a:effectLst/>
                        </a:rPr>
                        <a:t>u</a:t>
                      </a:r>
                      <a:endParaRPr lang="fr-FR" sz="1200" dirty="0">
                        <a:effectLst/>
                      </a:endParaRPr>
                    </a:p>
                    <a:p>
                      <a:pPr algn="ctr">
                        <a:spcAft>
                          <a:spcPts val="0"/>
                        </a:spcAft>
                      </a:pPr>
                      <a:r>
                        <a:rPr lang="fr-FR" sz="1200" dirty="0">
                          <a:effectLst/>
                        </a:rPr>
                        <a:t> </a:t>
                      </a:r>
                    </a:p>
                    <a:p>
                      <a:pPr algn="ctr">
                        <a:spcAft>
                          <a:spcPts val="0"/>
                        </a:spcAft>
                      </a:pPr>
                      <a:r>
                        <a:rPr lang="fr-FR" sz="1200" dirty="0">
                          <a:effectLst/>
                        </a:rPr>
                        <a:t> </a:t>
                      </a:r>
                      <a:endParaRPr lang="fr-FR"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dirty="0">
                          <a:effectLst/>
                        </a:rPr>
                        <a:t>Non</a:t>
                      </a:r>
                      <a:endParaRPr lang="fr-FR"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9219" name="Image 3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084" y="4928615"/>
            <a:ext cx="1178069" cy="1157315"/>
          </a:xfrm>
          <a:prstGeom prst="rect">
            <a:avLst/>
          </a:prstGeom>
          <a:noFill/>
          <a:extLst>
            <a:ext uri="{909E8E84-426E-40DD-AFC4-6F175D3DCCD1}">
              <a14:hiddenFill xmlns:a14="http://schemas.microsoft.com/office/drawing/2010/main">
                <a:solidFill>
                  <a:srgbClr val="FFFFFF"/>
                </a:solidFill>
              </a14:hiddenFill>
            </a:ext>
          </a:extLst>
        </p:spPr>
      </p:pic>
      <p:pic>
        <p:nvPicPr>
          <p:cNvPr id="9218" name="Image 154" descr="Handicap sign by Wice - Handicap 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3396" y="5232467"/>
            <a:ext cx="700087" cy="9906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Image 1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4896902"/>
            <a:ext cx="1114583" cy="1149350"/>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7363000" y="688"/>
            <a:ext cx="1814664" cy="369332"/>
          </a:xfrm>
          <a:prstGeom prst="rect">
            <a:avLst/>
          </a:prstGeom>
          <a:noFill/>
        </p:spPr>
        <p:txBody>
          <a:bodyPr wrap="none" rtlCol="0">
            <a:spAutoFit/>
          </a:bodyPr>
          <a:lstStyle/>
          <a:p>
            <a:r>
              <a:rPr lang="fr-FR" b="1" dirty="0" smtClean="0">
                <a:solidFill>
                  <a:schemeClr val="bg1">
                    <a:lumMod val="50000"/>
                  </a:schemeClr>
                </a:solidFill>
              </a:rPr>
              <a:t>6 - LE LOGEMENT</a:t>
            </a:r>
            <a:endParaRPr lang="fr-FR" b="1" dirty="0">
              <a:solidFill>
                <a:schemeClr val="bg1">
                  <a:lumMod val="50000"/>
                </a:schemeClr>
              </a:solidFill>
            </a:endParaRPr>
          </a:p>
        </p:txBody>
      </p:sp>
      <p:grpSp>
        <p:nvGrpSpPr>
          <p:cNvPr id="25" name="Groupe 24"/>
          <p:cNvGrpSpPr/>
          <p:nvPr/>
        </p:nvGrpSpPr>
        <p:grpSpPr>
          <a:xfrm>
            <a:off x="94098" y="141142"/>
            <a:ext cx="1216879" cy="925486"/>
            <a:chOff x="3796348" y="2839085"/>
            <a:chExt cx="1551305" cy="1179830"/>
          </a:xfrm>
        </p:grpSpPr>
        <p:grpSp>
          <p:nvGrpSpPr>
            <p:cNvPr id="26" name="Groupe 25"/>
            <p:cNvGrpSpPr/>
            <p:nvPr/>
          </p:nvGrpSpPr>
          <p:grpSpPr>
            <a:xfrm>
              <a:off x="3796348" y="2839085"/>
              <a:ext cx="1551305" cy="1179830"/>
              <a:chOff x="0" y="-237902"/>
              <a:chExt cx="3646196" cy="3098060"/>
            </a:xfrm>
          </p:grpSpPr>
          <p:pic>
            <p:nvPicPr>
              <p:cNvPr id="28" name="Imag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29" name="Rectangle à coins arrondis 28"/>
              <p:cNvSpPr/>
              <p:nvPr/>
            </p:nvSpPr>
            <p:spPr>
              <a:xfrm>
                <a:off x="2105051" y="-237902"/>
                <a:ext cx="1541145" cy="1425641"/>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1200">
                  <a:effectLst/>
                  <a:latin typeface="Times New Roman"/>
                  <a:ea typeface="Times New Roman"/>
                </a:endParaRPr>
              </a:p>
            </p:txBody>
          </p:sp>
        </p:grpSp>
        <p:pic>
          <p:nvPicPr>
            <p:cNvPr id="27" name="Image 26" descr="http://www.catedu.es/arasaac/classes/img/thumbnail.php?i=c2l6ZT0zMDAmcnV0YT0uLi8uLi9yZXBvc2l0b3Jpby9vcmlnaW5hbGVzLzY5NjQucG5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8828" y="2910336"/>
              <a:ext cx="401955" cy="401955"/>
            </a:xfrm>
            <a:prstGeom prst="rect">
              <a:avLst/>
            </a:prstGeom>
            <a:noFill/>
            <a:ln>
              <a:noFill/>
            </a:ln>
          </p:spPr>
        </p:pic>
      </p:grpSp>
      <p:sp>
        <p:nvSpPr>
          <p:cNvPr id="3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0378924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96752"/>
            <a:ext cx="3317255" cy="369332"/>
          </a:xfrm>
          <a:prstGeom prst="rect">
            <a:avLst/>
          </a:prstGeom>
        </p:spPr>
        <p:txBody>
          <a:bodyPr wrap="none">
            <a:spAutoFit/>
          </a:bodyPr>
          <a:lstStyle/>
          <a:p>
            <a:r>
              <a:rPr lang="fr-FR" dirty="0"/>
              <a:t>Quels sont vos centres d’intérêt ?</a:t>
            </a:r>
          </a:p>
        </p:txBody>
      </p:sp>
      <p:pic>
        <p:nvPicPr>
          <p:cNvPr id="5" name="Image 4" descr="je"/>
          <p:cNvPicPr/>
          <p:nvPr/>
        </p:nvPicPr>
        <p:blipFill>
          <a:blip r:embed="rId2">
            <a:extLst>
              <a:ext uri="{28A0092B-C50C-407E-A947-70E740481C1C}">
                <a14:useLocalDpi xmlns:a14="http://schemas.microsoft.com/office/drawing/2010/main" val="0"/>
              </a:ext>
            </a:extLst>
          </a:blip>
          <a:srcRect/>
          <a:stretch>
            <a:fillRect/>
          </a:stretch>
        </p:blipFill>
        <p:spPr bwMode="auto">
          <a:xfrm>
            <a:off x="532862" y="1772816"/>
            <a:ext cx="1428115" cy="1428750"/>
          </a:xfrm>
          <a:prstGeom prst="rect">
            <a:avLst/>
          </a:prstGeom>
          <a:noFill/>
          <a:ln>
            <a:noFill/>
          </a:ln>
        </p:spPr>
      </p:pic>
      <p:grpSp>
        <p:nvGrpSpPr>
          <p:cNvPr id="6" name="Groupe 5"/>
          <p:cNvGrpSpPr/>
          <p:nvPr/>
        </p:nvGrpSpPr>
        <p:grpSpPr>
          <a:xfrm>
            <a:off x="899592" y="4320879"/>
            <a:ext cx="1847850" cy="1838325"/>
            <a:chOff x="0" y="0"/>
            <a:chExt cx="1847850" cy="1838325"/>
          </a:xfrm>
        </p:grpSpPr>
        <p:pic>
          <p:nvPicPr>
            <p:cNvPr id="7" name="Image 6" descr="http://gagnerdessous.fr/wp-content/uploads/2011/01/J-aime-185x174.jpg"/>
            <p:cNvPicPr>
              <a:picLocks noChangeAspect="1"/>
            </p:cNvPicPr>
            <p:nvPr/>
          </p:nvPicPr>
          <p:blipFill>
            <a:blip r:embed="rId3" r:link="rId4" cstate="print">
              <a:grayscl/>
              <a:extLst>
                <a:ext uri="{28A0092B-C50C-407E-A947-70E740481C1C}">
                  <a14:useLocalDpi xmlns:a14="http://schemas.microsoft.com/office/drawing/2010/main" val="0"/>
                </a:ext>
              </a:extLst>
            </a:blip>
            <a:srcRect/>
            <a:stretch>
              <a:fillRect/>
            </a:stretch>
          </p:blipFill>
          <p:spPr bwMode="auto">
            <a:xfrm>
              <a:off x="685800" y="704850"/>
              <a:ext cx="447675" cy="419100"/>
            </a:xfrm>
            <a:prstGeom prst="rect">
              <a:avLst/>
            </a:prstGeom>
            <a:noFill/>
            <a:ln>
              <a:noFill/>
            </a:ln>
          </p:spPr>
        </p:pic>
        <p:sp>
          <p:nvSpPr>
            <p:cNvPr id="8" name="Rectangle 7"/>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9" name="Groupe 8"/>
          <p:cNvGrpSpPr/>
          <p:nvPr/>
        </p:nvGrpSpPr>
        <p:grpSpPr>
          <a:xfrm>
            <a:off x="3007569" y="2482554"/>
            <a:ext cx="1847850" cy="1838325"/>
            <a:chOff x="0" y="0"/>
            <a:chExt cx="1847850" cy="1838325"/>
          </a:xfrm>
        </p:grpSpPr>
        <p:sp>
          <p:nvSpPr>
            <p:cNvPr id="10" name="Rectangle 9"/>
            <p:cNvSpPr/>
            <p:nvPr/>
          </p:nvSpPr>
          <p:spPr>
            <a:xfrm>
              <a:off x="0" y="0"/>
              <a:ext cx="1847850" cy="1838325"/>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1" name="Image 10" descr="http://gagnerdessous.fr/wp-content/uploads/2011/01/J-aime-185x174.jpg"/>
            <p:cNvPicPr>
              <a:picLocks noChangeAspect="1"/>
            </p:cNvPicPr>
            <p:nvPr/>
          </p:nvPicPr>
          <p:blipFill>
            <a:blip r:embed="rId5" r:link="rId4">
              <a:grayscl/>
              <a:extLst>
                <a:ext uri="{28A0092B-C50C-407E-A947-70E740481C1C}">
                  <a14:useLocalDpi xmlns:a14="http://schemas.microsoft.com/office/drawing/2010/main" val="0"/>
                </a:ext>
              </a:extLst>
            </a:blip>
            <a:srcRect/>
            <a:stretch>
              <a:fillRect/>
            </a:stretch>
          </p:blipFill>
          <p:spPr bwMode="auto">
            <a:xfrm>
              <a:off x="314325" y="390525"/>
              <a:ext cx="1123950" cy="1047750"/>
            </a:xfrm>
            <a:prstGeom prst="rect">
              <a:avLst/>
            </a:prstGeom>
            <a:noFill/>
            <a:ln>
              <a:solidFill>
                <a:sysClr val="window" lastClr="FFFFFF"/>
              </a:solidFill>
            </a:ln>
          </p:spPr>
        </p:pic>
      </p:grpSp>
      <p:grpSp>
        <p:nvGrpSpPr>
          <p:cNvPr id="12" name="Groupe 11"/>
          <p:cNvGrpSpPr/>
          <p:nvPr/>
        </p:nvGrpSpPr>
        <p:grpSpPr>
          <a:xfrm>
            <a:off x="5076056" y="648711"/>
            <a:ext cx="1847850" cy="1838325"/>
            <a:chOff x="0" y="0"/>
            <a:chExt cx="1847850" cy="1838325"/>
          </a:xfrm>
        </p:grpSpPr>
        <p:pic>
          <p:nvPicPr>
            <p:cNvPr id="13" name="Image 12" descr="http://gagnerdessous.fr/wp-content/uploads/2011/01/J-aime-185x174.jpg"/>
            <p:cNvPicPr>
              <a:picLocks noChangeAspect="1"/>
            </p:cNvPicPr>
            <p:nvPr/>
          </p:nvPicPr>
          <p:blipFill>
            <a:blip r:embed="rId5" r:link="rId4">
              <a:grayscl/>
              <a:extLst>
                <a:ext uri="{28A0092B-C50C-407E-A947-70E740481C1C}">
                  <a14:useLocalDpi xmlns:a14="http://schemas.microsoft.com/office/drawing/2010/main" val="0"/>
                </a:ext>
              </a:extLst>
            </a:blip>
            <a:srcRect/>
            <a:stretch>
              <a:fillRect/>
            </a:stretch>
          </p:blipFill>
          <p:spPr bwMode="auto">
            <a:xfrm>
              <a:off x="152400" y="76200"/>
              <a:ext cx="1625600" cy="1511300"/>
            </a:xfrm>
            <a:prstGeom prst="rect">
              <a:avLst/>
            </a:prstGeom>
            <a:noFill/>
            <a:ln>
              <a:solidFill>
                <a:schemeClr val="bg1"/>
              </a:solidFill>
            </a:ln>
          </p:spPr>
        </p:pic>
        <p:sp>
          <p:nvSpPr>
            <p:cNvPr id="14" name="Rectangle 13"/>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cxnSp>
        <p:nvCxnSpPr>
          <p:cNvPr id="15" name="Connecteur droit avec flèche 14"/>
          <p:cNvCxnSpPr/>
          <p:nvPr/>
        </p:nvCxnSpPr>
        <p:spPr>
          <a:xfrm flipV="1">
            <a:off x="3707904" y="2204864"/>
            <a:ext cx="4248472" cy="39024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854056" y="25191"/>
            <a:ext cx="2274533" cy="369332"/>
          </a:xfrm>
          <a:prstGeom prst="rect">
            <a:avLst/>
          </a:prstGeom>
          <a:noFill/>
        </p:spPr>
        <p:txBody>
          <a:bodyPr wrap="none" rtlCol="0">
            <a:spAutoFit/>
          </a:bodyPr>
          <a:lstStyle/>
          <a:p>
            <a:r>
              <a:rPr lang="fr-FR" b="1" dirty="0" smtClean="0">
                <a:solidFill>
                  <a:srgbClr val="00B0F0"/>
                </a:solidFill>
              </a:rPr>
              <a:t>7 - CENTRE D’INTERET</a:t>
            </a:r>
            <a:endParaRPr lang="fr-FR" b="1" dirty="0">
              <a:solidFill>
                <a:srgbClr val="00B0F0"/>
              </a:solidFill>
            </a:endParaRPr>
          </a:p>
        </p:txBody>
      </p:sp>
      <p:grpSp>
        <p:nvGrpSpPr>
          <p:cNvPr id="2" name="Groupe 1"/>
          <p:cNvGrpSpPr/>
          <p:nvPr/>
        </p:nvGrpSpPr>
        <p:grpSpPr>
          <a:xfrm>
            <a:off x="12031" y="58561"/>
            <a:ext cx="949850" cy="714375"/>
            <a:chOff x="12031" y="58561"/>
            <a:chExt cx="949850" cy="714375"/>
          </a:xfrm>
        </p:grpSpPr>
        <p:pic>
          <p:nvPicPr>
            <p:cNvPr id="17" name="Image 16" descr="j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31" y="58561"/>
              <a:ext cx="714058" cy="714375"/>
            </a:xfrm>
            <a:prstGeom prst="rect">
              <a:avLst/>
            </a:prstGeom>
            <a:noFill/>
            <a:ln>
              <a:noFill/>
            </a:ln>
          </p:spPr>
        </p:pic>
        <p:grpSp>
          <p:nvGrpSpPr>
            <p:cNvPr id="18" name="Groupe 17"/>
            <p:cNvGrpSpPr/>
            <p:nvPr/>
          </p:nvGrpSpPr>
          <p:grpSpPr>
            <a:xfrm>
              <a:off x="602843" y="209857"/>
              <a:ext cx="359038" cy="357187"/>
              <a:chOff x="0" y="0"/>
              <a:chExt cx="1847850" cy="1838325"/>
            </a:xfrm>
          </p:grpSpPr>
          <p:pic>
            <p:nvPicPr>
              <p:cNvPr id="19" name="Image 18" descr="http://gagnerdessous.fr/wp-content/uploads/2011/01/J-aime-185x174.jpg"/>
              <p:cNvPicPr>
                <a:picLocks noChangeAspect="1"/>
              </p:cNvPicPr>
              <p:nvPr/>
            </p:nvPicPr>
            <p:blipFill>
              <a:blip r:embed="rId7" r:link="rId4" cstate="print">
                <a:grayscl/>
                <a:extLst>
                  <a:ext uri="{28A0092B-C50C-407E-A947-70E740481C1C}">
                    <a14:useLocalDpi xmlns:a14="http://schemas.microsoft.com/office/drawing/2010/main" val="0"/>
                  </a:ext>
                </a:extLst>
              </a:blip>
              <a:srcRect/>
              <a:stretch>
                <a:fillRect/>
              </a:stretch>
            </p:blipFill>
            <p:spPr bwMode="auto">
              <a:xfrm>
                <a:off x="152400" y="76200"/>
                <a:ext cx="1625600" cy="1511300"/>
              </a:xfrm>
              <a:prstGeom prst="rect">
                <a:avLst/>
              </a:prstGeom>
              <a:noFill/>
              <a:ln>
                <a:solidFill>
                  <a:schemeClr val="bg1"/>
                </a:solidFill>
              </a:ln>
            </p:spPr>
          </p:pic>
          <p:sp>
            <p:nvSpPr>
              <p:cNvPr id="20" name="Rectangle 19"/>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2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338272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Image 22" descr="Description : http://bredoualbanbrice.net/wp-content/uploads/2011/08/Lireunlivreparsema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074" y="939912"/>
            <a:ext cx="1482782" cy="22282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23" descr="Description : http://www.google.fr/url?source=imglanding&amp;ct=img&amp;q=http://hisvelles.files.wordpress.com/2011/11/ecrire_nb.gif&amp;sa=X&amp;ei=Zu0qU-XsI6qZ0QWtqYHABw&amp;ved=0CAkQ8wc&amp;usg=AFQjCNGgD-YA0vZFS4Ml44z6gZ340bBm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924" y="1466827"/>
            <a:ext cx="20970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24" descr="Description : mots-fleches-gratuits_landing_ente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512" y="4635179"/>
            <a:ext cx="18891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25" descr="Description : https://encrypted-tbn3.gstatic.com/images?q=tbn:ANd9GcQT3Sq0X9jjPgiT4sBugHvvjBrKcrhxhoWk9xSyVNQVNlymo7NJQ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7631" y="4597873"/>
            <a:ext cx="2246313" cy="15224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15256" y="620688"/>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215256" y="3512361"/>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253874" y="3512361"/>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253874" y="664748"/>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5711582" y="936775"/>
            <a:ext cx="728726" cy="369332"/>
          </a:xfrm>
          <a:prstGeom prst="rect">
            <a:avLst/>
          </a:prstGeom>
        </p:spPr>
        <p:txBody>
          <a:bodyPr wrap="none">
            <a:spAutoFit/>
          </a:bodyPr>
          <a:lstStyle/>
          <a:p>
            <a:r>
              <a:rPr lang="fr-FR" b="1" dirty="0">
                <a:solidFill>
                  <a:prstClr val="black"/>
                </a:solidFill>
              </a:rPr>
              <a:t>écrire</a:t>
            </a:r>
            <a:endParaRPr lang="fr-FR" dirty="0"/>
          </a:p>
        </p:txBody>
      </p:sp>
      <p:sp>
        <p:nvSpPr>
          <p:cNvPr id="4" name="Rectangle 3"/>
          <p:cNvSpPr/>
          <p:nvPr/>
        </p:nvSpPr>
        <p:spPr>
          <a:xfrm>
            <a:off x="5962356" y="3814922"/>
            <a:ext cx="1005403" cy="392159"/>
          </a:xfrm>
          <a:prstGeom prst="rect">
            <a:avLst/>
          </a:prstGeom>
        </p:spPr>
        <p:txBody>
          <a:bodyPr wrap="none">
            <a:spAutoFit/>
          </a:bodyPr>
          <a:lstStyle/>
          <a:p>
            <a:pPr lvl="0" algn="ctr">
              <a:lnSpc>
                <a:spcPct val="115000"/>
              </a:lnSpc>
            </a:pPr>
            <a:r>
              <a:rPr lang="fr-FR" b="1" dirty="0">
                <a:solidFill>
                  <a:prstClr val="black"/>
                </a:solidFill>
              </a:rPr>
              <a:t>Dessiner</a:t>
            </a:r>
          </a:p>
        </p:txBody>
      </p:sp>
      <p:sp>
        <p:nvSpPr>
          <p:cNvPr id="6" name="Rectangle 5"/>
          <p:cNvSpPr/>
          <p:nvPr/>
        </p:nvSpPr>
        <p:spPr>
          <a:xfrm>
            <a:off x="2859295" y="773272"/>
            <a:ext cx="666336" cy="587853"/>
          </a:xfrm>
          <a:prstGeom prst="rect">
            <a:avLst/>
          </a:prstGeom>
        </p:spPr>
        <p:txBody>
          <a:bodyPr wrap="none">
            <a:spAutoFit/>
          </a:bodyPr>
          <a:lstStyle/>
          <a:p>
            <a:pPr lvl="0" algn="ctr">
              <a:lnSpc>
                <a:spcPct val="115000"/>
              </a:lnSpc>
            </a:pPr>
            <a:r>
              <a:rPr lang="fr-FR" sz="2800" b="1" dirty="0">
                <a:solidFill>
                  <a:prstClr val="black"/>
                </a:solidFill>
              </a:rPr>
              <a:t>lire</a:t>
            </a:r>
          </a:p>
        </p:txBody>
      </p:sp>
      <p:sp>
        <p:nvSpPr>
          <p:cNvPr id="7" name="ZoneTexte 6"/>
          <p:cNvSpPr txBox="1"/>
          <p:nvPr/>
        </p:nvSpPr>
        <p:spPr>
          <a:xfrm>
            <a:off x="1469512" y="939912"/>
            <a:ext cx="944562" cy="369332"/>
          </a:xfrm>
          <a:prstGeom prst="rect">
            <a:avLst/>
          </a:prstGeom>
          <a:noFill/>
        </p:spPr>
        <p:txBody>
          <a:bodyPr wrap="square" rtlCol="0">
            <a:spAutoFit/>
          </a:bodyPr>
          <a:lstStyle/>
          <a:p>
            <a:r>
              <a:rPr lang="fr-FR" b="1" dirty="0" smtClean="0"/>
              <a:t>Lire</a:t>
            </a:r>
            <a:endParaRPr lang="fr-FR" b="1" dirty="0"/>
          </a:p>
        </p:txBody>
      </p:sp>
      <p:sp>
        <p:nvSpPr>
          <p:cNvPr id="13" name="ZoneTexte 12"/>
          <p:cNvSpPr txBox="1"/>
          <p:nvPr/>
        </p:nvSpPr>
        <p:spPr>
          <a:xfrm>
            <a:off x="1243926" y="3643766"/>
            <a:ext cx="2973826" cy="646331"/>
          </a:xfrm>
          <a:prstGeom prst="rect">
            <a:avLst/>
          </a:prstGeom>
          <a:noFill/>
        </p:spPr>
        <p:txBody>
          <a:bodyPr wrap="square" rtlCol="0">
            <a:spAutoFit/>
          </a:bodyPr>
          <a:lstStyle/>
          <a:p>
            <a:r>
              <a:rPr lang="fr-FR" b="1" dirty="0" smtClean="0"/>
              <a:t>Faire des mots fléchés ou casés</a:t>
            </a:r>
            <a:endParaRPr lang="fr-FR" b="1" dirty="0"/>
          </a:p>
        </p:txBody>
      </p:sp>
      <p:sp>
        <p:nvSpPr>
          <p:cNvPr id="17" name="ZoneTexte 16"/>
          <p:cNvSpPr txBox="1"/>
          <p:nvPr/>
        </p:nvSpPr>
        <p:spPr>
          <a:xfrm>
            <a:off x="6756476" y="194477"/>
            <a:ext cx="2274533" cy="369332"/>
          </a:xfrm>
          <a:prstGeom prst="rect">
            <a:avLst/>
          </a:prstGeom>
          <a:noFill/>
        </p:spPr>
        <p:txBody>
          <a:bodyPr wrap="none" rtlCol="0">
            <a:spAutoFit/>
          </a:bodyPr>
          <a:lstStyle/>
          <a:p>
            <a:r>
              <a:rPr lang="fr-FR" b="1" dirty="0" smtClean="0">
                <a:solidFill>
                  <a:srgbClr val="00B0F0"/>
                </a:solidFill>
              </a:rPr>
              <a:t>7 - CENTRE D’INTERET</a:t>
            </a:r>
            <a:endParaRPr lang="fr-FR" b="1" dirty="0">
              <a:solidFill>
                <a:srgbClr val="00B0F0"/>
              </a:solidFill>
            </a:endParaRPr>
          </a:p>
        </p:txBody>
      </p:sp>
      <p:grpSp>
        <p:nvGrpSpPr>
          <p:cNvPr id="18" name="Groupe 17"/>
          <p:cNvGrpSpPr/>
          <p:nvPr/>
        </p:nvGrpSpPr>
        <p:grpSpPr>
          <a:xfrm>
            <a:off x="12031" y="58561"/>
            <a:ext cx="949850" cy="714375"/>
            <a:chOff x="12031" y="58561"/>
            <a:chExt cx="949850" cy="714375"/>
          </a:xfrm>
        </p:grpSpPr>
        <p:pic>
          <p:nvPicPr>
            <p:cNvPr id="19" name="Image 18" descr="j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31" y="58561"/>
              <a:ext cx="714058" cy="714375"/>
            </a:xfrm>
            <a:prstGeom prst="rect">
              <a:avLst/>
            </a:prstGeom>
            <a:noFill/>
            <a:ln>
              <a:noFill/>
            </a:ln>
          </p:spPr>
        </p:pic>
        <p:grpSp>
          <p:nvGrpSpPr>
            <p:cNvPr id="20" name="Groupe 19"/>
            <p:cNvGrpSpPr/>
            <p:nvPr/>
          </p:nvGrpSpPr>
          <p:grpSpPr>
            <a:xfrm>
              <a:off x="602843" y="209857"/>
              <a:ext cx="359038" cy="357187"/>
              <a:chOff x="0" y="0"/>
              <a:chExt cx="1847850" cy="1838325"/>
            </a:xfrm>
          </p:grpSpPr>
          <p:pic>
            <p:nvPicPr>
              <p:cNvPr id="21" name="Image 20" descr="http://gagnerdessous.fr/wp-content/uploads/2011/01/J-aime-185x174.jpg"/>
              <p:cNvPicPr>
                <a:picLocks noChangeAspect="1"/>
              </p:cNvPicPr>
              <p:nvPr/>
            </p:nvPicPr>
            <p:blipFill>
              <a:blip r:embed="rId8" r:link="rId9" cstate="print">
                <a:grayscl/>
                <a:extLst>
                  <a:ext uri="{28A0092B-C50C-407E-A947-70E740481C1C}">
                    <a14:useLocalDpi xmlns:a14="http://schemas.microsoft.com/office/drawing/2010/main" val="0"/>
                  </a:ext>
                </a:extLst>
              </a:blip>
              <a:srcRect/>
              <a:stretch>
                <a:fillRect/>
              </a:stretch>
            </p:blipFill>
            <p:spPr bwMode="auto">
              <a:xfrm>
                <a:off x="152400" y="76200"/>
                <a:ext cx="1625600" cy="1511300"/>
              </a:xfrm>
              <a:prstGeom prst="rect">
                <a:avLst/>
              </a:prstGeom>
              <a:noFill/>
              <a:ln>
                <a:solidFill>
                  <a:schemeClr val="bg1"/>
                </a:solidFill>
              </a:ln>
            </p:spPr>
          </p:pic>
          <p:sp>
            <p:nvSpPr>
              <p:cNvPr id="22" name="Rectangle 21"/>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23"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3353372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oreille"/>
          <p:cNvPicPr/>
          <p:nvPr/>
        </p:nvPicPr>
        <p:blipFill>
          <a:blip r:embed="rId2" cstate="print">
            <a:extLst>
              <a:ext uri="{28A0092B-C50C-407E-A947-70E740481C1C}">
                <a14:useLocalDpi xmlns:a14="http://schemas.microsoft.com/office/drawing/2010/main" val="0"/>
              </a:ext>
            </a:extLst>
          </a:blip>
          <a:srcRect l="41441"/>
          <a:stretch>
            <a:fillRect/>
          </a:stretch>
        </p:blipFill>
        <p:spPr bwMode="auto">
          <a:xfrm>
            <a:off x="6660232" y="1707315"/>
            <a:ext cx="1171575" cy="1314450"/>
          </a:xfrm>
          <a:prstGeom prst="rect">
            <a:avLst/>
          </a:prstGeom>
          <a:noFill/>
          <a:ln>
            <a:noFill/>
          </a:ln>
        </p:spPr>
      </p:pic>
      <p:pic>
        <p:nvPicPr>
          <p:cNvPr id="6" name="Image 5" descr="magasin-musique-angers-portee-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82957"/>
            <a:ext cx="1532255" cy="922020"/>
          </a:xfrm>
          <a:prstGeom prst="rect">
            <a:avLst/>
          </a:prstGeom>
          <a:noFill/>
          <a:ln>
            <a:noFill/>
          </a:ln>
        </p:spPr>
      </p:pic>
      <p:pic>
        <p:nvPicPr>
          <p:cNvPr id="7" name="Image 6" descr="ANd9GcQxiZumLFo7CJSK9DShQTF3GTze-S5gbv96iwe2DEnFqA79uafT"/>
          <p:cNvPicPr/>
          <p:nvPr/>
        </p:nvPicPr>
        <p:blipFill>
          <a:blip r:embed="rId4">
            <a:extLst>
              <a:ext uri="{28A0092B-C50C-407E-A947-70E740481C1C}">
                <a14:useLocalDpi xmlns:a14="http://schemas.microsoft.com/office/drawing/2010/main" val="0"/>
              </a:ext>
            </a:extLst>
          </a:blip>
          <a:srcRect/>
          <a:stretch>
            <a:fillRect/>
          </a:stretch>
        </p:blipFill>
        <p:spPr bwMode="auto">
          <a:xfrm>
            <a:off x="1130254" y="4640257"/>
            <a:ext cx="1749425" cy="979170"/>
          </a:xfrm>
          <a:prstGeom prst="rect">
            <a:avLst/>
          </a:prstGeom>
          <a:noFill/>
          <a:ln>
            <a:noFill/>
          </a:ln>
        </p:spPr>
      </p:pic>
      <p:pic>
        <p:nvPicPr>
          <p:cNvPr id="8" name="Image 7" descr="http://www.apprendre-comment.com/images/accorder-guitare.jpg"/>
          <p:cNvPicPr/>
          <p:nvPr/>
        </p:nvPicPr>
        <p:blipFill>
          <a:blip r:embed="rId5">
            <a:extLst>
              <a:ext uri="{28A0092B-C50C-407E-A947-70E740481C1C}">
                <a14:useLocalDpi xmlns:a14="http://schemas.microsoft.com/office/drawing/2010/main" val="0"/>
              </a:ext>
            </a:extLst>
          </a:blip>
          <a:srcRect/>
          <a:stretch>
            <a:fillRect/>
          </a:stretch>
        </p:blipFill>
        <p:spPr bwMode="auto">
          <a:xfrm>
            <a:off x="2691423" y="5246824"/>
            <a:ext cx="1069975" cy="1057275"/>
          </a:xfrm>
          <a:prstGeom prst="rect">
            <a:avLst/>
          </a:prstGeom>
          <a:noFill/>
          <a:ln>
            <a:noFill/>
          </a:ln>
        </p:spPr>
      </p:pic>
      <p:pic>
        <p:nvPicPr>
          <p:cNvPr id="9" name="Image 8" descr="http://www.achat-fute.org/produits-multimedia/informatique/choisir-un-ordinateur/images/ordinateur-portabl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6964" y="4023008"/>
            <a:ext cx="1971675" cy="1971675"/>
          </a:xfrm>
          <a:prstGeom prst="rect">
            <a:avLst/>
          </a:prstGeom>
          <a:noFill/>
          <a:ln>
            <a:noFill/>
          </a:ln>
        </p:spPr>
      </p:pic>
      <p:pic>
        <p:nvPicPr>
          <p:cNvPr id="10" name="Image 9" descr="ANd9GcQz7QwHjcMCNByd4pWoOM5CW1WGs7dHJiRz43TbXyHAUW5nVoMaGA"/>
          <p:cNvPicPr/>
          <p:nvPr/>
        </p:nvPicPr>
        <p:blipFill>
          <a:blip r:embed="rId7">
            <a:extLst>
              <a:ext uri="{28A0092B-C50C-407E-A947-70E740481C1C}">
                <a14:useLocalDpi xmlns:a14="http://schemas.microsoft.com/office/drawing/2010/main" val="0"/>
              </a:ext>
            </a:extLst>
          </a:blip>
          <a:srcRect/>
          <a:stretch>
            <a:fillRect/>
          </a:stretch>
        </p:blipFill>
        <p:spPr bwMode="auto">
          <a:xfrm>
            <a:off x="1651819" y="1332467"/>
            <a:ext cx="1457325" cy="1825625"/>
          </a:xfrm>
          <a:prstGeom prst="rect">
            <a:avLst/>
          </a:prstGeom>
          <a:noFill/>
          <a:ln>
            <a:noFill/>
          </a:ln>
        </p:spPr>
      </p:pic>
      <p:sp>
        <p:nvSpPr>
          <p:cNvPr id="3" name="Rectangle 2"/>
          <p:cNvSpPr/>
          <p:nvPr/>
        </p:nvSpPr>
        <p:spPr>
          <a:xfrm>
            <a:off x="1056870" y="849229"/>
            <a:ext cx="2979812" cy="369332"/>
          </a:xfrm>
          <a:prstGeom prst="rect">
            <a:avLst/>
          </a:prstGeom>
        </p:spPr>
        <p:txBody>
          <a:bodyPr wrap="square">
            <a:spAutoFit/>
          </a:bodyPr>
          <a:lstStyle/>
          <a:p>
            <a:pPr lvl="0"/>
            <a:r>
              <a:rPr lang="fr-FR" b="1" dirty="0">
                <a:solidFill>
                  <a:prstClr val="black"/>
                </a:solidFill>
              </a:rPr>
              <a:t>Jouer aux cartes</a:t>
            </a:r>
          </a:p>
        </p:txBody>
      </p:sp>
      <p:sp>
        <p:nvSpPr>
          <p:cNvPr id="12" name="Rectangle 11"/>
          <p:cNvSpPr/>
          <p:nvPr/>
        </p:nvSpPr>
        <p:spPr>
          <a:xfrm>
            <a:off x="5058118" y="630829"/>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058118" y="3531791"/>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062856" y="615751"/>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89070" y="3589280"/>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465311" y="791281"/>
            <a:ext cx="2286000" cy="369332"/>
          </a:xfrm>
          <a:prstGeom prst="rect">
            <a:avLst/>
          </a:prstGeom>
        </p:spPr>
        <p:txBody>
          <a:bodyPr>
            <a:spAutoFit/>
          </a:bodyPr>
          <a:lstStyle/>
          <a:p>
            <a:pPr lvl="0"/>
            <a:r>
              <a:rPr lang="fr-FR" b="1" dirty="0">
                <a:solidFill>
                  <a:prstClr val="black"/>
                </a:solidFill>
                <a:ea typeface="Calibri"/>
                <a:cs typeface="Times New Roman"/>
              </a:rPr>
              <a:t>Ecouter de la musique</a:t>
            </a:r>
          </a:p>
        </p:txBody>
      </p:sp>
      <p:sp>
        <p:nvSpPr>
          <p:cNvPr id="17" name="Rectangle 16"/>
          <p:cNvSpPr/>
          <p:nvPr/>
        </p:nvSpPr>
        <p:spPr>
          <a:xfrm>
            <a:off x="1354773" y="3686150"/>
            <a:ext cx="2394264" cy="369332"/>
          </a:xfrm>
          <a:prstGeom prst="rect">
            <a:avLst/>
          </a:prstGeom>
        </p:spPr>
        <p:txBody>
          <a:bodyPr wrap="square">
            <a:spAutoFit/>
          </a:bodyPr>
          <a:lstStyle/>
          <a:p>
            <a:pPr lvl="0"/>
            <a:r>
              <a:rPr lang="fr-FR" b="1" dirty="0">
                <a:solidFill>
                  <a:prstClr val="black"/>
                </a:solidFill>
              </a:rPr>
              <a:t>Jouer de la musique</a:t>
            </a:r>
          </a:p>
        </p:txBody>
      </p:sp>
      <p:sp>
        <p:nvSpPr>
          <p:cNvPr id="18" name="Rectangle 17"/>
          <p:cNvSpPr/>
          <p:nvPr/>
        </p:nvSpPr>
        <p:spPr>
          <a:xfrm>
            <a:off x="5058118" y="3686150"/>
            <a:ext cx="2939430" cy="369332"/>
          </a:xfrm>
          <a:prstGeom prst="rect">
            <a:avLst/>
          </a:prstGeom>
        </p:spPr>
        <p:txBody>
          <a:bodyPr wrap="square">
            <a:spAutoFit/>
          </a:bodyPr>
          <a:lstStyle/>
          <a:p>
            <a:pPr lvl="0">
              <a:defRPr/>
            </a:pPr>
            <a:r>
              <a:rPr lang="fr-FR" b="1" dirty="0">
                <a:solidFill>
                  <a:prstClr val="black"/>
                </a:solidFill>
              </a:rPr>
              <a:t>Etre à l’ordinateur</a:t>
            </a:r>
          </a:p>
        </p:txBody>
      </p:sp>
      <p:sp>
        <p:nvSpPr>
          <p:cNvPr id="20" name="ZoneTexte 19"/>
          <p:cNvSpPr txBox="1"/>
          <p:nvPr/>
        </p:nvSpPr>
        <p:spPr>
          <a:xfrm>
            <a:off x="6854056" y="25191"/>
            <a:ext cx="2274533" cy="369332"/>
          </a:xfrm>
          <a:prstGeom prst="rect">
            <a:avLst/>
          </a:prstGeom>
          <a:noFill/>
        </p:spPr>
        <p:txBody>
          <a:bodyPr wrap="none" rtlCol="0">
            <a:spAutoFit/>
          </a:bodyPr>
          <a:lstStyle/>
          <a:p>
            <a:r>
              <a:rPr lang="fr-FR" b="1" dirty="0" smtClean="0">
                <a:solidFill>
                  <a:srgbClr val="00B0F0"/>
                </a:solidFill>
              </a:rPr>
              <a:t>7 - CENTRE D’INTERET</a:t>
            </a:r>
            <a:endParaRPr lang="fr-FR" b="1" dirty="0">
              <a:solidFill>
                <a:srgbClr val="00B0F0"/>
              </a:solidFill>
            </a:endParaRPr>
          </a:p>
        </p:txBody>
      </p:sp>
      <p:grpSp>
        <p:nvGrpSpPr>
          <p:cNvPr id="21" name="Groupe 20"/>
          <p:cNvGrpSpPr/>
          <p:nvPr/>
        </p:nvGrpSpPr>
        <p:grpSpPr>
          <a:xfrm>
            <a:off x="12031" y="58561"/>
            <a:ext cx="949850" cy="714375"/>
            <a:chOff x="12031" y="58561"/>
            <a:chExt cx="949850" cy="714375"/>
          </a:xfrm>
        </p:grpSpPr>
        <p:pic>
          <p:nvPicPr>
            <p:cNvPr id="22" name="Image 21" descr="j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31" y="58561"/>
              <a:ext cx="714058" cy="714375"/>
            </a:xfrm>
            <a:prstGeom prst="rect">
              <a:avLst/>
            </a:prstGeom>
            <a:noFill/>
            <a:ln>
              <a:noFill/>
            </a:ln>
          </p:spPr>
        </p:pic>
        <p:grpSp>
          <p:nvGrpSpPr>
            <p:cNvPr id="23" name="Groupe 22"/>
            <p:cNvGrpSpPr/>
            <p:nvPr/>
          </p:nvGrpSpPr>
          <p:grpSpPr>
            <a:xfrm>
              <a:off x="602843" y="209857"/>
              <a:ext cx="359038" cy="357187"/>
              <a:chOff x="0" y="0"/>
              <a:chExt cx="1847850" cy="1838325"/>
            </a:xfrm>
          </p:grpSpPr>
          <p:pic>
            <p:nvPicPr>
              <p:cNvPr id="24" name="Image 23" descr="http://gagnerdessous.fr/wp-content/uploads/2011/01/J-aime-185x174.jpg"/>
              <p:cNvPicPr>
                <a:picLocks noChangeAspect="1"/>
              </p:cNvPicPr>
              <p:nvPr/>
            </p:nvPicPr>
            <p:blipFill>
              <a:blip r:embed="rId9" r:link="rId10" cstate="print">
                <a:grayscl/>
                <a:extLst>
                  <a:ext uri="{28A0092B-C50C-407E-A947-70E740481C1C}">
                    <a14:useLocalDpi xmlns:a14="http://schemas.microsoft.com/office/drawing/2010/main" val="0"/>
                  </a:ext>
                </a:extLst>
              </a:blip>
              <a:srcRect/>
              <a:stretch>
                <a:fillRect/>
              </a:stretch>
            </p:blipFill>
            <p:spPr bwMode="auto">
              <a:xfrm>
                <a:off x="152400" y="76200"/>
                <a:ext cx="1625600" cy="1511300"/>
              </a:xfrm>
              <a:prstGeom prst="rect">
                <a:avLst/>
              </a:prstGeom>
              <a:noFill/>
              <a:ln>
                <a:solidFill>
                  <a:schemeClr val="bg1"/>
                </a:solidFill>
              </a:ln>
            </p:spPr>
          </p:pic>
          <p:sp>
            <p:nvSpPr>
              <p:cNvPr id="25" name="Rectangle 24"/>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26"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506770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Description : https://encrypted-tbn3.gstatic.com/images?q=tbn:ANd9GcSm6tV3gaRFL3gErZYTLTzdRhBVDc2Km4zqOtD0AzR0KxB1Odo7"/>
          <p:cNvPicPr/>
          <p:nvPr/>
        </p:nvPicPr>
        <p:blipFill>
          <a:blip r:embed="rId2">
            <a:extLst>
              <a:ext uri="{28A0092B-C50C-407E-A947-70E740481C1C}">
                <a14:useLocalDpi xmlns:a14="http://schemas.microsoft.com/office/drawing/2010/main" val="0"/>
              </a:ext>
            </a:extLst>
          </a:blip>
          <a:srcRect/>
          <a:stretch>
            <a:fillRect/>
          </a:stretch>
        </p:blipFill>
        <p:spPr bwMode="auto">
          <a:xfrm>
            <a:off x="1703023" y="1350909"/>
            <a:ext cx="1695450" cy="1695450"/>
          </a:xfrm>
          <a:prstGeom prst="rect">
            <a:avLst/>
          </a:prstGeom>
          <a:noFill/>
          <a:ln>
            <a:noFill/>
          </a:ln>
        </p:spPr>
      </p:pic>
      <p:pic>
        <p:nvPicPr>
          <p:cNvPr id="12" name="Image 11" descr="http://img.clubic.com/02409504-photo-television-en-relief-jv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469" y="1518231"/>
            <a:ext cx="2009775" cy="1360805"/>
          </a:xfrm>
          <a:prstGeom prst="rect">
            <a:avLst/>
          </a:prstGeom>
          <a:noFill/>
          <a:ln>
            <a:noFill/>
          </a:ln>
        </p:spPr>
      </p:pic>
      <p:pic>
        <p:nvPicPr>
          <p:cNvPr id="13" name="Image 12" descr="Enfilade_tranch%C3%A9e_(tram_Tours)_par_Cram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415" y="4369826"/>
            <a:ext cx="2526665" cy="1695450"/>
          </a:xfrm>
          <a:prstGeom prst="rect">
            <a:avLst/>
          </a:prstGeom>
          <a:noFill/>
          <a:ln>
            <a:noFill/>
          </a:ln>
        </p:spPr>
      </p:pic>
      <p:pic>
        <p:nvPicPr>
          <p:cNvPr id="14" name="Image 13" descr="ANd9GcQR86NM1r2Bzj-tOec0I_bNNUTMyKfQfKUP_zqornntFkfXrYgh"/>
          <p:cNvPicPr/>
          <p:nvPr/>
        </p:nvPicPr>
        <p:blipFill>
          <a:blip r:embed="rId5">
            <a:extLst>
              <a:ext uri="{28A0092B-C50C-407E-A947-70E740481C1C}">
                <a14:useLocalDpi xmlns:a14="http://schemas.microsoft.com/office/drawing/2010/main" val="0"/>
              </a:ext>
            </a:extLst>
          </a:blip>
          <a:srcRect l="27763" r="24727"/>
          <a:stretch>
            <a:fillRect/>
          </a:stretch>
        </p:blipFill>
        <p:spPr bwMode="auto">
          <a:xfrm>
            <a:off x="4932680" y="4798134"/>
            <a:ext cx="1061720" cy="1114425"/>
          </a:xfrm>
          <a:prstGeom prst="rect">
            <a:avLst/>
          </a:prstGeom>
          <a:noFill/>
          <a:ln>
            <a:noFill/>
          </a:ln>
        </p:spPr>
      </p:pic>
      <p:pic>
        <p:nvPicPr>
          <p:cNvPr id="15" name="Image 14" descr="http://www.google.fr/url?source=imglanding&amp;ct=img&amp;q=http://imworld.aufeminin.com/dossiers/D20110518/courir-1-111901_L.jpg&amp;sa=X&amp;ei=3zIwU4u1HcKL7Ab54IHABg&amp;ved=0CAkQ8wc4mgE&amp;usg=AFQjCNGVhNgnmaw0-7KGnLtnCm7EhUH50w"/>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4645416"/>
            <a:ext cx="942975" cy="1419860"/>
          </a:xfrm>
          <a:prstGeom prst="rect">
            <a:avLst/>
          </a:prstGeom>
          <a:noFill/>
          <a:ln>
            <a:noFill/>
          </a:ln>
        </p:spPr>
      </p:pic>
      <p:sp>
        <p:nvSpPr>
          <p:cNvPr id="10" name="Rectangle 9"/>
          <p:cNvSpPr/>
          <p:nvPr/>
        </p:nvSpPr>
        <p:spPr>
          <a:xfrm>
            <a:off x="1063835" y="561999"/>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675443" y="3486105"/>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33025" y="3552556"/>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693699" y="481496"/>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685414" y="774845"/>
            <a:ext cx="1669047" cy="369332"/>
          </a:xfrm>
          <a:prstGeom prst="rect">
            <a:avLst/>
          </a:prstGeom>
        </p:spPr>
        <p:txBody>
          <a:bodyPr wrap="none">
            <a:spAutoFit/>
          </a:bodyPr>
          <a:lstStyle/>
          <a:p>
            <a:r>
              <a:rPr lang="fr-FR" b="1" dirty="0"/>
              <a:t>Aller au cinéma</a:t>
            </a:r>
          </a:p>
        </p:txBody>
      </p:sp>
      <p:sp>
        <p:nvSpPr>
          <p:cNvPr id="5" name="Rectangle 4"/>
          <p:cNvSpPr/>
          <p:nvPr/>
        </p:nvSpPr>
        <p:spPr>
          <a:xfrm>
            <a:off x="4993815" y="774845"/>
            <a:ext cx="2243178" cy="369332"/>
          </a:xfrm>
          <a:prstGeom prst="rect">
            <a:avLst/>
          </a:prstGeom>
        </p:spPr>
        <p:txBody>
          <a:bodyPr wrap="none">
            <a:spAutoFit/>
          </a:bodyPr>
          <a:lstStyle/>
          <a:p>
            <a:r>
              <a:rPr lang="fr-FR" b="1" dirty="0">
                <a:ea typeface="Calibri"/>
                <a:cs typeface="Times New Roman"/>
              </a:rPr>
              <a:t>Regarder la télévision</a:t>
            </a:r>
          </a:p>
        </p:txBody>
      </p:sp>
      <p:sp>
        <p:nvSpPr>
          <p:cNvPr id="6" name="Rectangle 5"/>
          <p:cNvSpPr/>
          <p:nvPr/>
        </p:nvSpPr>
        <p:spPr>
          <a:xfrm>
            <a:off x="1703023" y="3727173"/>
            <a:ext cx="1370888" cy="369332"/>
          </a:xfrm>
          <a:prstGeom prst="rect">
            <a:avLst/>
          </a:prstGeom>
        </p:spPr>
        <p:txBody>
          <a:bodyPr wrap="none">
            <a:spAutoFit/>
          </a:bodyPr>
          <a:lstStyle/>
          <a:p>
            <a:r>
              <a:rPr lang="fr-FR" b="1" dirty="0">
                <a:solidFill>
                  <a:schemeClr val="dk1"/>
                </a:solidFill>
              </a:rPr>
              <a:t>Aller en ville</a:t>
            </a:r>
          </a:p>
        </p:txBody>
      </p:sp>
      <p:sp>
        <p:nvSpPr>
          <p:cNvPr id="7" name="Rectangle 6"/>
          <p:cNvSpPr/>
          <p:nvPr/>
        </p:nvSpPr>
        <p:spPr>
          <a:xfrm>
            <a:off x="5334662" y="3727173"/>
            <a:ext cx="1501501" cy="369332"/>
          </a:xfrm>
          <a:prstGeom prst="rect">
            <a:avLst/>
          </a:prstGeom>
        </p:spPr>
        <p:txBody>
          <a:bodyPr wrap="none">
            <a:spAutoFit/>
          </a:bodyPr>
          <a:lstStyle/>
          <a:p>
            <a:r>
              <a:rPr lang="fr-FR" b="1" dirty="0"/>
              <a:t>Faire du sport</a:t>
            </a:r>
          </a:p>
        </p:txBody>
      </p:sp>
      <p:sp>
        <p:nvSpPr>
          <p:cNvPr id="19" name="ZoneTexte 18"/>
          <p:cNvSpPr txBox="1"/>
          <p:nvPr/>
        </p:nvSpPr>
        <p:spPr>
          <a:xfrm>
            <a:off x="6854056" y="25191"/>
            <a:ext cx="2274533" cy="369332"/>
          </a:xfrm>
          <a:prstGeom prst="rect">
            <a:avLst/>
          </a:prstGeom>
          <a:noFill/>
        </p:spPr>
        <p:txBody>
          <a:bodyPr wrap="none" rtlCol="0">
            <a:spAutoFit/>
          </a:bodyPr>
          <a:lstStyle/>
          <a:p>
            <a:r>
              <a:rPr lang="fr-FR" b="1" dirty="0" smtClean="0">
                <a:solidFill>
                  <a:srgbClr val="00B0F0"/>
                </a:solidFill>
              </a:rPr>
              <a:t>7 - CENTRE D’INTERET</a:t>
            </a:r>
            <a:endParaRPr lang="fr-FR" b="1" dirty="0">
              <a:solidFill>
                <a:srgbClr val="00B0F0"/>
              </a:solidFill>
            </a:endParaRPr>
          </a:p>
        </p:txBody>
      </p:sp>
      <p:grpSp>
        <p:nvGrpSpPr>
          <p:cNvPr id="20" name="Groupe 19"/>
          <p:cNvGrpSpPr/>
          <p:nvPr/>
        </p:nvGrpSpPr>
        <p:grpSpPr>
          <a:xfrm>
            <a:off x="12031" y="58561"/>
            <a:ext cx="949850" cy="714375"/>
            <a:chOff x="12031" y="58561"/>
            <a:chExt cx="949850" cy="714375"/>
          </a:xfrm>
        </p:grpSpPr>
        <p:pic>
          <p:nvPicPr>
            <p:cNvPr id="21" name="Image 20" descr="j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31" y="58561"/>
              <a:ext cx="714058" cy="714375"/>
            </a:xfrm>
            <a:prstGeom prst="rect">
              <a:avLst/>
            </a:prstGeom>
            <a:noFill/>
            <a:ln>
              <a:noFill/>
            </a:ln>
          </p:spPr>
        </p:pic>
        <p:grpSp>
          <p:nvGrpSpPr>
            <p:cNvPr id="22" name="Groupe 21"/>
            <p:cNvGrpSpPr/>
            <p:nvPr/>
          </p:nvGrpSpPr>
          <p:grpSpPr>
            <a:xfrm>
              <a:off x="602843" y="209857"/>
              <a:ext cx="359038" cy="357187"/>
              <a:chOff x="0" y="0"/>
              <a:chExt cx="1847850" cy="1838325"/>
            </a:xfrm>
          </p:grpSpPr>
          <p:pic>
            <p:nvPicPr>
              <p:cNvPr id="23" name="Image 22" descr="http://gagnerdessous.fr/wp-content/uploads/2011/01/J-aime-185x174.jpg"/>
              <p:cNvPicPr>
                <a:picLocks noChangeAspect="1"/>
              </p:cNvPicPr>
              <p:nvPr/>
            </p:nvPicPr>
            <p:blipFill>
              <a:blip r:embed="rId8" r:link="rId9" cstate="print">
                <a:grayscl/>
                <a:extLst>
                  <a:ext uri="{28A0092B-C50C-407E-A947-70E740481C1C}">
                    <a14:useLocalDpi xmlns:a14="http://schemas.microsoft.com/office/drawing/2010/main" val="0"/>
                  </a:ext>
                </a:extLst>
              </a:blip>
              <a:srcRect/>
              <a:stretch>
                <a:fillRect/>
              </a:stretch>
            </p:blipFill>
            <p:spPr bwMode="auto">
              <a:xfrm>
                <a:off x="152400" y="76200"/>
                <a:ext cx="1625600" cy="1511300"/>
              </a:xfrm>
              <a:prstGeom prst="rect">
                <a:avLst/>
              </a:prstGeom>
              <a:noFill/>
              <a:ln>
                <a:solidFill>
                  <a:schemeClr val="bg1"/>
                </a:solidFill>
              </a:ln>
            </p:spPr>
          </p:pic>
          <p:sp>
            <p:nvSpPr>
              <p:cNvPr id="24" name="Rectangle 23"/>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2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7971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694202234"/>
              </p:ext>
            </p:extLst>
          </p:nvPr>
        </p:nvGraphicFramePr>
        <p:xfrm>
          <a:off x="179512" y="188640"/>
          <a:ext cx="6767960" cy="736918"/>
        </p:xfrm>
        <a:graphic>
          <a:graphicData uri="http://schemas.openxmlformats.org/drawingml/2006/table">
            <a:tbl>
              <a:tblPr/>
              <a:tblGrid>
                <a:gridCol w="676796"/>
                <a:gridCol w="676796"/>
                <a:gridCol w="676796"/>
                <a:gridCol w="676796"/>
                <a:gridCol w="676796"/>
                <a:gridCol w="676796"/>
                <a:gridCol w="676796"/>
                <a:gridCol w="676796"/>
                <a:gridCol w="676796"/>
                <a:gridCol w="676796"/>
              </a:tblGrid>
              <a:tr h="736918">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0</a:t>
                      </a:r>
                      <a:endParaRPr lang="fr-FR" sz="1000" kern="1400" dirty="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1</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2</a:t>
                      </a:r>
                      <a:endParaRPr lang="fr-FR" sz="1000" kern="1400" dirty="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3</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4</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5</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6</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7</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8</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9</a:t>
                      </a:r>
                      <a:endParaRPr lang="fr-FR" sz="1000" kern="1400" dirty="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Control 1"/>
          <p:cNvSpPr>
            <a:spLocks noChangeArrowheads="1" noChangeShapeType="1"/>
          </p:cNvSpPr>
          <p:nvPr/>
        </p:nvSpPr>
        <p:spPr bwMode="auto">
          <a:xfrm>
            <a:off x="1512888" y="4003675"/>
            <a:ext cx="6840537" cy="7366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700206898"/>
              </p:ext>
            </p:extLst>
          </p:nvPr>
        </p:nvGraphicFramePr>
        <p:xfrm>
          <a:off x="179512" y="1105555"/>
          <a:ext cx="6787772" cy="2871622"/>
        </p:xfrm>
        <a:graphic>
          <a:graphicData uri="http://schemas.openxmlformats.org/drawingml/2006/table">
            <a:tbl>
              <a:tblPr/>
              <a:tblGrid>
                <a:gridCol w="684002"/>
                <a:gridCol w="631754"/>
                <a:gridCol w="684002"/>
                <a:gridCol w="684002"/>
                <a:gridCol w="684002"/>
                <a:gridCol w="684002"/>
                <a:gridCol w="684002"/>
                <a:gridCol w="684002"/>
                <a:gridCol w="684002"/>
                <a:gridCol w="684002"/>
              </a:tblGrid>
              <a:tr h="716331">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A</a:t>
                      </a:r>
                      <a:endParaRPr lang="fr-FR" sz="1000" kern="1400" dirty="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B</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C</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D</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E</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F</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G</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H</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I</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J</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11568">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K</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L</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M</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N</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O</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P</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Q</a:t>
                      </a:r>
                      <a:endParaRPr lang="fr-FR" sz="1000" kern="1400" dirty="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R</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S</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T</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11568">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U</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V</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W</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X</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Y</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Z</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 </a:t>
                      </a:r>
                      <a:endParaRPr lang="fr-FR" sz="1000" kern="1400" dirty="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 </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32155">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É</a:t>
                      </a:r>
                      <a:endParaRPr lang="fr-FR" sz="1000" kern="1400" dirty="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È</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Ç</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À</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a:solidFill>
                            <a:srgbClr val="000000"/>
                          </a:solidFill>
                          <a:effectLst/>
                          <a:latin typeface="Arial Black"/>
                        </a:rPr>
                        <a:t>€</a:t>
                      </a:r>
                      <a:endParaRPr lang="en-US"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 </a:t>
                      </a:r>
                      <a:endParaRPr lang="fr-FR" sz="1000" kern="1400">
                        <a:solidFill>
                          <a:srgbClr val="000000"/>
                        </a:solidFill>
                        <a:effectLst/>
                        <a:latin typeface="Calibri"/>
                      </a:endParaRPr>
                    </a:p>
                  </a:txBody>
                  <a:tcPr marL="36576" marR="36576" marT="36576" marB="36576">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 </a:t>
                      </a:r>
                      <a:endParaRPr lang="fr-FR" sz="1000" kern="1400" dirty="0">
                        <a:solidFill>
                          <a:srgbClr val="000000"/>
                        </a:solidFill>
                        <a:effectLst/>
                        <a:latin typeface="Calibri"/>
                      </a:endParaRPr>
                    </a:p>
                  </a:txBody>
                  <a:tcPr marL="36576" marR="36576" marT="36576" marB="36576">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 </a:t>
                      </a:r>
                      <a:endParaRPr lang="fr-FR" sz="1000" kern="1400">
                        <a:solidFill>
                          <a:srgbClr val="000000"/>
                        </a:solidFill>
                        <a:effectLst/>
                        <a:latin typeface="Calibri"/>
                      </a:endParaRPr>
                    </a:p>
                  </a:txBody>
                  <a:tcPr marL="36576" marR="36576" marT="36576" marB="36576">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marR="0" indent="0" algn="ctr" rtl="0">
                        <a:lnSpc>
                          <a:spcPct val="119000"/>
                        </a:lnSpc>
                        <a:spcBef>
                          <a:spcPts val="0"/>
                        </a:spcBef>
                        <a:spcAft>
                          <a:spcPts val="600"/>
                        </a:spcAft>
                      </a:pPr>
                      <a:r>
                        <a:rPr lang="fr-FR" sz="3600" kern="1400">
                          <a:solidFill>
                            <a:srgbClr val="000000"/>
                          </a:solidFill>
                          <a:effectLst/>
                          <a:latin typeface="Arial Black"/>
                        </a:rPr>
                        <a:t> </a:t>
                      </a:r>
                      <a:endParaRPr lang="fr-FR" sz="1000" kern="1400">
                        <a:solidFill>
                          <a:srgbClr val="000000"/>
                        </a:solidFill>
                        <a:effectLst/>
                        <a:latin typeface="Calibri"/>
                      </a:endParaRPr>
                    </a:p>
                  </a:txBody>
                  <a:tcPr marL="36576" marR="36576" marT="36576" marB="36576">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marR="0" indent="0" algn="ctr" rtl="0">
                        <a:lnSpc>
                          <a:spcPct val="119000"/>
                        </a:lnSpc>
                        <a:spcBef>
                          <a:spcPts val="0"/>
                        </a:spcBef>
                        <a:spcAft>
                          <a:spcPts val="600"/>
                        </a:spcAft>
                      </a:pPr>
                      <a:r>
                        <a:rPr lang="fr-FR" sz="3600" kern="1400" dirty="0">
                          <a:solidFill>
                            <a:srgbClr val="000000"/>
                          </a:solidFill>
                          <a:effectLst/>
                          <a:latin typeface="Arial Black"/>
                        </a:rPr>
                        <a:t> </a:t>
                      </a:r>
                      <a:endParaRPr lang="fr-FR" sz="1000" kern="1400" dirty="0">
                        <a:solidFill>
                          <a:srgbClr val="000000"/>
                        </a:solidFill>
                        <a:effectLst/>
                        <a:latin typeface="Calibri"/>
                      </a:endParaRPr>
                    </a:p>
                  </a:txBody>
                  <a:tcPr marL="36576" marR="36576" marT="36576" marB="36576">
                    <a:lnL w="9525" cap="flat" cmpd="sng" algn="ctr">
                      <a:solidFill>
                        <a:srgbClr val="FFFFFF"/>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tcPr>
                </a:tc>
              </a:tr>
            </a:tbl>
          </a:graphicData>
        </a:graphic>
      </p:graphicFrame>
      <p:sp>
        <p:nvSpPr>
          <p:cNvPr id="9" name="Text Box 3"/>
          <p:cNvSpPr txBox="1">
            <a:spLocks noChangeArrowheads="1"/>
          </p:cNvSpPr>
          <p:nvPr/>
        </p:nvSpPr>
        <p:spPr bwMode="auto">
          <a:xfrm>
            <a:off x="3851920" y="3356741"/>
            <a:ext cx="2743200" cy="646934"/>
          </a:xfrm>
          <a:prstGeom prst="rect">
            <a:avLst/>
          </a:prstGeom>
          <a:solidFill>
            <a:srgbClr val="A6B6CB"/>
          </a:solidFill>
          <a:ln w="9525" algn="in">
            <a:solidFill>
              <a:srgbClr val="1F497D"/>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800" b="0" i="0" u="none" strike="noStrike" cap="none" normalizeH="0" baseline="0" dirty="0" smtClean="0">
                <a:ln>
                  <a:noFill/>
                </a:ln>
                <a:solidFill>
                  <a:srgbClr val="000000"/>
                </a:solidFill>
                <a:effectLst/>
                <a:latin typeface="Arial Black" pitchFamily="34" charset="0"/>
                <a:cs typeface="Arial" pitchFamily="34" charset="0"/>
              </a:rPr>
              <a:t>ESPACE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85"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42" y="4197350"/>
            <a:ext cx="6837363" cy="1085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091"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175" y="116632"/>
            <a:ext cx="1438275" cy="287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10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650" y="3048987"/>
            <a:ext cx="1447800" cy="287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048" name="Control 53"/>
          <p:cNvSpPr>
            <a:spLocks noChangeArrowheads="1" noChangeShapeType="1"/>
          </p:cNvSpPr>
          <p:nvPr/>
        </p:nvSpPr>
        <p:spPr bwMode="auto">
          <a:xfrm>
            <a:off x="4808538" y="8161338"/>
            <a:ext cx="3533775" cy="9842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fr-FR"/>
          </a:p>
        </p:txBody>
      </p:sp>
      <p:grpSp>
        <p:nvGrpSpPr>
          <p:cNvPr id="2" name="Groupe 1"/>
          <p:cNvGrpSpPr/>
          <p:nvPr/>
        </p:nvGrpSpPr>
        <p:grpSpPr>
          <a:xfrm>
            <a:off x="281258" y="5417120"/>
            <a:ext cx="1495073" cy="1036690"/>
            <a:chOff x="0" y="5445227"/>
            <a:chExt cx="1872208" cy="1298197"/>
          </a:xfrm>
        </p:grpSpPr>
        <p:grpSp>
          <p:nvGrpSpPr>
            <p:cNvPr id="72" name="Groupe 71"/>
            <p:cNvGrpSpPr/>
            <p:nvPr/>
          </p:nvGrpSpPr>
          <p:grpSpPr>
            <a:xfrm>
              <a:off x="0" y="5445227"/>
              <a:ext cx="1872208" cy="1298197"/>
              <a:chOff x="3204170" y="2492899"/>
              <a:chExt cx="1872208" cy="1298197"/>
            </a:xfrm>
          </p:grpSpPr>
          <p:pic>
            <p:nvPicPr>
              <p:cNvPr id="74" name="Picture 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2492899"/>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5" name="ZoneTexte 74"/>
              <p:cNvSpPr txBox="1"/>
              <p:nvPr/>
            </p:nvSpPr>
            <p:spPr>
              <a:xfrm>
                <a:off x="3204170" y="3290057"/>
                <a:ext cx="1872208" cy="501039"/>
              </a:xfrm>
              <a:prstGeom prst="rect">
                <a:avLst/>
              </a:prstGeom>
              <a:noFill/>
            </p:spPr>
            <p:txBody>
              <a:bodyPr wrap="square" rtlCol="0">
                <a:spAutoFit/>
              </a:bodyPr>
              <a:lstStyle/>
              <a:p>
                <a:pPr algn="ctr"/>
                <a:r>
                  <a:rPr lang="fr-FR" sz="1000" dirty="0" smtClean="0">
                    <a:latin typeface="Arial Black" panose="020B0A04020102020204" pitchFamily="34" charset="0"/>
                  </a:rPr>
                  <a:t>Vous ne m’avez </a:t>
                </a:r>
              </a:p>
              <a:p>
                <a:pPr algn="ctr"/>
                <a:r>
                  <a:rPr lang="fr-FR" sz="1000" dirty="0" smtClean="0">
                    <a:latin typeface="Arial Black" panose="020B0A04020102020204" pitchFamily="34" charset="0"/>
                  </a:rPr>
                  <a:t>pas compris</a:t>
                </a:r>
                <a:endParaRPr lang="fr-FR" sz="1000" dirty="0">
                  <a:latin typeface="Arial Black" panose="020B0A04020102020204" pitchFamily="34" charset="0"/>
                </a:endParaRPr>
              </a:p>
            </p:txBody>
          </p:sp>
        </p:grpSp>
        <p:sp>
          <p:nvSpPr>
            <p:cNvPr id="73" name="Rectangle 72"/>
            <p:cNvSpPr/>
            <p:nvPr/>
          </p:nvSpPr>
          <p:spPr>
            <a:xfrm>
              <a:off x="180019" y="5452480"/>
              <a:ext cx="1512168" cy="12588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104" name="Picture 5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5956" y="5473765"/>
            <a:ext cx="2780060" cy="777875"/>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05"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992" y="5486993"/>
            <a:ext cx="2417961" cy="766762"/>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0961485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176" y="1523864"/>
            <a:ext cx="1944370" cy="1552575"/>
          </a:xfrm>
          <a:prstGeom prst="rect">
            <a:avLst/>
          </a:prstGeom>
          <a:noFill/>
          <a:ln>
            <a:noFill/>
          </a:ln>
        </p:spPr>
      </p:pic>
      <p:pic>
        <p:nvPicPr>
          <p:cNvPr id="10" name="Image 9" descr="http://www.google.fr/url?source=imglanding&amp;ct=img&amp;q=http://media.comprendrechoisir.com/public/image/homme-costume-velo-medium-8729992.jpg&amp;sa=X&amp;ei=QC8wU6HDGoXx0gXFiYG4Dg&amp;ved=0CAkQ8wc4GQ&amp;usg=AFQjCNEcwnuBnK8fL5UXe5FrjZAXAQ7c3A"/>
          <p:cNvPicPr/>
          <p:nvPr/>
        </p:nvPicPr>
        <p:blipFill>
          <a:blip r:embed="rId3">
            <a:extLst>
              <a:ext uri="{28A0092B-C50C-407E-A947-70E740481C1C}">
                <a14:useLocalDpi xmlns:a14="http://schemas.microsoft.com/office/drawing/2010/main" val="0"/>
              </a:ext>
            </a:extLst>
          </a:blip>
          <a:srcRect/>
          <a:stretch>
            <a:fillRect/>
          </a:stretch>
        </p:blipFill>
        <p:spPr bwMode="auto">
          <a:xfrm>
            <a:off x="4719023" y="1760669"/>
            <a:ext cx="2226945" cy="1495425"/>
          </a:xfrm>
          <a:prstGeom prst="rect">
            <a:avLst/>
          </a:prstGeom>
          <a:noFill/>
          <a:ln>
            <a:noFill/>
          </a:ln>
        </p:spPr>
      </p:pic>
      <p:pic>
        <p:nvPicPr>
          <p:cNvPr id="16" name="Image 15" descr="ANd9GcQFRI7lO9NcPHMnGXr9gDbWesSzmQNA4j8WymLqR0Z7bVELTXX8"/>
          <p:cNvPicPr/>
          <p:nvPr/>
        </p:nvPicPr>
        <p:blipFill>
          <a:blip r:embed="rId4">
            <a:extLst>
              <a:ext uri="{28A0092B-C50C-407E-A947-70E740481C1C}">
                <a14:useLocalDpi xmlns:a14="http://schemas.microsoft.com/office/drawing/2010/main" val="0"/>
              </a:ext>
            </a:extLst>
          </a:blip>
          <a:srcRect/>
          <a:stretch>
            <a:fillRect/>
          </a:stretch>
        </p:blipFill>
        <p:spPr bwMode="auto">
          <a:xfrm>
            <a:off x="1201287" y="4188160"/>
            <a:ext cx="2152015" cy="1893570"/>
          </a:xfrm>
          <a:prstGeom prst="rect">
            <a:avLst/>
          </a:prstGeom>
          <a:noFill/>
          <a:ln>
            <a:noFill/>
          </a:ln>
        </p:spPr>
      </p:pic>
      <p:pic>
        <p:nvPicPr>
          <p:cNvPr id="17" name="Image 16" descr="https://encrypted-tbn0.gstatic.com/images?q=tbn:ANd9GcQM8U5YyTRGyCO_ZknY8Nz09QHgGKVmlHk57vLbRai2TMlE3RtC"/>
          <p:cNvPicPr/>
          <p:nvPr/>
        </p:nvPicPr>
        <p:blipFill>
          <a:blip r:embed="rId5">
            <a:extLst>
              <a:ext uri="{28A0092B-C50C-407E-A947-70E740481C1C}">
                <a14:useLocalDpi xmlns:a14="http://schemas.microsoft.com/office/drawing/2010/main" val="0"/>
              </a:ext>
            </a:extLst>
          </a:blip>
          <a:srcRect/>
          <a:stretch>
            <a:fillRect/>
          </a:stretch>
        </p:blipFill>
        <p:spPr bwMode="auto">
          <a:xfrm>
            <a:off x="4579129" y="4365786"/>
            <a:ext cx="2372360" cy="1572895"/>
          </a:xfrm>
          <a:prstGeom prst="rect">
            <a:avLst/>
          </a:prstGeom>
          <a:noFill/>
          <a:ln>
            <a:noFill/>
          </a:ln>
        </p:spPr>
      </p:pic>
      <p:sp>
        <p:nvSpPr>
          <p:cNvPr id="12" name="Rectangle 11"/>
          <p:cNvSpPr/>
          <p:nvPr/>
        </p:nvSpPr>
        <p:spPr>
          <a:xfrm>
            <a:off x="824036" y="556852"/>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90381" y="3562293"/>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142959" y="3531943"/>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142959" y="573396"/>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4721369" y="768791"/>
            <a:ext cx="1403205" cy="369332"/>
          </a:xfrm>
          <a:prstGeom prst="rect">
            <a:avLst/>
          </a:prstGeom>
        </p:spPr>
        <p:txBody>
          <a:bodyPr wrap="none">
            <a:spAutoFit/>
          </a:bodyPr>
          <a:lstStyle/>
          <a:p>
            <a:pPr lvl="0"/>
            <a:r>
              <a:rPr lang="fr-FR" b="1" dirty="0">
                <a:solidFill>
                  <a:prstClr val="black"/>
                </a:solidFill>
                <a:ea typeface="Calibri"/>
                <a:cs typeface="Times New Roman"/>
              </a:rPr>
              <a:t>Faire du vélo</a:t>
            </a:r>
          </a:p>
        </p:txBody>
      </p:sp>
      <p:sp>
        <p:nvSpPr>
          <p:cNvPr id="5" name="Rectangle 4"/>
          <p:cNvSpPr/>
          <p:nvPr/>
        </p:nvSpPr>
        <p:spPr>
          <a:xfrm>
            <a:off x="1201287" y="3651864"/>
            <a:ext cx="954492" cy="369332"/>
          </a:xfrm>
          <a:prstGeom prst="rect">
            <a:avLst/>
          </a:prstGeom>
        </p:spPr>
        <p:txBody>
          <a:bodyPr wrap="none">
            <a:spAutoFit/>
          </a:bodyPr>
          <a:lstStyle/>
          <a:p>
            <a:pPr lvl="0">
              <a:defRPr/>
            </a:pPr>
            <a:r>
              <a:rPr lang="fr-FR" b="1" dirty="0">
                <a:solidFill>
                  <a:prstClr val="black"/>
                </a:solidFill>
              </a:rPr>
              <a:t>Jardiner</a:t>
            </a:r>
          </a:p>
        </p:txBody>
      </p:sp>
      <p:sp>
        <p:nvSpPr>
          <p:cNvPr id="6" name="Rectangle 5"/>
          <p:cNvSpPr/>
          <p:nvPr/>
        </p:nvSpPr>
        <p:spPr>
          <a:xfrm>
            <a:off x="868760" y="855003"/>
            <a:ext cx="2895448" cy="369332"/>
          </a:xfrm>
          <a:prstGeom prst="rect">
            <a:avLst/>
          </a:prstGeom>
        </p:spPr>
        <p:txBody>
          <a:bodyPr wrap="square">
            <a:spAutoFit/>
          </a:bodyPr>
          <a:lstStyle/>
          <a:p>
            <a:pPr lvl="0"/>
            <a:r>
              <a:rPr lang="fr-FR" b="1" dirty="0">
                <a:solidFill>
                  <a:prstClr val="black"/>
                </a:solidFill>
              </a:rPr>
              <a:t>Aller à la piscine</a:t>
            </a:r>
          </a:p>
        </p:txBody>
      </p:sp>
      <p:sp>
        <p:nvSpPr>
          <p:cNvPr id="7" name="Rectangle 6"/>
          <p:cNvSpPr/>
          <p:nvPr/>
        </p:nvSpPr>
        <p:spPr>
          <a:xfrm>
            <a:off x="4579129" y="3680641"/>
            <a:ext cx="1411348" cy="369332"/>
          </a:xfrm>
          <a:prstGeom prst="rect">
            <a:avLst/>
          </a:prstGeom>
        </p:spPr>
        <p:txBody>
          <a:bodyPr wrap="none">
            <a:spAutoFit/>
          </a:bodyPr>
          <a:lstStyle/>
          <a:p>
            <a:pPr lvl="0"/>
            <a:r>
              <a:rPr lang="fr-FR" b="1" dirty="0">
                <a:solidFill>
                  <a:prstClr val="black"/>
                </a:solidFill>
              </a:rPr>
              <a:t>Se promener</a:t>
            </a:r>
          </a:p>
        </p:txBody>
      </p:sp>
      <p:sp>
        <p:nvSpPr>
          <p:cNvPr id="19" name="ZoneTexte 18"/>
          <p:cNvSpPr txBox="1"/>
          <p:nvPr/>
        </p:nvSpPr>
        <p:spPr>
          <a:xfrm>
            <a:off x="6854056" y="25191"/>
            <a:ext cx="2274533" cy="369332"/>
          </a:xfrm>
          <a:prstGeom prst="rect">
            <a:avLst/>
          </a:prstGeom>
          <a:noFill/>
        </p:spPr>
        <p:txBody>
          <a:bodyPr wrap="none" rtlCol="0">
            <a:spAutoFit/>
          </a:bodyPr>
          <a:lstStyle/>
          <a:p>
            <a:r>
              <a:rPr lang="fr-FR" b="1" dirty="0" smtClean="0">
                <a:solidFill>
                  <a:srgbClr val="00B0F0"/>
                </a:solidFill>
              </a:rPr>
              <a:t>7 - CENTRE D’INTERET</a:t>
            </a:r>
            <a:endParaRPr lang="fr-FR" b="1" dirty="0">
              <a:solidFill>
                <a:srgbClr val="00B0F0"/>
              </a:solidFill>
            </a:endParaRPr>
          </a:p>
        </p:txBody>
      </p:sp>
      <p:grpSp>
        <p:nvGrpSpPr>
          <p:cNvPr id="20" name="Groupe 19"/>
          <p:cNvGrpSpPr/>
          <p:nvPr/>
        </p:nvGrpSpPr>
        <p:grpSpPr>
          <a:xfrm>
            <a:off x="-1541" y="0"/>
            <a:ext cx="949850" cy="714375"/>
            <a:chOff x="12031" y="58561"/>
            <a:chExt cx="949850" cy="714375"/>
          </a:xfrm>
        </p:grpSpPr>
        <p:pic>
          <p:nvPicPr>
            <p:cNvPr id="21" name="Image 20" descr="j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31" y="58561"/>
              <a:ext cx="714058" cy="714375"/>
            </a:xfrm>
            <a:prstGeom prst="rect">
              <a:avLst/>
            </a:prstGeom>
            <a:noFill/>
            <a:ln>
              <a:noFill/>
            </a:ln>
          </p:spPr>
        </p:pic>
        <p:grpSp>
          <p:nvGrpSpPr>
            <p:cNvPr id="22" name="Groupe 21"/>
            <p:cNvGrpSpPr/>
            <p:nvPr/>
          </p:nvGrpSpPr>
          <p:grpSpPr>
            <a:xfrm>
              <a:off x="602843" y="209857"/>
              <a:ext cx="359038" cy="357187"/>
              <a:chOff x="0" y="0"/>
              <a:chExt cx="1847850" cy="1838325"/>
            </a:xfrm>
          </p:grpSpPr>
          <p:pic>
            <p:nvPicPr>
              <p:cNvPr id="23" name="Image 22" descr="http://gagnerdessous.fr/wp-content/uploads/2011/01/J-aime-185x174.jpg"/>
              <p:cNvPicPr>
                <a:picLocks noChangeAspect="1"/>
              </p:cNvPicPr>
              <p:nvPr/>
            </p:nvPicPr>
            <p:blipFill>
              <a:blip r:embed="rId7" r:link="rId8" cstate="print">
                <a:grayscl/>
                <a:extLst>
                  <a:ext uri="{28A0092B-C50C-407E-A947-70E740481C1C}">
                    <a14:useLocalDpi xmlns:a14="http://schemas.microsoft.com/office/drawing/2010/main" val="0"/>
                  </a:ext>
                </a:extLst>
              </a:blip>
              <a:srcRect/>
              <a:stretch>
                <a:fillRect/>
              </a:stretch>
            </p:blipFill>
            <p:spPr bwMode="auto">
              <a:xfrm>
                <a:off x="152400" y="76200"/>
                <a:ext cx="1625600" cy="1511300"/>
              </a:xfrm>
              <a:prstGeom prst="rect">
                <a:avLst/>
              </a:prstGeom>
              <a:noFill/>
              <a:ln>
                <a:solidFill>
                  <a:schemeClr val="bg1"/>
                </a:solidFill>
              </a:ln>
            </p:spPr>
          </p:pic>
          <p:sp>
            <p:nvSpPr>
              <p:cNvPr id="24" name="Rectangle 23"/>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2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5517107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ttps://encrypted-tbn2.gstatic.com/images?q=tbn:ANd9GcT72xpFtVGTtXaSrZgGOiTDjSYlSBEpI9gzjaoDf0IfM3SGoOjMo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10279"/>
            <a:ext cx="2496820" cy="1866900"/>
          </a:xfrm>
          <a:prstGeom prst="rect">
            <a:avLst/>
          </a:prstGeom>
          <a:noFill/>
          <a:ln>
            <a:noFill/>
          </a:ln>
        </p:spPr>
      </p:pic>
      <p:sp>
        <p:nvSpPr>
          <p:cNvPr id="9" name="Rectangle 8"/>
          <p:cNvSpPr/>
          <p:nvPr/>
        </p:nvSpPr>
        <p:spPr>
          <a:xfrm>
            <a:off x="426865" y="1341170"/>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1340768"/>
            <a:ext cx="2973826" cy="2772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930185" y="1521153"/>
            <a:ext cx="954107" cy="369332"/>
          </a:xfrm>
          <a:prstGeom prst="rect">
            <a:avLst/>
          </a:prstGeom>
        </p:spPr>
        <p:txBody>
          <a:bodyPr wrap="none">
            <a:spAutoFit/>
          </a:bodyPr>
          <a:lstStyle/>
          <a:p>
            <a:pPr lvl="0"/>
            <a:r>
              <a:rPr lang="fr-FR" b="1" dirty="0">
                <a:solidFill>
                  <a:prstClr val="black"/>
                </a:solidFill>
              </a:rPr>
              <a:t>Cuisiner</a:t>
            </a:r>
          </a:p>
        </p:txBody>
      </p:sp>
      <p:sp>
        <p:nvSpPr>
          <p:cNvPr id="12" name="Rectangle 11"/>
          <p:cNvSpPr/>
          <p:nvPr/>
        </p:nvSpPr>
        <p:spPr>
          <a:xfrm>
            <a:off x="4774161" y="1628875"/>
            <a:ext cx="722314" cy="369332"/>
          </a:xfrm>
          <a:prstGeom prst="rect">
            <a:avLst/>
          </a:prstGeom>
        </p:spPr>
        <p:txBody>
          <a:bodyPr wrap="none">
            <a:spAutoFit/>
          </a:bodyPr>
          <a:lstStyle/>
          <a:p>
            <a:pPr lvl="0"/>
            <a:r>
              <a:rPr lang="fr-FR" b="1" dirty="0">
                <a:solidFill>
                  <a:prstClr val="black"/>
                </a:solidFill>
                <a:ea typeface="Calibri"/>
                <a:cs typeface="Times New Roman"/>
              </a:rPr>
              <a:t>Autre</a:t>
            </a:r>
          </a:p>
        </p:txBody>
      </p:sp>
      <p:sp>
        <p:nvSpPr>
          <p:cNvPr id="13" name="Rectangle 12"/>
          <p:cNvSpPr/>
          <p:nvPr/>
        </p:nvSpPr>
        <p:spPr>
          <a:xfrm>
            <a:off x="5365798" y="2044373"/>
            <a:ext cx="867545" cy="1862048"/>
          </a:xfrm>
          <a:prstGeom prst="rect">
            <a:avLst/>
          </a:prstGeom>
        </p:spPr>
        <p:txBody>
          <a:bodyPr wrap="none">
            <a:spAutoFit/>
          </a:bodyPr>
          <a:lstStyle/>
          <a:p>
            <a:pPr lvl="0" algn="ctr"/>
            <a:r>
              <a:rPr lang="fr-FR" sz="11500" b="1" dirty="0">
                <a:solidFill>
                  <a:prstClr val="black"/>
                </a:solidFill>
              </a:rPr>
              <a:t>?</a:t>
            </a:r>
            <a:endParaRPr lang="fr-FR" sz="2800" b="1" dirty="0">
              <a:solidFill>
                <a:prstClr val="black"/>
              </a:solidFill>
            </a:endParaRPr>
          </a:p>
        </p:txBody>
      </p:sp>
      <p:sp>
        <p:nvSpPr>
          <p:cNvPr id="15" name="ZoneTexte 14"/>
          <p:cNvSpPr txBox="1"/>
          <p:nvPr/>
        </p:nvSpPr>
        <p:spPr>
          <a:xfrm>
            <a:off x="6854056" y="25191"/>
            <a:ext cx="2274533" cy="369332"/>
          </a:xfrm>
          <a:prstGeom prst="rect">
            <a:avLst/>
          </a:prstGeom>
          <a:noFill/>
        </p:spPr>
        <p:txBody>
          <a:bodyPr wrap="none" rtlCol="0">
            <a:spAutoFit/>
          </a:bodyPr>
          <a:lstStyle/>
          <a:p>
            <a:r>
              <a:rPr lang="fr-FR" b="1" dirty="0" smtClean="0">
                <a:solidFill>
                  <a:srgbClr val="00B0F0"/>
                </a:solidFill>
              </a:rPr>
              <a:t>7 - CENTRE D’INTERET</a:t>
            </a:r>
            <a:endParaRPr lang="fr-FR" b="1" dirty="0">
              <a:solidFill>
                <a:srgbClr val="00B0F0"/>
              </a:solidFill>
            </a:endParaRPr>
          </a:p>
        </p:txBody>
      </p:sp>
      <p:grpSp>
        <p:nvGrpSpPr>
          <p:cNvPr id="16" name="Groupe 15"/>
          <p:cNvGrpSpPr/>
          <p:nvPr/>
        </p:nvGrpSpPr>
        <p:grpSpPr>
          <a:xfrm>
            <a:off x="12031" y="58561"/>
            <a:ext cx="949850" cy="714375"/>
            <a:chOff x="12031" y="58561"/>
            <a:chExt cx="949850" cy="714375"/>
          </a:xfrm>
        </p:grpSpPr>
        <p:pic>
          <p:nvPicPr>
            <p:cNvPr id="17" name="Image 16" descr="j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1" y="58561"/>
              <a:ext cx="714058" cy="714375"/>
            </a:xfrm>
            <a:prstGeom prst="rect">
              <a:avLst/>
            </a:prstGeom>
            <a:noFill/>
            <a:ln>
              <a:noFill/>
            </a:ln>
          </p:spPr>
        </p:pic>
        <p:grpSp>
          <p:nvGrpSpPr>
            <p:cNvPr id="18" name="Groupe 17"/>
            <p:cNvGrpSpPr/>
            <p:nvPr/>
          </p:nvGrpSpPr>
          <p:grpSpPr>
            <a:xfrm>
              <a:off x="602843" y="209857"/>
              <a:ext cx="359038" cy="357187"/>
              <a:chOff x="0" y="0"/>
              <a:chExt cx="1847850" cy="1838325"/>
            </a:xfrm>
          </p:grpSpPr>
          <p:pic>
            <p:nvPicPr>
              <p:cNvPr id="19" name="Image 18" descr="http://gagnerdessous.fr/wp-content/uploads/2011/01/J-aime-185x174.jpg"/>
              <p:cNvPicPr>
                <a:picLocks noChangeAspect="1"/>
              </p:cNvPicPr>
              <p:nvPr/>
            </p:nvPicPr>
            <p:blipFill>
              <a:blip r:embed="rId5" r:link="rId6" cstate="print">
                <a:grayscl/>
                <a:extLst>
                  <a:ext uri="{28A0092B-C50C-407E-A947-70E740481C1C}">
                    <a14:useLocalDpi xmlns:a14="http://schemas.microsoft.com/office/drawing/2010/main" val="0"/>
                  </a:ext>
                </a:extLst>
              </a:blip>
              <a:srcRect/>
              <a:stretch>
                <a:fillRect/>
              </a:stretch>
            </p:blipFill>
            <p:spPr bwMode="auto">
              <a:xfrm>
                <a:off x="152400" y="76200"/>
                <a:ext cx="1625600" cy="1511300"/>
              </a:xfrm>
              <a:prstGeom prst="rect">
                <a:avLst/>
              </a:prstGeom>
              <a:noFill/>
              <a:ln>
                <a:solidFill>
                  <a:schemeClr val="bg1"/>
                </a:solidFill>
              </a:ln>
            </p:spPr>
          </p:pic>
          <p:sp>
            <p:nvSpPr>
              <p:cNvPr id="20" name="Rectangle 19"/>
              <p:cNvSpPr/>
              <p:nvPr/>
            </p:nvSpPr>
            <p:spPr>
              <a:xfrm>
                <a:off x="0" y="0"/>
                <a:ext cx="1847850" cy="1838325"/>
              </a:xfrm>
              <a:prstGeom prst="rect">
                <a:avLst/>
              </a:prstGeom>
              <a:noFill/>
              <a:ln w="349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2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1131345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1636051" y="1772816"/>
            <a:ext cx="959613" cy="871537"/>
            <a:chOff x="1187624" y="1658053"/>
            <a:chExt cx="1321435" cy="1200150"/>
          </a:xfrm>
        </p:grpSpPr>
        <p:pic>
          <p:nvPicPr>
            <p:cNvPr id="15" name="il_fi" descr="http://www.bouygues-immobilier.com/sites/default/files/styles/programm_view_full_carousel/public/logements/030-233VR8/images/bi_lot_photo_010331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58053"/>
              <a:ext cx="1321435" cy="781050"/>
            </a:xfrm>
            <a:prstGeom prst="rect">
              <a:avLst/>
            </a:prstGeom>
            <a:noFill/>
            <a:ln>
              <a:noFill/>
            </a:ln>
          </p:spPr>
        </p:pic>
        <p:pic>
          <p:nvPicPr>
            <p:cNvPr id="16" name="Imag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9409" y="2200978"/>
              <a:ext cx="657225" cy="657225"/>
            </a:xfrm>
            <a:prstGeom prst="rect">
              <a:avLst/>
            </a:prstGeom>
            <a:noFill/>
            <a:ln>
              <a:noFill/>
            </a:ln>
          </p:spPr>
        </p:pic>
      </p:grpSp>
      <p:graphicFrame>
        <p:nvGraphicFramePr>
          <p:cNvPr id="4" name="Tableau 3"/>
          <p:cNvGraphicFramePr>
            <a:graphicFrameLocks noGrp="1"/>
          </p:cNvGraphicFramePr>
          <p:nvPr>
            <p:extLst>
              <p:ext uri="{D42A27DB-BD31-4B8C-83A1-F6EECF244321}">
                <p14:modId xmlns:p14="http://schemas.microsoft.com/office/powerpoint/2010/main" val="3925640299"/>
              </p:ext>
            </p:extLst>
          </p:nvPr>
        </p:nvGraphicFramePr>
        <p:xfrm>
          <a:off x="899592" y="188640"/>
          <a:ext cx="8064896" cy="6336705"/>
        </p:xfrm>
        <a:graphic>
          <a:graphicData uri="http://schemas.openxmlformats.org/drawingml/2006/table">
            <a:tbl>
              <a:tblPr firstRow="1" bandRow="1">
                <a:tableStyleId>{2D5ABB26-0587-4C30-8999-92F81FD0307C}</a:tableStyleId>
              </a:tblPr>
              <a:tblGrid>
                <a:gridCol w="2016224"/>
                <a:gridCol w="2016224"/>
                <a:gridCol w="2016224"/>
                <a:gridCol w="2016224"/>
              </a:tblGrid>
              <a:tr h="12673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Sans aide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humaine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technique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Se déplacer à l’intérieur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Se déplacer à l’extérieur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S’assoir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Se lever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 5"/>
          <p:cNvPicPr/>
          <p:nvPr/>
        </p:nvPicPr>
        <p:blipFill>
          <a:blip r:embed="rId5">
            <a:extLst>
              <a:ext uri="{28A0092B-C50C-407E-A947-70E740481C1C}">
                <a14:useLocalDpi xmlns:a14="http://schemas.microsoft.com/office/drawing/2010/main" val="0"/>
              </a:ext>
            </a:extLst>
          </a:blip>
          <a:srcRect/>
          <a:stretch>
            <a:fillRect/>
          </a:stretch>
        </p:blipFill>
        <p:spPr bwMode="auto">
          <a:xfrm>
            <a:off x="5457824" y="784596"/>
            <a:ext cx="542925" cy="542925"/>
          </a:xfrm>
          <a:prstGeom prst="rect">
            <a:avLst/>
          </a:prstGeom>
          <a:noFill/>
          <a:ln>
            <a:noFill/>
          </a:ln>
        </p:spPr>
      </p:pic>
      <p:pic>
        <p:nvPicPr>
          <p:cNvPr id="7" name="Imag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050" y="651907"/>
            <a:ext cx="590550" cy="723900"/>
          </a:xfrm>
          <a:prstGeom prst="rect">
            <a:avLst/>
          </a:prstGeom>
          <a:noFill/>
          <a:ln>
            <a:noFill/>
          </a:ln>
        </p:spPr>
      </p:pic>
      <p:grpSp>
        <p:nvGrpSpPr>
          <p:cNvPr id="8" name="Groupe 7"/>
          <p:cNvGrpSpPr/>
          <p:nvPr/>
        </p:nvGrpSpPr>
        <p:grpSpPr>
          <a:xfrm>
            <a:off x="3590925" y="476672"/>
            <a:ext cx="819150" cy="819150"/>
            <a:chOff x="0" y="0"/>
            <a:chExt cx="819150" cy="819150"/>
          </a:xfrm>
        </p:grpSpPr>
        <p:pic>
          <p:nvPicPr>
            <p:cNvPr id="11"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9150" cy="819150"/>
            </a:xfrm>
            <a:prstGeom prst="rect">
              <a:avLst/>
            </a:prstGeom>
            <a:noFill/>
            <a:ln>
              <a:noFill/>
            </a:ln>
          </p:spPr>
        </p:pic>
        <p:grpSp>
          <p:nvGrpSpPr>
            <p:cNvPr id="12" name="Groupe 11"/>
            <p:cNvGrpSpPr/>
            <p:nvPr/>
          </p:nvGrpSpPr>
          <p:grpSpPr>
            <a:xfrm>
              <a:off x="152400" y="95250"/>
              <a:ext cx="552450" cy="504825"/>
              <a:chOff x="0" y="0"/>
              <a:chExt cx="552450" cy="504825"/>
            </a:xfrm>
          </p:grpSpPr>
          <p:cxnSp>
            <p:nvCxnSpPr>
              <p:cNvPr id="13" name="Connecteur droit 12"/>
              <p:cNvCxnSpPr/>
              <p:nvPr/>
            </p:nvCxnSpPr>
            <p:spPr>
              <a:xfrm flipH="1">
                <a:off x="0" y="0"/>
                <a:ext cx="552450" cy="5048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Connecteur droit 13"/>
              <p:cNvCxnSpPr/>
              <p:nvPr/>
            </p:nvCxnSpPr>
            <p:spPr>
              <a:xfrm>
                <a:off x="28575" y="0"/>
                <a:ext cx="523875" cy="504825"/>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grpSp>
      <p:pic>
        <p:nvPicPr>
          <p:cNvPr id="9" name="il_fi" descr="http://desir.unassad.net/scripts/IMG/accueil_aides_technique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2900" y="643042"/>
            <a:ext cx="857572" cy="732765"/>
          </a:xfrm>
          <a:prstGeom prst="rect">
            <a:avLst/>
          </a:prstGeom>
          <a:noFill/>
          <a:ln>
            <a:noFill/>
          </a:ln>
        </p:spPr>
      </p:pic>
      <p:pic>
        <p:nvPicPr>
          <p:cNvPr id="10" name="Image 9"/>
          <p:cNvPicPr/>
          <p:nvPr/>
        </p:nvPicPr>
        <p:blipFill>
          <a:blip r:embed="rId5">
            <a:extLst>
              <a:ext uri="{28A0092B-C50C-407E-A947-70E740481C1C}">
                <a14:useLocalDpi xmlns:a14="http://schemas.microsoft.com/office/drawing/2010/main" val="0"/>
              </a:ext>
            </a:extLst>
          </a:blip>
          <a:srcRect/>
          <a:stretch>
            <a:fillRect/>
          </a:stretch>
        </p:blipFill>
        <p:spPr bwMode="auto">
          <a:xfrm>
            <a:off x="7284837" y="716360"/>
            <a:ext cx="542925" cy="542925"/>
          </a:xfrm>
          <a:prstGeom prst="rect">
            <a:avLst/>
          </a:prstGeom>
          <a:noFill/>
          <a:ln>
            <a:noFill/>
          </a:ln>
        </p:spPr>
      </p:pic>
      <p:grpSp>
        <p:nvGrpSpPr>
          <p:cNvPr id="20" name="Groupe 19"/>
          <p:cNvGrpSpPr/>
          <p:nvPr/>
        </p:nvGrpSpPr>
        <p:grpSpPr>
          <a:xfrm>
            <a:off x="1490843" y="3065477"/>
            <a:ext cx="1058670" cy="790575"/>
            <a:chOff x="3910012" y="2934653"/>
            <a:chExt cx="1323975" cy="988695"/>
          </a:xfrm>
        </p:grpSpPr>
        <p:pic>
          <p:nvPicPr>
            <p:cNvPr id="18" name="Image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0012" y="3123248"/>
              <a:ext cx="800100" cy="800100"/>
            </a:xfrm>
            <a:prstGeom prst="rect">
              <a:avLst/>
            </a:prstGeom>
            <a:noFill/>
            <a:ln>
              <a:noFill/>
            </a:ln>
          </p:spPr>
        </p:pic>
        <p:pic>
          <p:nvPicPr>
            <p:cNvPr id="19" name="Image 18" descr="http://catedu.es/arasaac/classes/img/thumbnail.php?i=c2l6ZT0zMDAmcnV0YT0uLi8uLi9yZXBvc2l0b3Jpby9vcmlnaW5hbGVzLzIyOTkucG5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3412" y="2934653"/>
              <a:ext cx="790575" cy="790575"/>
            </a:xfrm>
            <a:prstGeom prst="rect">
              <a:avLst/>
            </a:prstGeom>
            <a:noFill/>
            <a:ln>
              <a:noFill/>
            </a:ln>
          </p:spPr>
        </p:pic>
      </p:grpSp>
      <p:pic>
        <p:nvPicPr>
          <p:cNvPr id="21" name="Image 2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6227" y="4354781"/>
            <a:ext cx="800100" cy="800100"/>
          </a:xfrm>
          <a:prstGeom prst="rect">
            <a:avLst/>
          </a:prstGeom>
          <a:noFill/>
          <a:ln>
            <a:noFill/>
          </a:ln>
        </p:spPr>
      </p:pic>
      <p:pic>
        <p:nvPicPr>
          <p:cNvPr id="22" name="Image 2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6227" y="5445224"/>
            <a:ext cx="933450" cy="933450"/>
          </a:xfrm>
          <a:prstGeom prst="rect">
            <a:avLst/>
          </a:prstGeom>
          <a:noFill/>
          <a:ln>
            <a:noFill/>
          </a:ln>
        </p:spPr>
      </p:pic>
      <p:sp>
        <p:nvSpPr>
          <p:cNvPr id="23" name="ZoneTexte 22"/>
          <p:cNvSpPr txBox="1"/>
          <p:nvPr/>
        </p:nvSpPr>
        <p:spPr>
          <a:xfrm>
            <a:off x="990439" y="532681"/>
            <a:ext cx="1853838" cy="369332"/>
          </a:xfrm>
          <a:prstGeom prst="rect">
            <a:avLst/>
          </a:prstGeom>
          <a:noFill/>
        </p:spPr>
        <p:txBody>
          <a:bodyPr wrap="square" rtlCol="0">
            <a:spAutoFit/>
          </a:bodyPr>
          <a:lstStyle/>
          <a:p>
            <a:r>
              <a:rPr lang="fr-FR" b="1" dirty="0" smtClean="0">
                <a:solidFill>
                  <a:srgbClr val="002060"/>
                </a:solidFill>
              </a:rPr>
              <a:t>8 - AUTONOMIE</a:t>
            </a:r>
            <a:endParaRPr lang="fr-FR" b="1" dirty="0">
              <a:solidFill>
                <a:srgbClr val="002060"/>
              </a:solidFill>
            </a:endParaRPr>
          </a:p>
        </p:txBody>
      </p:sp>
      <p:sp>
        <p:nvSpPr>
          <p:cNvPr id="24"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7743575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7268698"/>
              </p:ext>
            </p:extLst>
          </p:nvPr>
        </p:nvGraphicFramePr>
        <p:xfrm>
          <a:off x="755576" y="125332"/>
          <a:ext cx="8064896" cy="6336705"/>
        </p:xfrm>
        <a:graphic>
          <a:graphicData uri="http://schemas.openxmlformats.org/drawingml/2006/table">
            <a:tbl>
              <a:tblPr firstRow="1" bandRow="1">
                <a:tableStyleId>{2D5ABB26-0587-4C30-8999-92F81FD0307C}</a:tableStyleId>
              </a:tblPr>
              <a:tblGrid>
                <a:gridCol w="2016224"/>
                <a:gridCol w="2016224"/>
                <a:gridCol w="2016224"/>
                <a:gridCol w="2016224"/>
              </a:tblGrid>
              <a:tr h="12673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Sans aide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humaine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technique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Se coucher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Se lever</a:t>
                      </a:r>
                      <a:r>
                        <a:rPr lang="fr-FR" sz="1200" baseline="0" dirty="0" smtClean="0">
                          <a:latin typeface="Arial Black" panose="020B0A04020102020204" pitchFamily="34" charset="0"/>
                        </a:rPr>
                        <a:t> du lit</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Se</a:t>
                      </a:r>
                      <a:r>
                        <a:rPr lang="fr-FR" sz="1200" baseline="0" dirty="0" smtClean="0">
                          <a:latin typeface="Arial Black" panose="020B0A04020102020204" pitchFamily="34" charset="0"/>
                        </a:rPr>
                        <a:t> laver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S’habiller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5197235" y="651743"/>
            <a:ext cx="542925" cy="542925"/>
          </a:xfrm>
          <a:prstGeom prst="rect">
            <a:avLst/>
          </a:prstGeom>
          <a:noFill/>
          <a:ln>
            <a:noFill/>
          </a:ln>
        </p:spPr>
      </p:pic>
      <p:pic>
        <p:nvPicPr>
          <p:cNvPr id="7"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050" y="528229"/>
            <a:ext cx="590550" cy="723900"/>
          </a:xfrm>
          <a:prstGeom prst="rect">
            <a:avLst/>
          </a:prstGeom>
          <a:noFill/>
          <a:ln>
            <a:noFill/>
          </a:ln>
        </p:spPr>
      </p:pic>
      <p:grpSp>
        <p:nvGrpSpPr>
          <p:cNvPr id="8" name="Groupe 7"/>
          <p:cNvGrpSpPr/>
          <p:nvPr/>
        </p:nvGrpSpPr>
        <p:grpSpPr>
          <a:xfrm>
            <a:off x="3404405" y="459633"/>
            <a:ext cx="819150" cy="819150"/>
            <a:chOff x="0" y="0"/>
            <a:chExt cx="819150" cy="81915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9150" cy="819150"/>
            </a:xfrm>
            <a:prstGeom prst="rect">
              <a:avLst/>
            </a:prstGeom>
            <a:noFill/>
            <a:ln>
              <a:noFill/>
            </a:ln>
          </p:spPr>
        </p:pic>
        <p:grpSp>
          <p:nvGrpSpPr>
            <p:cNvPr id="12" name="Groupe 11"/>
            <p:cNvGrpSpPr/>
            <p:nvPr/>
          </p:nvGrpSpPr>
          <p:grpSpPr>
            <a:xfrm>
              <a:off x="152400" y="95250"/>
              <a:ext cx="552450" cy="504825"/>
              <a:chOff x="0" y="0"/>
              <a:chExt cx="552450" cy="504825"/>
            </a:xfrm>
          </p:grpSpPr>
          <p:cxnSp>
            <p:nvCxnSpPr>
              <p:cNvPr id="13" name="Connecteur droit 12"/>
              <p:cNvCxnSpPr/>
              <p:nvPr/>
            </p:nvCxnSpPr>
            <p:spPr>
              <a:xfrm flipH="1">
                <a:off x="0" y="0"/>
                <a:ext cx="552450" cy="5048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Connecteur droit 13"/>
              <p:cNvCxnSpPr/>
              <p:nvPr/>
            </p:nvCxnSpPr>
            <p:spPr>
              <a:xfrm>
                <a:off x="28575" y="0"/>
                <a:ext cx="523875" cy="504825"/>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grpSp>
      <p:pic>
        <p:nvPicPr>
          <p:cNvPr id="9" name="il_fi" descr="http://desir.unassad.net/scripts/IMG/accueil_aides_technique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570" y="651743"/>
            <a:ext cx="857572" cy="732765"/>
          </a:xfrm>
          <a:prstGeom prst="rect">
            <a:avLst/>
          </a:prstGeom>
          <a:noFill/>
          <a:ln>
            <a:noFill/>
          </a:ln>
        </p:spPr>
      </p:pic>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97124"/>
            <a:ext cx="542925" cy="542925"/>
          </a:xfrm>
          <a:prstGeom prst="rect">
            <a:avLst/>
          </a:prstGeom>
          <a:noFill/>
          <a:ln>
            <a:noFill/>
          </a:ln>
        </p:spPr>
      </p:pic>
      <p:pic>
        <p:nvPicPr>
          <p:cNvPr id="23" name="Image 2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1910" y="1709509"/>
            <a:ext cx="771525" cy="771525"/>
          </a:xfrm>
          <a:prstGeom prst="rect">
            <a:avLst/>
          </a:prstGeom>
          <a:noFill/>
          <a:ln>
            <a:noFill/>
          </a:ln>
        </p:spPr>
      </p:pic>
      <p:pic>
        <p:nvPicPr>
          <p:cNvPr id="24" name="Image 2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1910" y="3103974"/>
            <a:ext cx="781050" cy="781050"/>
          </a:xfrm>
          <a:prstGeom prst="rect">
            <a:avLst/>
          </a:prstGeom>
          <a:noFill/>
          <a:ln>
            <a:noFill/>
          </a:ln>
        </p:spPr>
      </p:pic>
      <p:pic>
        <p:nvPicPr>
          <p:cNvPr id="25" name="Image 2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2027" y="4157781"/>
            <a:ext cx="800100" cy="800100"/>
          </a:xfrm>
          <a:prstGeom prst="rect">
            <a:avLst/>
          </a:prstGeom>
          <a:noFill/>
          <a:ln>
            <a:noFill/>
          </a:ln>
        </p:spPr>
      </p:pic>
      <p:pic>
        <p:nvPicPr>
          <p:cNvPr id="26" name="Image 2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5681" y="5525933"/>
            <a:ext cx="819150" cy="819150"/>
          </a:xfrm>
          <a:prstGeom prst="rect">
            <a:avLst/>
          </a:prstGeom>
          <a:noFill/>
          <a:ln>
            <a:noFill/>
          </a:ln>
        </p:spPr>
      </p:pic>
      <p:sp>
        <p:nvSpPr>
          <p:cNvPr id="19" name="ZoneTexte 18"/>
          <p:cNvSpPr txBox="1"/>
          <p:nvPr/>
        </p:nvSpPr>
        <p:spPr>
          <a:xfrm>
            <a:off x="990439" y="532681"/>
            <a:ext cx="1853838" cy="369332"/>
          </a:xfrm>
          <a:prstGeom prst="rect">
            <a:avLst/>
          </a:prstGeom>
          <a:noFill/>
        </p:spPr>
        <p:txBody>
          <a:bodyPr wrap="square" rtlCol="0">
            <a:spAutoFit/>
          </a:bodyPr>
          <a:lstStyle/>
          <a:p>
            <a:r>
              <a:rPr lang="fr-FR" b="1" dirty="0" smtClean="0">
                <a:solidFill>
                  <a:srgbClr val="002060"/>
                </a:solidFill>
              </a:rPr>
              <a:t>8 - AUTONOMIE</a:t>
            </a:r>
            <a:endParaRPr lang="fr-FR" b="1" dirty="0">
              <a:solidFill>
                <a:srgbClr val="002060"/>
              </a:solidFill>
            </a:endParaRPr>
          </a:p>
        </p:txBody>
      </p:sp>
      <p:sp>
        <p:nvSpPr>
          <p:cNvPr id="1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5005568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52834248"/>
              </p:ext>
            </p:extLst>
          </p:nvPr>
        </p:nvGraphicFramePr>
        <p:xfrm>
          <a:off x="755576" y="116632"/>
          <a:ext cx="8064896" cy="6336705"/>
        </p:xfrm>
        <a:graphic>
          <a:graphicData uri="http://schemas.openxmlformats.org/drawingml/2006/table">
            <a:tbl>
              <a:tblPr firstRow="1" bandRow="1">
                <a:tableStyleId>{2D5ABB26-0587-4C30-8999-92F81FD0307C}</a:tableStyleId>
              </a:tblPr>
              <a:tblGrid>
                <a:gridCol w="2016224"/>
                <a:gridCol w="2016224"/>
                <a:gridCol w="2016224"/>
                <a:gridCol w="2016224"/>
              </a:tblGrid>
              <a:tr h="12673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Sans aide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humaine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technique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Prendre</a:t>
                      </a:r>
                      <a:r>
                        <a:rPr lang="fr-FR" sz="1200" baseline="0" dirty="0" smtClean="0">
                          <a:latin typeface="Arial Black" panose="020B0A04020102020204" pitchFamily="34" charset="0"/>
                        </a:rPr>
                        <a:t> ses repas</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Utiliser les WC</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Droitier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Gaucher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5197235" y="643043"/>
            <a:ext cx="542925" cy="542925"/>
          </a:xfrm>
          <a:prstGeom prst="rect">
            <a:avLst/>
          </a:prstGeom>
          <a:noFill/>
          <a:ln>
            <a:noFill/>
          </a:ln>
        </p:spPr>
      </p:pic>
      <p:pic>
        <p:nvPicPr>
          <p:cNvPr id="7"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050" y="519529"/>
            <a:ext cx="590550" cy="723900"/>
          </a:xfrm>
          <a:prstGeom prst="rect">
            <a:avLst/>
          </a:prstGeom>
          <a:noFill/>
          <a:ln>
            <a:noFill/>
          </a:ln>
        </p:spPr>
      </p:pic>
      <p:grpSp>
        <p:nvGrpSpPr>
          <p:cNvPr id="8" name="Groupe 7"/>
          <p:cNvGrpSpPr/>
          <p:nvPr/>
        </p:nvGrpSpPr>
        <p:grpSpPr>
          <a:xfrm>
            <a:off x="3404405" y="450933"/>
            <a:ext cx="819150" cy="819150"/>
            <a:chOff x="0" y="0"/>
            <a:chExt cx="819150" cy="81915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9150" cy="819150"/>
            </a:xfrm>
            <a:prstGeom prst="rect">
              <a:avLst/>
            </a:prstGeom>
            <a:noFill/>
            <a:ln>
              <a:noFill/>
            </a:ln>
          </p:spPr>
        </p:pic>
        <p:grpSp>
          <p:nvGrpSpPr>
            <p:cNvPr id="12" name="Groupe 11"/>
            <p:cNvGrpSpPr/>
            <p:nvPr/>
          </p:nvGrpSpPr>
          <p:grpSpPr>
            <a:xfrm>
              <a:off x="152400" y="95250"/>
              <a:ext cx="552450" cy="504825"/>
              <a:chOff x="0" y="0"/>
              <a:chExt cx="552450" cy="504825"/>
            </a:xfrm>
          </p:grpSpPr>
          <p:cxnSp>
            <p:nvCxnSpPr>
              <p:cNvPr id="13" name="Connecteur droit 12"/>
              <p:cNvCxnSpPr/>
              <p:nvPr/>
            </p:nvCxnSpPr>
            <p:spPr>
              <a:xfrm flipH="1">
                <a:off x="0" y="0"/>
                <a:ext cx="552450" cy="5048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Connecteur droit 13"/>
              <p:cNvCxnSpPr/>
              <p:nvPr/>
            </p:nvCxnSpPr>
            <p:spPr>
              <a:xfrm>
                <a:off x="28575" y="0"/>
                <a:ext cx="523875" cy="504825"/>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grpSp>
      <p:pic>
        <p:nvPicPr>
          <p:cNvPr id="9" name="il_fi" descr="http://desir.unassad.net/scripts/IMG/accueil_aides_technique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570" y="643043"/>
            <a:ext cx="857572" cy="732765"/>
          </a:xfrm>
          <a:prstGeom prst="rect">
            <a:avLst/>
          </a:prstGeom>
          <a:noFill/>
          <a:ln>
            <a:noFill/>
          </a:ln>
        </p:spPr>
      </p:pic>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88424"/>
            <a:ext cx="542925" cy="542925"/>
          </a:xfrm>
          <a:prstGeom prst="rect">
            <a:avLst/>
          </a:prstGeom>
          <a:noFill/>
          <a:ln>
            <a:noFill/>
          </a:ln>
        </p:spPr>
      </p:pic>
      <p:pic>
        <p:nvPicPr>
          <p:cNvPr id="17" name="Image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1628801"/>
            <a:ext cx="874395" cy="874395"/>
          </a:xfrm>
          <a:prstGeom prst="rect">
            <a:avLst/>
          </a:prstGeom>
          <a:noFill/>
          <a:ln>
            <a:noFill/>
          </a:ln>
        </p:spPr>
      </p:pic>
      <p:pic>
        <p:nvPicPr>
          <p:cNvPr id="18" name="il_fi" descr="http://www.stickers-du-monde.fr/665-711-large/wc-et-silhouette.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559" y="2843456"/>
            <a:ext cx="952500" cy="952500"/>
          </a:xfrm>
          <a:prstGeom prst="rect">
            <a:avLst/>
          </a:prstGeom>
          <a:noFill/>
          <a:ln>
            <a:noFill/>
          </a:ln>
        </p:spPr>
      </p:pic>
      <p:pic>
        <p:nvPicPr>
          <p:cNvPr id="19" name="Image 18" descr="http://catedu.es/arasaac/classes/img/thumbnail.php?i=c2l6ZT0zMDAmcnV0YT0uLi8uLi9yZXBvc2l0b3Jpby9vcmlnaW5hbGVzLzQ2MjQucG5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1611" y="4005065"/>
            <a:ext cx="960755" cy="960755"/>
          </a:xfrm>
          <a:prstGeom prst="rect">
            <a:avLst/>
          </a:prstGeom>
          <a:noFill/>
          <a:ln>
            <a:noFill/>
          </a:ln>
        </p:spPr>
      </p:pic>
      <p:pic>
        <p:nvPicPr>
          <p:cNvPr id="20" name="Image 19" descr="http://catedu.es/arasaac/classes/img/thumbnail.php?i=c2l6ZT0zMDAmcnV0YT0uLi8uLi9yZXBvc2l0b3Jpby9vcmlnaW5hbGVzLzQ2NzIucG5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7304" y="5373217"/>
            <a:ext cx="990600" cy="990600"/>
          </a:xfrm>
          <a:prstGeom prst="rect">
            <a:avLst/>
          </a:prstGeom>
          <a:noFill/>
          <a:ln>
            <a:noFill/>
          </a:ln>
        </p:spPr>
      </p:pic>
      <p:sp>
        <p:nvSpPr>
          <p:cNvPr id="22" name="ZoneTexte 21"/>
          <p:cNvSpPr txBox="1"/>
          <p:nvPr/>
        </p:nvSpPr>
        <p:spPr>
          <a:xfrm>
            <a:off x="990439" y="532681"/>
            <a:ext cx="1853838" cy="369332"/>
          </a:xfrm>
          <a:prstGeom prst="rect">
            <a:avLst/>
          </a:prstGeom>
          <a:noFill/>
        </p:spPr>
        <p:txBody>
          <a:bodyPr wrap="square" rtlCol="0">
            <a:spAutoFit/>
          </a:bodyPr>
          <a:lstStyle/>
          <a:p>
            <a:r>
              <a:rPr lang="fr-FR" b="1" dirty="0" smtClean="0">
                <a:solidFill>
                  <a:srgbClr val="002060"/>
                </a:solidFill>
              </a:rPr>
              <a:t>8 - AUTONOMIE</a:t>
            </a:r>
            <a:endParaRPr lang="fr-FR" b="1" dirty="0">
              <a:solidFill>
                <a:srgbClr val="002060"/>
              </a:solidFill>
            </a:endParaRPr>
          </a:p>
        </p:txBody>
      </p:sp>
      <p:sp>
        <p:nvSpPr>
          <p:cNvPr id="2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1583491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84467130"/>
              </p:ext>
            </p:extLst>
          </p:nvPr>
        </p:nvGraphicFramePr>
        <p:xfrm>
          <a:off x="755576" y="116631"/>
          <a:ext cx="8064896" cy="6336705"/>
        </p:xfrm>
        <a:graphic>
          <a:graphicData uri="http://schemas.openxmlformats.org/drawingml/2006/table">
            <a:tbl>
              <a:tblPr firstRow="1" bandRow="1">
                <a:tableStyleId>{2D5ABB26-0587-4C30-8999-92F81FD0307C}</a:tableStyleId>
              </a:tblPr>
              <a:tblGrid>
                <a:gridCol w="2016224"/>
                <a:gridCol w="2016224"/>
                <a:gridCol w="2016224"/>
                <a:gridCol w="2016224"/>
              </a:tblGrid>
              <a:tr h="12673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Sans aide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humaine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technique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Ecrire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Parler</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Lire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Faire les courses</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5197235" y="643042"/>
            <a:ext cx="542925" cy="542925"/>
          </a:xfrm>
          <a:prstGeom prst="rect">
            <a:avLst/>
          </a:prstGeom>
          <a:noFill/>
          <a:ln>
            <a:noFill/>
          </a:ln>
        </p:spPr>
      </p:pic>
      <p:pic>
        <p:nvPicPr>
          <p:cNvPr id="7"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050" y="519528"/>
            <a:ext cx="590550" cy="723900"/>
          </a:xfrm>
          <a:prstGeom prst="rect">
            <a:avLst/>
          </a:prstGeom>
          <a:noFill/>
          <a:ln>
            <a:noFill/>
          </a:ln>
        </p:spPr>
      </p:pic>
      <p:grpSp>
        <p:nvGrpSpPr>
          <p:cNvPr id="8" name="Groupe 7"/>
          <p:cNvGrpSpPr/>
          <p:nvPr/>
        </p:nvGrpSpPr>
        <p:grpSpPr>
          <a:xfrm>
            <a:off x="3404405" y="450932"/>
            <a:ext cx="819150" cy="819150"/>
            <a:chOff x="0" y="0"/>
            <a:chExt cx="819150" cy="81915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9150" cy="819150"/>
            </a:xfrm>
            <a:prstGeom prst="rect">
              <a:avLst/>
            </a:prstGeom>
            <a:noFill/>
            <a:ln>
              <a:noFill/>
            </a:ln>
          </p:spPr>
        </p:pic>
        <p:grpSp>
          <p:nvGrpSpPr>
            <p:cNvPr id="12" name="Groupe 11"/>
            <p:cNvGrpSpPr/>
            <p:nvPr/>
          </p:nvGrpSpPr>
          <p:grpSpPr>
            <a:xfrm>
              <a:off x="152400" y="95250"/>
              <a:ext cx="552450" cy="504825"/>
              <a:chOff x="0" y="0"/>
              <a:chExt cx="552450" cy="504825"/>
            </a:xfrm>
          </p:grpSpPr>
          <p:cxnSp>
            <p:nvCxnSpPr>
              <p:cNvPr id="13" name="Connecteur droit 12"/>
              <p:cNvCxnSpPr/>
              <p:nvPr/>
            </p:nvCxnSpPr>
            <p:spPr>
              <a:xfrm flipH="1">
                <a:off x="0" y="0"/>
                <a:ext cx="552450" cy="5048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Connecteur droit 13"/>
              <p:cNvCxnSpPr/>
              <p:nvPr/>
            </p:nvCxnSpPr>
            <p:spPr>
              <a:xfrm>
                <a:off x="28575" y="0"/>
                <a:ext cx="523875" cy="504825"/>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grpSp>
      <p:pic>
        <p:nvPicPr>
          <p:cNvPr id="9" name="il_fi" descr="http://desir.unassad.net/scripts/IMG/accueil_aides_technique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570" y="643042"/>
            <a:ext cx="857572" cy="732765"/>
          </a:xfrm>
          <a:prstGeom prst="rect">
            <a:avLst/>
          </a:prstGeom>
          <a:noFill/>
          <a:ln>
            <a:noFill/>
          </a:ln>
        </p:spPr>
      </p:pic>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88423"/>
            <a:ext cx="542925" cy="542925"/>
          </a:xfrm>
          <a:prstGeom prst="rect">
            <a:avLst/>
          </a:prstGeom>
          <a:noFill/>
          <a:ln>
            <a:noFill/>
          </a:ln>
        </p:spPr>
      </p:pic>
      <p:pic>
        <p:nvPicPr>
          <p:cNvPr id="21" name="Image 20" descr="http://catedu.es/arasaac/classes/img/thumbnail.php?i=c2l6ZT0zMDAmcnV0YT0uLi8uLi9yZXBvc2l0b3Jpby9vcmlnaW5hbGVzLzIzODAucG5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672" y="1556792"/>
            <a:ext cx="895985" cy="895985"/>
          </a:xfrm>
          <a:prstGeom prst="rect">
            <a:avLst/>
          </a:prstGeom>
          <a:noFill/>
          <a:ln>
            <a:noFill/>
          </a:ln>
        </p:spPr>
      </p:pic>
      <p:pic>
        <p:nvPicPr>
          <p:cNvPr id="22" name="Image 21" descr="http://catedu.es/arasaac/classes/img/thumbnail.php?i=c2l6ZT0zMDAmcnV0YT0uLi8uLi9yZXBvc2l0b3Jpby9vcmlnaW5hbGVzLzY1MTcucG5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4897" y="2839783"/>
            <a:ext cx="1000760" cy="1000760"/>
          </a:xfrm>
          <a:prstGeom prst="rect">
            <a:avLst/>
          </a:prstGeom>
          <a:noFill/>
          <a:ln>
            <a:noFill/>
          </a:ln>
        </p:spPr>
      </p:pic>
      <p:pic>
        <p:nvPicPr>
          <p:cNvPr id="23" name="Image 22" descr="http://catedu.es/arasaac/classes/img/thumbnail.php?i=c2l6ZT0zMDAmcnV0YT0uLi8uLi9yZXBvc2l0b3Jpby9vcmlnaW5hbGVzLzc1NTIucG5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9672" y="4077072"/>
            <a:ext cx="874395" cy="874395"/>
          </a:xfrm>
          <a:prstGeom prst="rect">
            <a:avLst/>
          </a:prstGeom>
          <a:noFill/>
          <a:ln>
            <a:noFill/>
          </a:ln>
        </p:spPr>
      </p:pic>
      <p:pic>
        <p:nvPicPr>
          <p:cNvPr id="24" name="Image 23" descr="http://catedu.es/arasaac/classes/img/thumbnail.php?i=c2l6ZT0zMDAmcnV0YT0uLi8uLi9yZXBvc2l0b3Jpby9vcmlnaW5hbGVzLzI4NjY2LnBuZw=="/>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4442" y="5517232"/>
            <a:ext cx="809625" cy="809625"/>
          </a:xfrm>
          <a:prstGeom prst="rect">
            <a:avLst/>
          </a:prstGeom>
          <a:noFill/>
          <a:ln>
            <a:noFill/>
          </a:ln>
        </p:spPr>
      </p:pic>
      <p:sp>
        <p:nvSpPr>
          <p:cNvPr id="20" name="ZoneTexte 19"/>
          <p:cNvSpPr txBox="1"/>
          <p:nvPr/>
        </p:nvSpPr>
        <p:spPr>
          <a:xfrm>
            <a:off x="990439" y="532681"/>
            <a:ext cx="1853838" cy="369332"/>
          </a:xfrm>
          <a:prstGeom prst="rect">
            <a:avLst/>
          </a:prstGeom>
          <a:noFill/>
        </p:spPr>
        <p:txBody>
          <a:bodyPr wrap="square" rtlCol="0">
            <a:spAutoFit/>
          </a:bodyPr>
          <a:lstStyle/>
          <a:p>
            <a:r>
              <a:rPr lang="fr-FR" b="1" dirty="0" smtClean="0">
                <a:solidFill>
                  <a:srgbClr val="002060"/>
                </a:solidFill>
              </a:rPr>
              <a:t>8 - AUTONOMIE</a:t>
            </a:r>
            <a:endParaRPr lang="fr-FR" b="1" dirty="0">
              <a:solidFill>
                <a:srgbClr val="002060"/>
              </a:solidFill>
            </a:endParaRPr>
          </a:p>
        </p:txBody>
      </p:sp>
      <p:sp>
        <p:nvSpPr>
          <p:cNvPr id="1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5456564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35670028"/>
              </p:ext>
            </p:extLst>
          </p:nvPr>
        </p:nvGraphicFramePr>
        <p:xfrm>
          <a:off x="755576" y="116631"/>
          <a:ext cx="8064896" cy="6336705"/>
        </p:xfrm>
        <a:graphic>
          <a:graphicData uri="http://schemas.openxmlformats.org/drawingml/2006/table">
            <a:tbl>
              <a:tblPr firstRow="1" bandRow="1">
                <a:tableStyleId>{2D5ABB26-0587-4C30-8999-92F81FD0307C}</a:tableStyleId>
              </a:tblPr>
              <a:tblGrid>
                <a:gridCol w="2016224"/>
                <a:gridCol w="2016224"/>
                <a:gridCol w="2016224"/>
                <a:gridCol w="2016224"/>
              </a:tblGrid>
              <a:tr h="12673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dirty="0" smtClean="0">
                          <a:latin typeface="Arial Black" panose="020B0A04020102020204" pitchFamily="34" charset="0"/>
                        </a:rPr>
                        <a:t>Sans aide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humaine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latin typeface="Arial Black" panose="020B0A04020102020204" pitchFamily="34" charset="0"/>
                        </a:rPr>
                        <a:t>Avec</a:t>
                      </a:r>
                      <a:r>
                        <a:rPr lang="fr-FR" sz="1200" baseline="0" dirty="0" smtClean="0">
                          <a:latin typeface="Arial Black" panose="020B0A04020102020204" pitchFamily="34" charset="0"/>
                        </a:rPr>
                        <a:t> aide technique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Faire le ménage</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100" dirty="0" smtClean="0">
                          <a:latin typeface="Arial Black" panose="020B0A04020102020204" pitchFamily="34" charset="0"/>
                        </a:rPr>
                        <a:t>S’orienter </a:t>
                      </a:r>
                    </a:p>
                    <a:p>
                      <a:r>
                        <a:rPr lang="fr-FR" sz="1100" dirty="0" smtClean="0">
                          <a:latin typeface="Arial Black" panose="020B0A04020102020204" pitchFamily="34" charset="0"/>
                        </a:rPr>
                        <a:t>dans le temps </a:t>
                      </a:r>
                    </a:p>
                    <a:p>
                      <a:r>
                        <a:rPr lang="fr-FR" sz="1100" dirty="0" smtClean="0">
                          <a:latin typeface="Arial Black" panose="020B0A04020102020204" pitchFamily="34" charset="0"/>
                        </a:rPr>
                        <a:t>et l’espace</a:t>
                      </a:r>
                      <a:endParaRPr lang="fr-FR" sz="11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Relation</a:t>
                      </a:r>
                      <a:r>
                        <a:rPr lang="fr-FR" sz="1200" baseline="0" dirty="0" smtClean="0">
                          <a:latin typeface="Arial Black" panose="020B0A04020102020204" pitchFamily="34" charset="0"/>
                        </a:rPr>
                        <a:t> </a:t>
                      </a:r>
                    </a:p>
                    <a:p>
                      <a:r>
                        <a:rPr lang="fr-FR" sz="1200" baseline="0" dirty="0" smtClean="0">
                          <a:latin typeface="Arial Black" panose="020B0A04020102020204" pitchFamily="34" charset="0"/>
                        </a:rPr>
                        <a:t>avec les </a:t>
                      </a:r>
                    </a:p>
                    <a:p>
                      <a:r>
                        <a:rPr lang="fr-FR" sz="1200" baseline="0" dirty="0" smtClean="0">
                          <a:latin typeface="Arial Black" panose="020B0A04020102020204" pitchFamily="34" charset="0"/>
                        </a:rPr>
                        <a:t>pairs</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341">
                <a:tc>
                  <a:txBody>
                    <a:bodyPr/>
                    <a:lstStyle/>
                    <a:p>
                      <a:r>
                        <a:rPr lang="fr-FR" sz="1200" dirty="0" smtClean="0">
                          <a:latin typeface="Arial Black" panose="020B0A04020102020204" pitchFamily="34" charset="0"/>
                        </a:rPr>
                        <a:t>Gérer sa </a:t>
                      </a:r>
                    </a:p>
                    <a:p>
                      <a:r>
                        <a:rPr lang="fr-FR" sz="1200" dirty="0" smtClean="0">
                          <a:latin typeface="Arial Black" panose="020B0A04020102020204" pitchFamily="34" charset="0"/>
                        </a:rPr>
                        <a:t>sécurité</a:t>
                      </a:r>
                      <a:endParaRPr lang="fr-FR" sz="12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5197235" y="643042"/>
            <a:ext cx="542925" cy="542925"/>
          </a:xfrm>
          <a:prstGeom prst="rect">
            <a:avLst/>
          </a:prstGeom>
          <a:noFill/>
          <a:ln>
            <a:noFill/>
          </a:ln>
        </p:spPr>
      </p:pic>
      <p:pic>
        <p:nvPicPr>
          <p:cNvPr id="7"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050" y="519528"/>
            <a:ext cx="590550" cy="723900"/>
          </a:xfrm>
          <a:prstGeom prst="rect">
            <a:avLst/>
          </a:prstGeom>
          <a:noFill/>
          <a:ln>
            <a:noFill/>
          </a:ln>
        </p:spPr>
      </p:pic>
      <p:grpSp>
        <p:nvGrpSpPr>
          <p:cNvPr id="8" name="Groupe 7"/>
          <p:cNvGrpSpPr/>
          <p:nvPr/>
        </p:nvGrpSpPr>
        <p:grpSpPr>
          <a:xfrm>
            <a:off x="3404405" y="450932"/>
            <a:ext cx="819150" cy="819150"/>
            <a:chOff x="0" y="0"/>
            <a:chExt cx="819150" cy="81915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9150" cy="819150"/>
            </a:xfrm>
            <a:prstGeom prst="rect">
              <a:avLst/>
            </a:prstGeom>
            <a:noFill/>
            <a:ln>
              <a:noFill/>
            </a:ln>
          </p:spPr>
        </p:pic>
        <p:grpSp>
          <p:nvGrpSpPr>
            <p:cNvPr id="12" name="Groupe 11"/>
            <p:cNvGrpSpPr/>
            <p:nvPr/>
          </p:nvGrpSpPr>
          <p:grpSpPr>
            <a:xfrm>
              <a:off x="152400" y="95250"/>
              <a:ext cx="552450" cy="504825"/>
              <a:chOff x="0" y="0"/>
              <a:chExt cx="552450" cy="504825"/>
            </a:xfrm>
          </p:grpSpPr>
          <p:cxnSp>
            <p:nvCxnSpPr>
              <p:cNvPr id="13" name="Connecteur droit 12"/>
              <p:cNvCxnSpPr/>
              <p:nvPr/>
            </p:nvCxnSpPr>
            <p:spPr>
              <a:xfrm flipH="1">
                <a:off x="0" y="0"/>
                <a:ext cx="552450" cy="5048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Connecteur droit 13"/>
              <p:cNvCxnSpPr/>
              <p:nvPr/>
            </p:nvCxnSpPr>
            <p:spPr>
              <a:xfrm>
                <a:off x="28575" y="0"/>
                <a:ext cx="523875" cy="504825"/>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grpSp>
      <p:pic>
        <p:nvPicPr>
          <p:cNvPr id="9" name="il_fi" descr="http://desir.unassad.net/scripts/IMG/accueil_aides_technique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570" y="643042"/>
            <a:ext cx="857572" cy="732765"/>
          </a:xfrm>
          <a:prstGeom prst="rect">
            <a:avLst/>
          </a:prstGeom>
          <a:noFill/>
          <a:ln>
            <a:noFill/>
          </a:ln>
        </p:spPr>
      </p:pic>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88423"/>
            <a:ext cx="542925" cy="542925"/>
          </a:xfrm>
          <a:prstGeom prst="rect">
            <a:avLst/>
          </a:prstGeom>
          <a:noFill/>
          <a:ln>
            <a:noFill/>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1916832"/>
            <a:ext cx="7715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17" descr="http://catedu.es/arasaac/classes/img/thumbnail.php?i=c2l6ZT0zMDAmcnV0YT0uLi8uLi9yZXBvc2l0b3Jpby9vcmlnaW5hbGVzLzM2ODUucG5n"/>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47664" y="1802532"/>
            <a:ext cx="800100" cy="800100"/>
          </a:xfrm>
          <a:prstGeom prst="rect">
            <a:avLst/>
          </a:prstGeom>
          <a:noFill/>
          <a:ln>
            <a:noFill/>
          </a:ln>
        </p:spPr>
      </p:pic>
      <p:pic>
        <p:nvPicPr>
          <p:cNvPr id="20" name="Image 19" descr="http://catedu.es/arasaac/classes/img/thumbnail.php?i=c2l6ZT0zMDAmcnV0YT0uLi8uLi9yZXBvc2l0b3Jpby9vcmlnaW5hbGVzLzg3NDQucG5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1116" y="4106276"/>
            <a:ext cx="1047115" cy="1047115"/>
          </a:xfrm>
          <a:prstGeom prst="rect">
            <a:avLst/>
          </a:prstGeom>
          <a:noFill/>
          <a:ln>
            <a:noFill/>
          </a:ln>
        </p:spPr>
      </p:pic>
      <p:pic>
        <p:nvPicPr>
          <p:cNvPr id="26" name="Image 25" descr="http://catedu.es/arasaac/classes/img/thumbnail.php?i=c2l6ZT0zMDAmcnV0YT0uLi8uLi9yZXBvc2l0b3Jpby9vcmlnaW5hbGVzLzE2ODI2LnBuZw=="/>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7919" y="2996952"/>
            <a:ext cx="851002" cy="851002"/>
          </a:xfrm>
          <a:prstGeom prst="rect">
            <a:avLst/>
          </a:prstGeom>
          <a:noFill/>
          <a:ln>
            <a:noFill/>
          </a:ln>
        </p:spPr>
      </p:pic>
      <p:grpSp>
        <p:nvGrpSpPr>
          <p:cNvPr id="2" name="Groupe 1"/>
          <p:cNvGrpSpPr/>
          <p:nvPr/>
        </p:nvGrpSpPr>
        <p:grpSpPr>
          <a:xfrm>
            <a:off x="1671117" y="5301208"/>
            <a:ext cx="947544" cy="1044422"/>
            <a:chOff x="4030027" y="4252985"/>
            <a:chExt cx="1360170" cy="1499235"/>
          </a:xfrm>
        </p:grpSpPr>
        <p:pic>
          <p:nvPicPr>
            <p:cNvPr id="27" name="il_fi" descr="http://www.bullylesmines.fr/Images/SOS.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9737" y="4252985"/>
              <a:ext cx="552450" cy="552450"/>
            </a:xfrm>
            <a:prstGeom prst="rect">
              <a:avLst/>
            </a:prstGeom>
            <a:noFill/>
            <a:ln>
              <a:noFill/>
            </a:ln>
          </p:spPr>
        </p:pic>
        <p:pic>
          <p:nvPicPr>
            <p:cNvPr id="28" name="il_fi" descr="http://www.ville-crangevrier.fr/var/ville_crangevrier/storage/images/mediatheque/vie-pratique/num-tel/331508-1-fre-FR/num-tel_x-large.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0662" y="4806070"/>
              <a:ext cx="1266825" cy="351155"/>
            </a:xfrm>
            <a:prstGeom prst="rect">
              <a:avLst/>
            </a:prstGeom>
            <a:noFill/>
            <a:ln>
              <a:noFill/>
            </a:ln>
          </p:spPr>
        </p:pic>
        <p:pic>
          <p:nvPicPr>
            <p:cNvPr id="29" name="il_fi" descr="http://www.alerte-france.com/media/teleassistance/declenchement.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0027" y="5158495"/>
              <a:ext cx="1360170" cy="593725"/>
            </a:xfrm>
            <a:prstGeom prst="rect">
              <a:avLst/>
            </a:prstGeom>
            <a:noFill/>
            <a:ln>
              <a:noFill/>
            </a:ln>
          </p:spPr>
        </p:pic>
      </p:grpSp>
      <p:sp>
        <p:nvSpPr>
          <p:cNvPr id="23" name="ZoneTexte 22"/>
          <p:cNvSpPr txBox="1"/>
          <p:nvPr/>
        </p:nvSpPr>
        <p:spPr>
          <a:xfrm>
            <a:off x="990439" y="532681"/>
            <a:ext cx="1853838" cy="369332"/>
          </a:xfrm>
          <a:prstGeom prst="rect">
            <a:avLst/>
          </a:prstGeom>
          <a:noFill/>
        </p:spPr>
        <p:txBody>
          <a:bodyPr wrap="square" rtlCol="0">
            <a:spAutoFit/>
          </a:bodyPr>
          <a:lstStyle/>
          <a:p>
            <a:r>
              <a:rPr lang="fr-FR" b="1" dirty="0" smtClean="0">
                <a:solidFill>
                  <a:srgbClr val="002060"/>
                </a:solidFill>
              </a:rPr>
              <a:t>8 - AUTONOMIE</a:t>
            </a:r>
            <a:endParaRPr lang="fr-FR" b="1" dirty="0">
              <a:solidFill>
                <a:srgbClr val="002060"/>
              </a:solidFill>
            </a:endParaRPr>
          </a:p>
        </p:txBody>
      </p:sp>
      <p:sp>
        <p:nvSpPr>
          <p:cNvPr id="22"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9046266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27532" y="0"/>
            <a:ext cx="2328010" cy="369332"/>
          </a:xfrm>
          <a:prstGeom prst="rect">
            <a:avLst/>
          </a:prstGeom>
          <a:noFill/>
        </p:spPr>
        <p:txBody>
          <a:bodyPr wrap="none" rtlCol="0">
            <a:spAutoFit/>
          </a:bodyPr>
          <a:lstStyle/>
          <a:p>
            <a:r>
              <a:rPr lang="fr-FR" b="1" dirty="0" smtClean="0">
                <a:solidFill>
                  <a:srgbClr val="92D050"/>
                </a:solidFill>
              </a:rPr>
              <a:t>9 - AIDES TECHNIQUES</a:t>
            </a:r>
            <a:endParaRPr lang="fr-FR" b="1" dirty="0">
              <a:solidFill>
                <a:srgbClr val="92D050"/>
              </a:solidFill>
            </a:endParaRPr>
          </a:p>
        </p:txBody>
      </p:sp>
      <p:sp>
        <p:nvSpPr>
          <p:cNvPr id="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095244617"/>
              </p:ext>
            </p:extLst>
          </p:nvPr>
        </p:nvGraphicFramePr>
        <p:xfrm>
          <a:off x="4788023" y="3154122"/>
          <a:ext cx="1591107" cy="1368152"/>
        </p:xfrm>
        <a:graphic>
          <a:graphicData uri="http://schemas.openxmlformats.org/drawingml/2006/table">
            <a:tbl>
              <a:tblPr firstRow="1" bandRow="1">
                <a:tableStyleId>{2D5ABB26-0587-4C30-8999-92F81FD0307C}</a:tableStyleId>
              </a:tblPr>
              <a:tblGrid>
                <a:gridCol w="1591107"/>
              </a:tblGrid>
              <a:tr h="1368152">
                <a:tc>
                  <a:txBody>
                    <a:bodyPr/>
                    <a:lstStyle/>
                    <a:p>
                      <a:r>
                        <a:rPr lang="fr-FR" dirty="0" smtClean="0"/>
                        <a:t>Table de lit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2978396092"/>
              </p:ext>
            </p:extLst>
          </p:nvPr>
        </p:nvGraphicFramePr>
        <p:xfrm>
          <a:off x="2748614" y="1291633"/>
          <a:ext cx="1800200" cy="1656184"/>
        </p:xfrm>
        <a:graphic>
          <a:graphicData uri="http://schemas.openxmlformats.org/drawingml/2006/table">
            <a:tbl>
              <a:tblPr firstRow="1" bandRow="1">
                <a:tableStyleId>{2D5ABB26-0587-4C30-8999-92F81FD0307C}</a:tableStyleId>
              </a:tblPr>
              <a:tblGrid>
                <a:gridCol w="1800200"/>
              </a:tblGrid>
              <a:tr h="1656184">
                <a:tc>
                  <a:txBody>
                    <a:bodyPr/>
                    <a:lstStyle/>
                    <a:p>
                      <a:r>
                        <a:rPr lang="fr-FR" dirty="0" smtClean="0"/>
                        <a:t>Fauteuil manuel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193750043"/>
              </p:ext>
            </p:extLst>
          </p:nvPr>
        </p:nvGraphicFramePr>
        <p:xfrm>
          <a:off x="4739933" y="1268760"/>
          <a:ext cx="1609081" cy="1567524"/>
        </p:xfrm>
        <a:graphic>
          <a:graphicData uri="http://schemas.openxmlformats.org/drawingml/2006/table">
            <a:tbl>
              <a:tblPr firstRow="1" bandRow="1">
                <a:tableStyleId>{2D5ABB26-0587-4C30-8999-92F81FD0307C}</a:tableStyleId>
              </a:tblPr>
              <a:tblGrid>
                <a:gridCol w="1609081"/>
              </a:tblGrid>
              <a:tr h="1567524">
                <a:tc>
                  <a:txBody>
                    <a:bodyPr/>
                    <a:lstStyle/>
                    <a:p>
                      <a:r>
                        <a:rPr lang="fr-FR" dirty="0" smtClean="0"/>
                        <a:t>Lit médicalisé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3509078519"/>
              </p:ext>
            </p:extLst>
          </p:nvPr>
        </p:nvGraphicFramePr>
        <p:xfrm>
          <a:off x="6631997" y="1336281"/>
          <a:ext cx="1661233" cy="1479725"/>
        </p:xfrm>
        <a:graphic>
          <a:graphicData uri="http://schemas.openxmlformats.org/drawingml/2006/table">
            <a:tbl>
              <a:tblPr firstRow="1" bandRow="1">
                <a:tableStyleId>{2D5ABB26-0587-4C30-8999-92F81FD0307C}</a:tableStyleId>
              </a:tblPr>
              <a:tblGrid>
                <a:gridCol w="1661233"/>
              </a:tblGrid>
              <a:tr h="1479725">
                <a:tc>
                  <a:txBody>
                    <a:bodyPr/>
                    <a:lstStyle/>
                    <a:p>
                      <a:r>
                        <a:rPr lang="fr-FR" sz="1600" dirty="0" smtClean="0"/>
                        <a:t>Cannes tripodes</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1254404681"/>
              </p:ext>
            </p:extLst>
          </p:nvPr>
        </p:nvGraphicFramePr>
        <p:xfrm>
          <a:off x="929516" y="31541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Scooter</a:t>
                      </a:r>
                      <a:endParaRPr lang="fr-FR" sz="1800" kern="1200" dirty="0" smtClean="0">
                        <a:solidFill>
                          <a:schemeClr val="tx1"/>
                        </a:solidFill>
                        <a:effectLst/>
                        <a:latin typeface="+mn-lt"/>
                        <a:ea typeface="+mn-ea"/>
                        <a:cs typeface="+mn-cs"/>
                      </a:endParaRP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2105833937"/>
              </p:ext>
            </p:extLst>
          </p:nvPr>
        </p:nvGraphicFramePr>
        <p:xfrm>
          <a:off x="2854108" y="31541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Déambulateur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3506644979"/>
              </p:ext>
            </p:extLst>
          </p:nvPr>
        </p:nvGraphicFramePr>
        <p:xfrm>
          <a:off x="920333" y="1353977"/>
          <a:ext cx="1684265" cy="1593840"/>
        </p:xfrm>
        <a:graphic>
          <a:graphicData uri="http://schemas.openxmlformats.org/drawingml/2006/table">
            <a:tbl>
              <a:tblPr firstRow="1" bandRow="1">
                <a:tableStyleId>{2D5ABB26-0587-4C30-8999-92F81FD0307C}</a:tableStyleId>
              </a:tblPr>
              <a:tblGrid>
                <a:gridCol w="1684265"/>
              </a:tblGrid>
              <a:tr h="1593840">
                <a:tc>
                  <a:txBody>
                    <a:bodyPr/>
                    <a:lstStyle/>
                    <a:p>
                      <a:r>
                        <a:rPr lang="fr-FR" dirty="0" smtClean="0"/>
                        <a:t>Fauteuil électrique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1309799576"/>
              </p:ext>
            </p:extLst>
          </p:nvPr>
        </p:nvGraphicFramePr>
        <p:xfrm>
          <a:off x="6593155" y="31541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Cannes</a:t>
                      </a:r>
                      <a:r>
                        <a:rPr lang="fr-FR" baseline="0" dirty="0" smtClean="0"/>
                        <a:t> anglaises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1290475935"/>
              </p:ext>
            </p:extLst>
          </p:nvPr>
        </p:nvGraphicFramePr>
        <p:xfrm>
          <a:off x="4841267"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sz="1200" dirty="0" smtClean="0"/>
                        <a:t>Chaise</a:t>
                      </a:r>
                      <a:r>
                        <a:rPr lang="fr-FR" sz="1200" baseline="0" dirty="0" smtClean="0"/>
                        <a:t> de douche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3" name="Tableau 32"/>
          <p:cNvGraphicFramePr>
            <a:graphicFrameLocks noGrp="1"/>
          </p:cNvGraphicFramePr>
          <p:nvPr>
            <p:extLst>
              <p:ext uri="{D42A27DB-BD31-4B8C-83A1-F6EECF244321}">
                <p14:modId xmlns:p14="http://schemas.microsoft.com/office/powerpoint/2010/main" val="899405199"/>
              </p:ext>
            </p:extLst>
          </p:nvPr>
        </p:nvGraphicFramePr>
        <p:xfrm>
          <a:off x="1008639"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err="1" smtClean="0"/>
                        <a:t>Rollator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3063376616"/>
              </p:ext>
            </p:extLst>
          </p:nvPr>
        </p:nvGraphicFramePr>
        <p:xfrm>
          <a:off x="2933231"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sz="1200" dirty="0" smtClean="0"/>
                        <a:t>Tabouret de douche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Tableau 34"/>
          <p:cNvGraphicFramePr>
            <a:graphicFrameLocks noGrp="1"/>
          </p:cNvGraphicFramePr>
          <p:nvPr>
            <p:extLst>
              <p:ext uri="{D42A27DB-BD31-4B8C-83A1-F6EECF244321}">
                <p14:modId xmlns:p14="http://schemas.microsoft.com/office/powerpoint/2010/main" val="1716658828"/>
              </p:ext>
            </p:extLst>
          </p:nvPr>
        </p:nvGraphicFramePr>
        <p:xfrm>
          <a:off x="6672278"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Cannes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Groupe 2"/>
          <p:cNvGrpSpPr/>
          <p:nvPr/>
        </p:nvGrpSpPr>
        <p:grpSpPr>
          <a:xfrm>
            <a:off x="89705" y="58060"/>
            <a:ext cx="1551305" cy="1179830"/>
            <a:chOff x="5109806" y="199685"/>
            <a:chExt cx="1551305" cy="1179830"/>
          </a:xfrm>
        </p:grpSpPr>
        <p:grpSp>
          <p:nvGrpSpPr>
            <p:cNvPr id="42" name="Groupe 41"/>
            <p:cNvGrpSpPr/>
            <p:nvPr/>
          </p:nvGrpSpPr>
          <p:grpSpPr>
            <a:xfrm>
              <a:off x="5109806" y="199685"/>
              <a:ext cx="1551305" cy="1179830"/>
              <a:chOff x="0" y="-237902"/>
              <a:chExt cx="3646196" cy="3098060"/>
            </a:xfrm>
          </p:grpSpPr>
          <p:pic>
            <p:nvPicPr>
              <p:cNvPr id="43" name="Imag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44" name="Rectangle à coins arrondis 43"/>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45" name="il_fi" descr="http://www.materielmedical.fr/I-Grande-20274-fauteuil-roulant-manuel-economique.ne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626" y="267349"/>
              <a:ext cx="295275" cy="303530"/>
            </a:xfrm>
            <a:prstGeom prst="rect">
              <a:avLst/>
            </a:prstGeom>
            <a:noFill/>
            <a:ln>
              <a:noFill/>
            </a:ln>
          </p:spPr>
        </p:pic>
      </p:grpSp>
      <p:pic>
        <p:nvPicPr>
          <p:cNvPr id="46" name="Image 45" descr="http://www.invacare.fr/doc/img/fre/Storm4-2910.jpg"/>
          <p:cNvPicPr/>
          <p:nvPr/>
        </p:nvPicPr>
        <p:blipFill>
          <a:blip r:embed="rId5"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641010" y="2001994"/>
            <a:ext cx="869568" cy="944860"/>
          </a:xfrm>
          <a:prstGeom prst="rect">
            <a:avLst/>
          </a:prstGeom>
          <a:noFill/>
          <a:ln>
            <a:noFill/>
          </a:ln>
        </p:spPr>
      </p:pic>
      <p:pic>
        <p:nvPicPr>
          <p:cNvPr id="47" name="il_fi" descr="http://www.materielmedical.fr/I-Grande-20274-fauteuil-roulant-manuel-economique.net.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546" y="1789767"/>
            <a:ext cx="1095375" cy="1126490"/>
          </a:xfrm>
          <a:prstGeom prst="rect">
            <a:avLst/>
          </a:prstGeom>
          <a:noFill/>
          <a:ln>
            <a:noFill/>
          </a:ln>
        </p:spPr>
      </p:pic>
      <p:pic>
        <p:nvPicPr>
          <p:cNvPr id="48" name="il_fi" descr="http://www.materielmedical.fr/I-Grande-20392-lit-medical-electrique-autocontour.net.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1687804"/>
            <a:ext cx="936104" cy="1107956"/>
          </a:xfrm>
          <a:prstGeom prst="rect">
            <a:avLst/>
          </a:prstGeom>
          <a:noFill/>
          <a:ln>
            <a:noFill/>
          </a:ln>
        </p:spPr>
      </p:pic>
      <p:pic>
        <p:nvPicPr>
          <p:cNvPr id="49" name="il_fi" descr="http://www.prieurmedical.fr/img/upload/produits/full/140-cannetrietquadripod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1600" y="1819605"/>
            <a:ext cx="1296670" cy="911225"/>
          </a:xfrm>
          <a:prstGeom prst="rect">
            <a:avLst/>
          </a:prstGeom>
          <a:noFill/>
          <a:ln>
            <a:noFill/>
          </a:ln>
        </p:spPr>
      </p:pic>
      <p:pic>
        <p:nvPicPr>
          <p:cNvPr id="50" name="il_fi" descr="http://www.agelyance.com/1102-2454-large_default/scooter-electrique-buzzaround-4-roues.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7712" y="3568459"/>
            <a:ext cx="845510" cy="912331"/>
          </a:xfrm>
          <a:prstGeom prst="rect">
            <a:avLst/>
          </a:prstGeom>
          <a:noFill/>
          <a:ln>
            <a:noFill/>
          </a:ln>
        </p:spPr>
      </p:pic>
      <p:pic>
        <p:nvPicPr>
          <p:cNvPr id="51" name="il_fi" descr="http://www.materiel-handicap.fr/images-materiels-personnes-agees-handicapees/produits-handicapes/origine/deambulateur-pliant-1824-p9i.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8" y="3514162"/>
            <a:ext cx="936367" cy="936367"/>
          </a:xfrm>
          <a:prstGeom prst="rect">
            <a:avLst/>
          </a:prstGeom>
          <a:noFill/>
          <a:ln>
            <a:noFill/>
          </a:ln>
        </p:spPr>
      </p:pic>
      <p:pic>
        <p:nvPicPr>
          <p:cNvPr id="52" name="il_fi" descr="http://www.lamaisonbleue41.fr/wp-content/uploads/2013/04/table-de-lit-977x1024.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50088" y="3591413"/>
            <a:ext cx="934080" cy="889377"/>
          </a:xfrm>
          <a:prstGeom prst="rect">
            <a:avLst/>
          </a:prstGeom>
          <a:noFill/>
          <a:ln>
            <a:noFill/>
          </a:ln>
        </p:spPr>
      </p:pic>
      <p:pic>
        <p:nvPicPr>
          <p:cNvPr id="53" name="Image 52" descr="http://www.materiel-handicap.fr/images-materiels-personnes-agees-handicapees/produits-handicapes/origine/canne-anglaise-advantik-bleu-a-lunite-2022-7iz.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68958" y="3488619"/>
            <a:ext cx="607358" cy="914712"/>
          </a:xfrm>
          <a:prstGeom prst="rect">
            <a:avLst/>
          </a:prstGeom>
          <a:noFill/>
          <a:ln>
            <a:noFill/>
          </a:ln>
        </p:spPr>
      </p:pic>
      <p:pic>
        <p:nvPicPr>
          <p:cNvPr id="54" name="il_fi" descr="http://images2.static-girodmedical.com/media/catalog/product/cache/1/image/9df78eab33525d08d6e5fb8d27136e95/d/e/deambulateur-rollator-invacare-actio-2-avec-siege.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474" y="5278358"/>
            <a:ext cx="936104" cy="936104"/>
          </a:xfrm>
          <a:prstGeom prst="rect">
            <a:avLst/>
          </a:prstGeom>
          <a:noFill/>
          <a:ln>
            <a:noFill/>
          </a:ln>
        </p:spPr>
      </p:pic>
      <p:pic>
        <p:nvPicPr>
          <p:cNvPr id="55" name="il_fi" descr="http://photo.celyatis.com/chaise-de-douche-aquatec-pico.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96079" y="5349577"/>
            <a:ext cx="864885" cy="864885"/>
          </a:xfrm>
          <a:prstGeom prst="rect">
            <a:avLst/>
          </a:prstGeom>
          <a:noFill/>
          <a:ln>
            <a:noFill/>
          </a:ln>
        </p:spPr>
      </p:pic>
      <p:pic>
        <p:nvPicPr>
          <p:cNvPr id="56" name="il_fi" descr="http://csimg.webmarchand.com/srv/FR/28020686308629/T/340x340/C/FFFFFF/url/chaise-de-douche-a-pousser.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92080" y="5278358"/>
            <a:ext cx="946477" cy="946477"/>
          </a:xfrm>
          <a:prstGeom prst="rect">
            <a:avLst/>
          </a:prstGeom>
          <a:noFill/>
          <a:ln>
            <a:noFill/>
          </a:ln>
        </p:spPr>
      </p:pic>
      <p:pic>
        <p:nvPicPr>
          <p:cNvPr id="57" name="il_fi" descr="http://www.toutlemedical.com/236-thickbox/simple.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68958" y="4993585"/>
            <a:ext cx="730289" cy="1231250"/>
          </a:xfrm>
          <a:prstGeom prst="rect">
            <a:avLst/>
          </a:prstGeom>
          <a:noFill/>
          <a:ln>
            <a:noFill/>
          </a:ln>
        </p:spPr>
      </p:pic>
      <p:sp>
        <p:nvSpPr>
          <p:cNvPr id="36"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1773719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0" y="224399"/>
            <a:ext cx="31318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8"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9"/>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055193565"/>
              </p:ext>
            </p:extLst>
          </p:nvPr>
        </p:nvGraphicFramePr>
        <p:xfrm>
          <a:off x="4788023" y="3154122"/>
          <a:ext cx="1591107" cy="1368152"/>
        </p:xfrm>
        <a:graphic>
          <a:graphicData uri="http://schemas.openxmlformats.org/drawingml/2006/table">
            <a:tbl>
              <a:tblPr firstRow="1" bandRow="1">
                <a:tableStyleId>{2D5ABB26-0587-4C30-8999-92F81FD0307C}</a:tableStyleId>
              </a:tblPr>
              <a:tblGrid>
                <a:gridCol w="1591107"/>
              </a:tblGrid>
              <a:tr h="1368152">
                <a:tc>
                  <a:txBody>
                    <a:bodyPr/>
                    <a:lstStyle/>
                    <a:p>
                      <a:r>
                        <a:rPr lang="fr-FR" sz="1600" dirty="0" smtClean="0"/>
                        <a:t>Tableau de </a:t>
                      </a:r>
                      <a:r>
                        <a:rPr lang="fr-FR" sz="1600" dirty="0" err="1" smtClean="0"/>
                        <a:t>com</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3254577467"/>
              </p:ext>
            </p:extLst>
          </p:nvPr>
        </p:nvGraphicFramePr>
        <p:xfrm>
          <a:off x="2748614" y="1291633"/>
          <a:ext cx="1800200" cy="1656184"/>
        </p:xfrm>
        <a:graphic>
          <a:graphicData uri="http://schemas.openxmlformats.org/drawingml/2006/table">
            <a:tbl>
              <a:tblPr firstRow="1" bandRow="1">
                <a:tableStyleId>{2D5ABB26-0587-4C30-8999-92F81FD0307C}</a:tableStyleId>
              </a:tblPr>
              <a:tblGrid>
                <a:gridCol w="1800200"/>
              </a:tblGrid>
              <a:tr h="1656184">
                <a:tc>
                  <a:txBody>
                    <a:bodyPr/>
                    <a:lstStyle/>
                    <a:p>
                      <a:r>
                        <a:rPr lang="fr-FR" dirty="0" smtClean="0"/>
                        <a:t>Planche de bain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3638153712"/>
              </p:ext>
            </p:extLst>
          </p:nvPr>
        </p:nvGraphicFramePr>
        <p:xfrm>
          <a:off x="4739933" y="1268760"/>
          <a:ext cx="1609081" cy="1567524"/>
        </p:xfrm>
        <a:graphic>
          <a:graphicData uri="http://schemas.openxmlformats.org/drawingml/2006/table">
            <a:tbl>
              <a:tblPr firstRow="1" bandRow="1">
                <a:tableStyleId>{2D5ABB26-0587-4C30-8999-92F81FD0307C}</a:tableStyleId>
              </a:tblPr>
              <a:tblGrid>
                <a:gridCol w="1609081"/>
              </a:tblGrid>
              <a:tr h="1567524">
                <a:tc>
                  <a:txBody>
                    <a:bodyPr/>
                    <a:lstStyle/>
                    <a:p>
                      <a:r>
                        <a:rPr lang="fr-FR" dirty="0" smtClean="0"/>
                        <a:t>Télé assistance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432260267"/>
              </p:ext>
            </p:extLst>
          </p:nvPr>
        </p:nvGraphicFramePr>
        <p:xfrm>
          <a:off x="6631997" y="1336281"/>
          <a:ext cx="1661233" cy="1479725"/>
        </p:xfrm>
        <a:graphic>
          <a:graphicData uri="http://schemas.openxmlformats.org/drawingml/2006/table">
            <a:tbl>
              <a:tblPr firstRow="1" bandRow="1">
                <a:tableStyleId>{2D5ABB26-0587-4C30-8999-92F81FD0307C}</a:tableStyleId>
              </a:tblPr>
              <a:tblGrid>
                <a:gridCol w="1661233"/>
              </a:tblGrid>
              <a:tr h="1479725">
                <a:tc>
                  <a:txBody>
                    <a:bodyPr/>
                    <a:lstStyle/>
                    <a:p>
                      <a:r>
                        <a:rPr lang="fr-FR" sz="1600" dirty="0" smtClean="0"/>
                        <a:t>Ordinateur</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3716879534"/>
              </p:ext>
            </p:extLst>
          </p:nvPr>
        </p:nvGraphicFramePr>
        <p:xfrm>
          <a:off x="929516" y="31541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Appareil de communication</a:t>
                      </a:r>
                      <a:endParaRPr lang="fr-FR" sz="1200" kern="1200" dirty="0" smtClean="0">
                        <a:solidFill>
                          <a:schemeClr val="tx1"/>
                        </a:solidFill>
                        <a:effectLst/>
                        <a:latin typeface="+mn-lt"/>
                        <a:ea typeface="+mn-ea"/>
                        <a:cs typeface="+mn-cs"/>
                      </a:endParaRP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1246904475"/>
              </p:ext>
            </p:extLst>
          </p:nvPr>
        </p:nvGraphicFramePr>
        <p:xfrm>
          <a:off x="2854108" y="31541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r>
                        <a:rPr lang="fr-FR" dirty="0" smtClean="0"/>
                        <a:t>Aide au repas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3865940153"/>
              </p:ext>
            </p:extLst>
          </p:nvPr>
        </p:nvGraphicFramePr>
        <p:xfrm>
          <a:off x="920333" y="1353977"/>
          <a:ext cx="1684265" cy="1593840"/>
        </p:xfrm>
        <a:graphic>
          <a:graphicData uri="http://schemas.openxmlformats.org/drawingml/2006/table">
            <a:tbl>
              <a:tblPr firstRow="1" bandRow="1">
                <a:tableStyleId>{2D5ABB26-0587-4C30-8999-92F81FD0307C}</a:tableStyleId>
              </a:tblPr>
              <a:tblGrid>
                <a:gridCol w="1684265"/>
              </a:tblGrid>
              <a:tr h="1593840">
                <a:tc>
                  <a:txBody>
                    <a:bodyPr/>
                    <a:lstStyle/>
                    <a:p>
                      <a:r>
                        <a:rPr lang="fr-FR" dirty="0" smtClean="0"/>
                        <a:t>Lève-personne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301428797"/>
              </p:ext>
            </p:extLst>
          </p:nvPr>
        </p:nvGraphicFramePr>
        <p:xfrm>
          <a:off x="6593155" y="31541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2994186200"/>
              </p:ext>
            </p:extLst>
          </p:nvPr>
        </p:nvGraphicFramePr>
        <p:xfrm>
          <a:off x="4841267"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3" name="Tableau 32"/>
          <p:cNvGraphicFramePr>
            <a:graphicFrameLocks noGrp="1"/>
          </p:cNvGraphicFramePr>
          <p:nvPr>
            <p:extLst>
              <p:ext uri="{D42A27DB-BD31-4B8C-83A1-F6EECF244321}">
                <p14:modId xmlns:p14="http://schemas.microsoft.com/office/powerpoint/2010/main" val="1842371318"/>
              </p:ext>
            </p:extLst>
          </p:nvPr>
        </p:nvGraphicFramePr>
        <p:xfrm>
          <a:off x="1008639"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1404382648"/>
              </p:ext>
            </p:extLst>
          </p:nvPr>
        </p:nvGraphicFramePr>
        <p:xfrm>
          <a:off x="2933231"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Tableau 34"/>
          <p:cNvGraphicFramePr>
            <a:graphicFrameLocks noGrp="1"/>
          </p:cNvGraphicFramePr>
          <p:nvPr>
            <p:extLst>
              <p:ext uri="{D42A27DB-BD31-4B8C-83A1-F6EECF244321}">
                <p14:modId xmlns:p14="http://schemas.microsoft.com/office/powerpoint/2010/main" val="3127773746"/>
              </p:ext>
            </p:extLst>
          </p:nvPr>
        </p:nvGraphicFramePr>
        <p:xfrm>
          <a:off x="6672278" y="4954322"/>
          <a:ext cx="1616987" cy="1368152"/>
        </p:xfrm>
        <a:graphic>
          <a:graphicData uri="http://schemas.openxmlformats.org/drawingml/2006/table">
            <a:tbl>
              <a:tblPr firstRow="1" bandRow="1">
                <a:tableStyleId>{2D5ABB26-0587-4C30-8999-92F81FD0307C}</a:tableStyleId>
              </a:tblPr>
              <a:tblGrid>
                <a:gridCol w="1616987"/>
              </a:tblGrid>
              <a:tr h="136815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6" name="il_fi" descr="http://upload.wikimedia.org/wikipedia/commons/e/ea/Patientlyf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371" y="1748490"/>
            <a:ext cx="1159389" cy="1189608"/>
          </a:xfrm>
          <a:prstGeom prst="rect">
            <a:avLst/>
          </a:prstGeom>
          <a:noFill/>
          <a:ln>
            <a:noFill/>
          </a:ln>
        </p:spPr>
      </p:pic>
      <p:pic>
        <p:nvPicPr>
          <p:cNvPr id="37" name="il_fi" descr="http://www.materielmedical.fr/I-Grande-20401-planche-de-baignoire.ne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1808769"/>
            <a:ext cx="1152128" cy="1069050"/>
          </a:xfrm>
          <a:prstGeom prst="rect">
            <a:avLst/>
          </a:prstGeom>
          <a:noFill/>
          <a:ln>
            <a:noFill/>
          </a:ln>
        </p:spPr>
      </p:pic>
      <p:pic>
        <p:nvPicPr>
          <p:cNvPr id="38" name="il_fi" descr="http://www.sur-habitat.fr/ressources/produits/Teleassistance_/APPAREIL_TELEASSITANC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6824" y="1672589"/>
            <a:ext cx="1080120" cy="1058241"/>
          </a:xfrm>
          <a:prstGeom prst="rect">
            <a:avLst/>
          </a:prstGeom>
          <a:noFill/>
          <a:ln>
            <a:noFill/>
          </a:ln>
        </p:spPr>
      </p:pic>
      <p:pic>
        <p:nvPicPr>
          <p:cNvPr id="39" name="il_fi" descr="http://www.trtfrancais.com/fotograf/haberler/detay/lordinateur-le-plus-rapide-du-monde-est-americai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600" y="1873580"/>
            <a:ext cx="1402715" cy="857250"/>
          </a:xfrm>
          <a:prstGeom prst="rect">
            <a:avLst/>
          </a:prstGeom>
          <a:noFill/>
          <a:ln>
            <a:noFill/>
          </a:ln>
        </p:spPr>
      </p:pic>
      <p:pic>
        <p:nvPicPr>
          <p:cNvPr id="40" name="Image 39" descr="spell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090" y="3640467"/>
            <a:ext cx="1296670" cy="828675"/>
          </a:xfrm>
          <a:prstGeom prst="rect">
            <a:avLst/>
          </a:prstGeom>
          <a:noFill/>
          <a:ln>
            <a:noFill/>
          </a:ln>
        </p:spPr>
      </p:pic>
      <p:pic>
        <p:nvPicPr>
          <p:cNvPr id="41" name="il_fi" descr="http://www.reseauss2i.com/point_ortho/illustrations/15_1.gif"/>
          <p:cNvPicPr/>
          <p:nvPr/>
        </p:nvPicPr>
        <p:blipFill>
          <a:blip r:embed="rId8">
            <a:extLst>
              <a:ext uri="{28A0092B-C50C-407E-A947-70E740481C1C}">
                <a14:useLocalDpi xmlns:a14="http://schemas.microsoft.com/office/drawing/2010/main" val="0"/>
              </a:ext>
            </a:extLst>
          </a:blip>
          <a:srcRect/>
          <a:stretch>
            <a:fillRect/>
          </a:stretch>
        </p:blipFill>
        <p:spPr bwMode="auto">
          <a:xfrm>
            <a:off x="3253271" y="3462844"/>
            <a:ext cx="909266" cy="921817"/>
          </a:xfrm>
          <a:prstGeom prst="rect">
            <a:avLst/>
          </a:prstGeom>
          <a:noFill/>
          <a:ln>
            <a:noFill/>
          </a:ln>
        </p:spPr>
      </p:pic>
      <p:sp>
        <p:nvSpPr>
          <p:cNvPr id="31" name="ZoneTexte 30"/>
          <p:cNvSpPr txBox="1"/>
          <p:nvPr/>
        </p:nvSpPr>
        <p:spPr>
          <a:xfrm>
            <a:off x="6827532" y="0"/>
            <a:ext cx="2328010" cy="369332"/>
          </a:xfrm>
          <a:prstGeom prst="rect">
            <a:avLst/>
          </a:prstGeom>
          <a:noFill/>
        </p:spPr>
        <p:txBody>
          <a:bodyPr wrap="none" rtlCol="0">
            <a:spAutoFit/>
          </a:bodyPr>
          <a:lstStyle/>
          <a:p>
            <a:r>
              <a:rPr lang="fr-FR" b="1" dirty="0" smtClean="0">
                <a:solidFill>
                  <a:srgbClr val="92D050"/>
                </a:solidFill>
              </a:rPr>
              <a:t>9 - AIDES TECHNIQUES</a:t>
            </a:r>
            <a:endParaRPr lang="fr-FR" b="1" dirty="0">
              <a:solidFill>
                <a:srgbClr val="92D050"/>
              </a:solidFill>
            </a:endParaRPr>
          </a:p>
        </p:txBody>
      </p:sp>
      <p:grpSp>
        <p:nvGrpSpPr>
          <p:cNvPr id="46" name="Groupe 45"/>
          <p:cNvGrpSpPr/>
          <p:nvPr/>
        </p:nvGrpSpPr>
        <p:grpSpPr>
          <a:xfrm>
            <a:off x="89705" y="58060"/>
            <a:ext cx="1551305" cy="1179830"/>
            <a:chOff x="5109806" y="199685"/>
            <a:chExt cx="1551305" cy="1179830"/>
          </a:xfrm>
        </p:grpSpPr>
        <p:grpSp>
          <p:nvGrpSpPr>
            <p:cNvPr id="47" name="Groupe 46"/>
            <p:cNvGrpSpPr/>
            <p:nvPr/>
          </p:nvGrpSpPr>
          <p:grpSpPr>
            <a:xfrm>
              <a:off x="5109806" y="199685"/>
              <a:ext cx="1551305" cy="1179830"/>
              <a:chOff x="0" y="-237902"/>
              <a:chExt cx="3646196" cy="3098060"/>
            </a:xfrm>
          </p:grpSpPr>
          <p:pic>
            <p:nvPicPr>
              <p:cNvPr id="49" name="Imag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860159" cy="2860158"/>
              </a:xfrm>
              <a:prstGeom prst="rect">
                <a:avLst/>
              </a:prstGeom>
            </p:spPr>
          </p:pic>
          <p:sp>
            <p:nvSpPr>
              <p:cNvPr id="50" name="Rectangle à coins arrondis 49"/>
              <p:cNvSpPr/>
              <p:nvPr/>
            </p:nvSpPr>
            <p:spPr>
              <a:xfrm>
                <a:off x="2105051" y="-237902"/>
                <a:ext cx="1541145" cy="1225782"/>
              </a:xfrm>
              <a:prstGeom prst="wedgeRoundRectCallout">
                <a:avLst>
                  <a:gd name="adj1" fmla="val -56346"/>
                  <a:gd name="adj2" fmla="val 71095"/>
                  <a:gd name="adj3" fmla="val 16667"/>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a:effectLst/>
                  <a:latin typeface="Calibri"/>
                  <a:ea typeface="Calibri"/>
                  <a:cs typeface="Times New Roman"/>
                </a:endParaRPr>
              </a:p>
            </p:txBody>
          </p:sp>
        </p:grpSp>
        <p:pic>
          <p:nvPicPr>
            <p:cNvPr id="48" name="il_fi" descr="http://www.materielmedical.fr/I-Grande-20274-fauteuil-roulant-manuel-economique.net.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5626" y="267349"/>
              <a:ext cx="295275" cy="303530"/>
            </a:xfrm>
            <a:prstGeom prst="rect">
              <a:avLst/>
            </a:prstGeom>
            <a:noFill/>
            <a:ln>
              <a:noFill/>
            </a:ln>
          </p:spPr>
        </p:pic>
      </p:grpSp>
      <p:pic>
        <p:nvPicPr>
          <p:cNvPr id="3"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6869" y="3471771"/>
            <a:ext cx="1053262" cy="1053262"/>
          </a:xfrm>
          <a:prstGeom prst="rect">
            <a:avLst/>
          </a:prstGeom>
        </p:spPr>
      </p:pic>
      <p:sp>
        <p:nvSpPr>
          <p:cNvPr id="42"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5478987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340768"/>
            <a:ext cx="4293740" cy="461665"/>
          </a:xfrm>
          <a:prstGeom prst="rect">
            <a:avLst/>
          </a:prstGeom>
        </p:spPr>
        <p:txBody>
          <a:bodyPr wrap="none">
            <a:spAutoFit/>
          </a:bodyPr>
          <a:lstStyle/>
          <a:p>
            <a:r>
              <a:rPr lang="fr-FR" sz="2400" dirty="0" smtClean="0"/>
              <a:t>Avez-vous </a:t>
            </a:r>
            <a:r>
              <a:rPr lang="fr-FR" sz="2400" dirty="0"/>
              <a:t>des auxiliaires de vie ?</a:t>
            </a:r>
          </a:p>
        </p:txBody>
      </p:sp>
      <p:pic>
        <p:nvPicPr>
          <p:cNvPr id="136" name="Image 1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225" y="2907732"/>
            <a:ext cx="1615157" cy="16008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735997"/>
            <a:ext cx="936104" cy="110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128020"/>
            <a:ext cx="1597124" cy="159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http://catedu.es/arasaac/classes/img/thumbnail.php?i=c2l6ZT0zMDAmcnV0YT0uLi8uLi9yZXBvc2l0b3Jpby9vcmlnaW5hbGVzLzg5ODUucG5n"/>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372200" y="3252391"/>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6"/>
          <p:cNvSpPr>
            <a:spLocks noChangeArrowheads="1"/>
          </p:cNvSpPr>
          <p:nvPr/>
        </p:nvSpPr>
        <p:spPr bwMode="auto">
          <a:xfrm>
            <a:off x="2339752" y="3708177"/>
            <a:ext cx="936104" cy="368895"/>
          </a:xfrm>
          <a:prstGeom prst="rightArrow">
            <a:avLst>
              <a:gd name="adj1" fmla="val 50000"/>
              <a:gd name="adj2" fmla="val 64706"/>
            </a:avLst>
          </a:prstGeom>
          <a:solidFill>
            <a:srgbClr val="4F81BD"/>
          </a:solidFill>
          <a:ln w="38100">
            <a:solidFill>
              <a:srgbClr val="1F497D"/>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fr-FR"/>
          </a:p>
        </p:txBody>
      </p:sp>
      <p:cxnSp>
        <p:nvCxnSpPr>
          <p:cNvPr id="1031" name="AutoShape 7"/>
          <p:cNvCxnSpPr>
            <a:cxnSpLocks noChangeShapeType="1"/>
          </p:cNvCxnSpPr>
          <p:nvPr/>
        </p:nvCxnSpPr>
        <p:spPr bwMode="auto">
          <a:xfrm flipV="1">
            <a:off x="5220072" y="2671963"/>
            <a:ext cx="768474" cy="456057"/>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32" name="AutoShape 8"/>
          <p:cNvCxnSpPr>
            <a:cxnSpLocks noChangeShapeType="1"/>
          </p:cNvCxnSpPr>
          <p:nvPr/>
        </p:nvCxnSpPr>
        <p:spPr bwMode="auto">
          <a:xfrm>
            <a:off x="5220072" y="3890225"/>
            <a:ext cx="873249" cy="0"/>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33" name="AutoShape 9"/>
          <p:cNvCxnSpPr>
            <a:cxnSpLocks noChangeShapeType="1"/>
          </p:cNvCxnSpPr>
          <p:nvPr/>
        </p:nvCxnSpPr>
        <p:spPr bwMode="auto">
          <a:xfrm>
            <a:off x="5220072" y="4508622"/>
            <a:ext cx="873249" cy="288530"/>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034" name="Picture 10" descr="http://catedu.es/arasaac/classes/img/thumbnail.php?i=c2l6ZT0zMDAmcnV0YT0uLi8uLi9yZXBvc2l0b3Jpby9vcmlnaW5hbGVzLzIzNDIucG5n"/>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6300192" y="4557189"/>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6936023" y="688"/>
            <a:ext cx="2283317" cy="369332"/>
          </a:xfrm>
          <a:prstGeom prst="rect">
            <a:avLst/>
          </a:prstGeom>
          <a:noFill/>
        </p:spPr>
        <p:txBody>
          <a:bodyPr wrap="none" rtlCol="0">
            <a:spAutoFit/>
          </a:bodyPr>
          <a:lstStyle/>
          <a:p>
            <a:r>
              <a:rPr lang="fr-FR" b="1" dirty="0" smtClean="0">
                <a:solidFill>
                  <a:srgbClr val="663300"/>
                </a:solidFill>
              </a:rPr>
              <a:t>10 - AIDES HUMAINES</a:t>
            </a:r>
            <a:endParaRPr lang="fr-FR" b="1" dirty="0">
              <a:solidFill>
                <a:srgbClr val="663300"/>
              </a:solidFill>
            </a:endParaRPr>
          </a:p>
        </p:txBody>
      </p:sp>
      <p:grpSp>
        <p:nvGrpSpPr>
          <p:cNvPr id="2" name="Groupe 1"/>
          <p:cNvGrpSpPr/>
          <p:nvPr/>
        </p:nvGrpSpPr>
        <p:grpSpPr>
          <a:xfrm>
            <a:off x="23403" y="20707"/>
            <a:ext cx="1092048" cy="800445"/>
            <a:chOff x="23403" y="20707"/>
            <a:chExt cx="1092048" cy="800445"/>
          </a:xfrm>
        </p:grpSpPr>
        <p:pic>
          <p:nvPicPr>
            <p:cNvPr id="15" name="Image 13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03" y="20707"/>
              <a:ext cx="807579" cy="800445"/>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98" y="146793"/>
              <a:ext cx="446453" cy="4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8568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90845" cy="2564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45" y="836712"/>
            <a:ext cx="6489725" cy="532859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aphicFrame>
        <p:nvGraphicFramePr>
          <p:cNvPr id="12" name="Tableau 11"/>
          <p:cNvGraphicFramePr>
            <a:graphicFrameLocks noGrp="1"/>
          </p:cNvGraphicFramePr>
          <p:nvPr>
            <p:extLst>
              <p:ext uri="{D42A27DB-BD31-4B8C-83A1-F6EECF244321}">
                <p14:modId xmlns:p14="http://schemas.microsoft.com/office/powerpoint/2010/main" val="1475575959"/>
              </p:ext>
            </p:extLst>
          </p:nvPr>
        </p:nvGraphicFramePr>
        <p:xfrm>
          <a:off x="3491880" y="1700808"/>
          <a:ext cx="5588691" cy="4464495"/>
        </p:xfrm>
        <a:graphic>
          <a:graphicData uri="http://schemas.openxmlformats.org/drawingml/2006/table">
            <a:tbl>
              <a:tblPr firstRow="1" bandRow="1">
                <a:tableStyleId>{5C22544A-7EE6-4342-B048-85BDC9FD1C3A}</a:tableStyleId>
              </a:tblPr>
              <a:tblGrid>
                <a:gridCol w="805054"/>
                <a:gridCol w="797273"/>
                <a:gridCol w="794429"/>
                <a:gridCol w="800116"/>
                <a:gridCol w="797273"/>
                <a:gridCol w="797273"/>
                <a:gridCol w="797273"/>
              </a:tblGrid>
              <a:tr h="892899">
                <a:tc>
                  <a:txBody>
                    <a:bodyPr/>
                    <a:lstStyle/>
                    <a:p>
                      <a:endParaRPr lang="fr-FR" sz="12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2899">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2899">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2899">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2899">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2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ZoneTexte 5"/>
          <p:cNvSpPr txBox="1"/>
          <p:nvPr/>
        </p:nvSpPr>
        <p:spPr>
          <a:xfrm>
            <a:off x="7215254" y="0"/>
            <a:ext cx="1900142" cy="369332"/>
          </a:xfrm>
          <a:prstGeom prst="rect">
            <a:avLst/>
          </a:prstGeom>
          <a:noFill/>
        </p:spPr>
        <p:txBody>
          <a:bodyPr wrap="square" rtlCol="0">
            <a:spAutoFit/>
          </a:bodyPr>
          <a:lstStyle/>
          <a:p>
            <a:r>
              <a:rPr lang="fr-FR" b="1" dirty="0" smtClean="0">
                <a:solidFill>
                  <a:srgbClr val="002060"/>
                </a:solidFill>
              </a:rPr>
              <a:t>01 - PREAMBULE</a:t>
            </a:r>
            <a:endParaRPr lang="fr-FR" b="1" dirty="0">
              <a:solidFill>
                <a:srgbClr val="002060"/>
              </a:solidFill>
            </a:endParaRPr>
          </a:p>
        </p:txBody>
      </p:sp>
      <p:sp>
        <p:nvSpPr>
          <p:cNvPr id="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1181495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37" descr="Logo Assista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925" y="3557761"/>
            <a:ext cx="1990725" cy="1095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1046164"/>
            <a:ext cx="3318281" cy="369332"/>
          </a:xfrm>
          <a:prstGeom prst="rect">
            <a:avLst/>
          </a:prstGeom>
        </p:spPr>
        <p:txBody>
          <a:bodyPr wrap="none">
            <a:spAutoFit/>
          </a:bodyPr>
          <a:lstStyle/>
          <a:p>
            <a:r>
              <a:rPr lang="fr-FR" dirty="0" smtClean="0"/>
              <a:t>Quel </a:t>
            </a:r>
            <a:r>
              <a:rPr lang="fr-FR" dirty="0"/>
              <a:t>est le service qui intervient?</a:t>
            </a:r>
          </a:p>
        </p:txBody>
      </p:sp>
      <p:pic>
        <p:nvPicPr>
          <p:cNvPr id="8" name="Image 44" descr="Accu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50" y="2636912"/>
            <a:ext cx="1543050" cy="92392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1" descr="ASAP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781" y="3873602"/>
            <a:ext cx="27622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2"/>
          <p:cNvPicPr>
            <a:picLocks noChangeAspect="1" noChangeArrowheads="1"/>
          </p:cNvPicPr>
          <p:nvPr/>
        </p:nvPicPr>
        <p:blipFill>
          <a:blip r:embed="rId5">
            <a:extLst>
              <a:ext uri="{28A0092B-C50C-407E-A947-70E740481C1C}">
                <a14:useLocalDpi xmlns:a14="http://schemas.microsoft.com/office/drawing/2010/main" val="0"/>
              </a:ext>
            </a:extLst>
          </a:blip>
          <a:srcRect l="22479" t="9412" r="54050" b="79411"/>
          <a:stretch>
            <a:fillRect/>
          </a:stretch>
        </p:blipFill>
        <p:spPr bwMode="auto">
          <a:xfrm>
            <a:off x="940169" y="5733256"/>
            <a:ext cx="25908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34" descr="Logo Plenit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966493"/>
            <a:ext cx="15621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35" descr="Accueil Vitalli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429" y="5066506"/>
            <a:ext cx="265747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5"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169" y="1412776"/>
            <a:ext cx="2657475" cy="97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28" descr="Accue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2677" y="1531838"/>
            <a:ext cx="16002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42" descr="logo_capvie_france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1384" y="2636912"/>
            <a:ext cx="990600" cy="101917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6707610" y="5708204"/>
            <a:ext cx="505267" cy="923330"/>
          </a:xfrm>
          <a:prstGeom prst="rect">
            <a:avLst/>
          </a:prstGeom>
          <a:noFill/>
        </p:spPr>
        <p:txBody>
          <a:bodyPr wrap="none" rtlCol="0">
            <a:spAutoFit/>
          </a:bodyPr>
          <a:lstStyle/>
          <a:p>
            <a:r>
              <a:rPr lang="fr-FR" sz="5400" b="1" dirty="0" smtClean="0"/>
              <a:t>?</a:t>
            </a:r>
            <a:endParaRPr lang="fr-FR" b="1" dirty="0"/>
          </a:p>
        </p:txBody>
      </p:sp>
      <p:sp>
        <p:nvSpPr>
          <p:cNvPr id="19" name="ZoneTexte 18"/>
          <p:cNvSpPr txBox="1"/>
          <p:nvPr/>
        </p:nvSpPr>
        <p:spPr>
          <a:xfrm>
            <a:off x="6936023" y="688"/>
            <a:ext cx="2283317" cy="369332"/>
          </a:xfrm>
          <a:prstGeom prst="rect">
            <a:avLst/>
          </a:prstGeom>
          <a:noFill/>
        </p:spPr>
        <p:txBody>
          <a:bodyPr wrap="none" rtlCol="0">
            <a:spAutoFit/>
          </a:bodyPr>
          <a:lstStyle/>
          <a:p>
            <a:r>
              <a:rPr lang="fr-FR" b="1" dirty="0" smtClean="0">
                <a:solidFill>
                  <a:srgbClr val="663300"/>
                </a:solidFill>
              </a:rPr>
              <a:t>10 - AIDES HUMAINES</a:t>
            </a:r>
            <a:endParaRPr lang="fr-FR" b="1" dirty="0">
              <a:solidFill>
                <a:srgbClr val="663300"/>
              </a:solidFill>
            </a:endParaRPr>
          </a:p>
        </p:txBody>
      </p:sp>
      <p:grpSp>
        <p:nvGrpSpPr>
          <p:cNvPr id="18" name="Groupe 17"/>
          <p:cNvGrpSpPr/>
          <p:nvPr/>
        </p:nvGrpSpPr>
        <p:grpSpPr>
          <a:xfrm>
            <a:off x="23403" y="20707"/>
            <a:ext cx="1092048" cy="800445"/>
            <a:chOff x="23403" y="20707"/>
            <a:chExt cx="1092048" cy="800445"/>
          </a:xfrm>
        </p:grpSpPr>
        <p:pic>
          <p:nvPicPr>
            <p:cNvPr id="20" name="Image 13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403" y="20707"/>
              <a:ext cx="807579" cy="80044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998" y="146793"/>
              <a:ext cx="446453" cy="4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22"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5120508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24744"/>
            <a:ext cx="3799695" cy="369332"/>
          </a:xfrm>
          <a:prstGeom prst="rect">
            <a:avLst/>
          </a:prstGeom>
        </p:spPr>
        <p:txBody>
          <a:bodyPr wrap="none">
            <a:spAutoFit/>
          </a:bodyPr>
          <a:lstStyle/>
          <a:p>
            <a:r>
              <a:rPr lang="fr-FR" dirty="0" smtClean="0"/>
              <a:t>Etes-vous  </a:t>
            </a:r>
            <a:r>
              <a:rPr lang="fr-FR" dirty="0"/>
              <a:t>accompagné par un SSIAD ?</a:t>
            </a:r>
          </a:p>
        </p:txBody>
      </p:sp>
      <p:pic>
        <p:nvPicPr>
          <p:cNvPr id="2050" name="Image 8" descr="http://catedu.es/arasaac/classes/img/thumbnail.php?i=c2l6ZT0zMDAmcnV0YT0uLi8uLi9yZXBvc2l0b3Jpby9vcmlnaW5hbGVzLzIzNzUucG5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646556"/>
            <a:ext cx="1182369" cy="118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Image 1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174" y="2890838"/>
            <a:ext cx="1807617" cy="17919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360" y="299085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AutoShape 5"/>
          <p:cNvSpPr>
            <a:spLocks noChangeArrowheads="1"/>
          </p:cNvSpPr>
          <p:nvPr/>
        </p:nvSpPr>
        <p:spPr bwMode="auto">
          <a:xfrm>
            <a:off x="2423106" y="3590599"/>
            <a:ext cx="712366" cy="247650"/>
          </a:xfrm>
          <a:prstGeom prst="rightArrow">
            <a:avLst>
              <a:gd name="adj1" fmla="val 50000"/>
              <a:gd name="adj2" fmla="val 64706"/>
            </a:avLst>
          </a:prstGeom>
          <a:solidFill>
            <a:srgbClr val="4F81BD"/>
          </a:solidFill>
          <a:ln w="38100">
            <a:solidFill>
              <a:srgbClr val="1F497D"/>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fr-FR"/>
          </a:p>
        </p:txBody>
      </p:sp>
      <p:cxnSp>
        <p:nvCxnSpPr>
          <p:cNvPr id="2054" name="AutoShape 6"/>
          <p:cNvCxnSpPr>
            <a:cxnSpLocks noChangeShapeType="1"/>
          </p:cNvCxnSpPr>
          <p:nvPr/>
        </p:nvCxnSpPr>
        <p:spPr bwMode="auto">
          <a:xfrm flipV="1">
            <a:off x="5371926" y="2551647"/>
            <a:ext cx="552450" cy="323850"/>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5" name="AutoShape 7"/>
          <p:cNvCxnSpPr>
            <a:cxnSpLocks noChangeShapeType="1"/>
          </p:cNvCxnSpPr>
          <p:nvPr/>
        </p:nvCxnSpPr>
        <p:spPr bwMode="auto">
          <a:xfrm>
            <a:off x="5371926" y="3838249"/>
            <a:ext cx="561975" cy="0"/>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6" name="AutoShape 8"/>
          <p:cNvCxnSpPr>
            <a:cxnSpLocks noChangeShapeType="1"/>
          </p:cNvCxnSpPr>
          <p:nvPr/>
        </p:nvCxnSpPr>
        <p:spPr bwMode="auto">
          <a:xfrm>
            <a:off x="5367993" y="4597400"/>
            <a:ext cx="733425" cy="400050"/>
          </a:xfrm>
          <a:prstGeom prst="straightConnector1">
            <a:avLst/>
          </a:prstGeom>
          <a:noFill/>
          <a:ln w="349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057" name="Picture 9" descr="https://encrypted-tbn3.gstatic.com/images?q=tbn:ANd9GcTilq_pjdM91pPy0kkpZNDGFoGr1ZkirnRl9fi8S8hvSNprg_DzpA"/>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286326" y="1741445"/>
            <a:ext cx="1079500" cy="108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ttp://www.pilbox-shop.fr/boutique/images_produits/daily-02-z.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6264870" y="3279865"/>
            <a:ext cx="1475482" cy="101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https://encrypted-tbn2.gstatic.com/images?q=tbn:ANd9GcSFclxNTcgx9ayonF-lH1vS9T9rFRbcnJRbx30sYfkb11_W8Tsc"/>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422851" y="4691038"/>
            <a:ext cx="1389509" cy="138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6936023" y="688"/>
            <a:ext cx="2283317" cy="369332"/>
          </a:xfrm>
          <a:prstGeom prst="rect">
            <a:avLst/>
          </a:prstGeom>
          <a:noFill/>
        </p:spPr>
        <p:txBody>
          <a:bodyPr wrap="none" rtlCol="0">
            <a:spAutoFit/>
          </a:bodyPr>
          <a:lstStyle/>
          <a:p>
            <a:r>
              <a:rPr lang="fr-FR" b="1" dirty="0" smtClean="0">
                <a:solidFill>
                  <a:srgbClr val="663300"/>
                </a:solidFill>
              </a:rPr>
              <a:t>10 - AIDES HUMAINES</a:t>
            </a:r>
            <a:endParaRPr lang="fr-FR" b="1" dirty="0">
              <a:solidFill>
                <a:srgbClr val="663300"/>
              </a:solidFill>
            </a:endParaRPr>
          </a:p>
        </p:txBody>
      </p:sp>
      <p:grpSp>
        <p:nvGrpSpPr>
          <p:cNvPr id="16" name="Groupe 15"/>
          <p:cNvGrpSpPr/>
          <p:nvPr/>
        </p:nvGrpSpPr>
        <p:grpSpPr>
          <a:xfrm>
            <a:off x="23403" y="20707"/>
            <a:ext cx="1092048" cy="800445"/>
            <a:chOff x="23403" y="20707"/>
            <a:chExt cx="1092048" cy="800445"/>
          </a:xfrm>
        </p:grpSpPr>
        <p:pic>
          <p:nvPicPr>
            <p:cNvPr id="17" name="Image 13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403" y="20707"/>
              <a:ext cx="807579" cy="80044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98" y="146793"/>
              <a:ext cx="446453" cy="4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349592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96752"/>
            <a:ext cx="3896003" cy="369332"/>
          </a:xfrm>
          <a:prstGeom prst="rect">
            <a:avLst/>
          </a:prstGeom>
        </p:spPr>
        <p:txBody>
          <a:bodyPr wrap="none">
            <a:spAutoFit/>
          </a:bodyPr>
          <a:lstStyle/>
          <a:p>
            <a:r>
              <a:rPr lang="fr-FR" dirty="0"/>
              <a:t>Etes-vous accompagné par une l’HAD ? </a:t>
            </a:r>
          </a:p>
        </p:txBody>
      </p:sp>
      <p:pic>
        <p:nvPicPr>
          <p:cNvPr id="3074" name="Picture 2" descr="http://lewebzine.aphp.fr/files/migration/IMG/arton71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1600" y="2780928"/>
            <a:ext cx="3960440" cy="27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1" descr="Description : http://images.mon64.com/items/standard/CDT64-tfinal-Hopi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668090"/>
            <a:ext cx="1355895" cy="14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6936023" y="688"/>
            <a:ext cx="2283317" cy="369332"/>
          </a:xfrm>
          <a:prstGeom prst="rect">
            <a:avLst/>
          </a:prstGeom>
          <a:noFill/>
        </p:spPr>
        <p:txBody>
          <a:bodyPr wrap="none" rtlCol="0">
            <a:spAutoFit/>
          </a:bodyPr>
          <a:lstStyle/>
          <a:p>
            <a:r>
              <a:rPr lang="fr-FR" b="1" dirty="0" smtClean="0">
                <a:solidFill>
                  <a:srgbClr val="663300"/>
                </a:solidFill>
              </a:rPr>
              <a:t>10 - AIDES HUMAINES</a:t>
            </a:r>
            <a:endParaRPr lang="fr-FR" b="1" dirty="0">
              <a:solidFill>
                <a:srgbClr val="663300"/>
              </a:solidFill>
            </a:endParaRPr>
          </a:p>
        </p:txBody>
      </p:sp>
      <p:grpSp>
        <p:nvGrpSpPr>
          <p:cNvPr id="8" name="Groupe 7"/>
          <p:cNvGrpSpPr/>
          <p:nvPr/>
        </p:nvGrpSpPr>
        <p:grpSpPr>
          <a:xfrm>
            <a:off x="23403" y="20707"/>
            <a:ext cx="1092048" cy="800445"/>
            <a:chOff x="23403" y="20707"/>
            <a:chExt cx="1092048" cy="800445"/>
          </a:xfrm>
        </p:grpSpPr>
        <p:pic>
          <p:nvPicPr>
            <p:cNvPr id="9" name="Image 13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03" y="20707"/>
              <a:ext cx="807579" cy="80044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998" y="146793"/>
              <a:ext cx="446453" cy="4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1"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078957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904" y="260648"/>
            <a:ext cx="2238433" cy="369332"/>
          </a:xfrm>
          <a:prstGeom prst="rect">
            <a:avLst/>
          </a:prstGeom>
        </p:spPr>
        <p:txBody>
          <a:bodyPr wrap="none">
            <a:spAutoFit/>
          </a:bodyPr>
          <a:lstStyle/>
          <a:p>
            <a:r>
              <a:rPr lang="fr-FR" dirty="0"/>
              <a:t>DONNEES MEDICALES</a:t>
            </a:r>
          </a:p>
        </p:txBody>
      </p:sp>
      <p:grpSp>
        <p:nvGrpSpPr>
          <p:cNvPr id="5" name="Groupe 4"/>
          <p:cNvGrpSpPr/>
          <p:nvPr/>
        </p:nvGrpSpPr>
        <p:grpSpPr>
          <a:xfrm>
            <a:off x="95872" y="91998"/>
            <a:ext cx="1066800" cy="590550"/>
            <a:chOff x="0" y="114300"/>
            <a:chExt cx="1066800" cy="590550"/>
          </a:xfrm>
        </p:grpSpPr>
        <p:pic>
          <p:nvPicPr>
            <p:cNvPr id="6" name="Image 5" descr="\\SECRETARIAT\Mes documents\DEMARCHE QUALITE\PAQ 2013\Travail sur la communication\picto - banque d'mages\j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
              <a:ext cx="476250" cy="476250"/>
            </a:xfrm>
            <a:prstGeom prst="rect">
              <a:avLst/>
            </a:prstGeom>
            <a:noFill/>
            <a:ln>
              <a:noFill/>
            </a:ln>
          </p:spPr>
        </p:pic>
        <p:pic>
          <p:nvPicPr>
            <p:cNvPr id="7" name="Image 6" descr="http://catedu.es/arasaac/classes/img/thumbnail.php?i=c2l6ZT0zMDAmcnV0YT0uLi8uLi9yZXBvc2l0b3Jpby9vcmlnaW5hbGVzLzE2MTMxLnBuZw=="/>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 y="114300"/>
              <a:ext cx="590550" cy="590550"/>
            </a:xfrm>
            <a:prstGeom prst="rect">
              <a:avLst/>
            </a:prstGeom>
            <a:noFill/>
            <a:ln>
              <a:noFill/>
            </a:ln>
          </p:spPr>
        </p:pic>
      </p:grpSp>
      <p:sp>
        <p:nvSpPr>
          <p:cNvPr id="8" name="Rectangle 7"/>
          <p:cNvSpPr/>
          <p:nvPr/>
        </p:nvSpPr>
        <p:spPr>
          <a:xfrm>
            <a:off x="251520" y="953423"/>
            <a:ext cx="3219407" cy="369332"/>
          </a:xfrm>
          <a:prstGeom prst="rect">
            <a:avLst/>
          </a:prstGeom>
        </p:spPr>
        <p:txBody>
          <a:bodyPr wrap="none">
            <a:spAutoFit/>
          </a:bodyPr>
          <a:lstStyle/>
          <a:p>
            <a:r>
              <a:rPr lang="fr-FR" u="sng" dirty="0"/>
              <a:t>Qui est votre médecin traitant ? </a:t>
            </a:r>
            <a:endParaRPr lang="fr-FR" dirty="0"/>
          </a:p>
        </p:txBody>
      </p:sp>
      <p:grpSp>
        <p:nvGrpSpPr>
          <p:cNvPr id="12" name="Groupe 11"/>
          <p:cNvGrpSpPr/>
          <p:nvPr/>
        </p:nvGrpSpPr>
        <p:grpSpPr>
          <a:xfrm>
            <a:off x="3458169" y="921658"/>
            <a:ext cx="1520190" cy="1181100"/>
            <a:chOff x="3811905" y="2838450"/>
            <a:chExt cx="1520190" cy="1181100"/>
          </a:xfrm>
        </p:grpSpPr>
        <p:pic>
          <p:nvPicPr>
            <p:cNvPr id="9" name="Image 8" descr="http://www.catedu.es/arasaac/classes/img/thumbnail.php?i=c2l6ZT0zMDAmcnV0YT0uLi8uLi9yZXBvc2l0b3Jpby9vcmlnaW5hbGVzLzI0NjcucG5n"/>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811905" y="2952750"/>
              <a:ext cx="1066800" cy="1066800"/>
            </a:xfrm>
            <a:prstGeom prst="rect">
              <a:avLst/>
            </a:prstGeom>
            <a:noFill/>
            <a:ln>
              <a:noFill/>
            </a:ln>
          </p:spPr>
        </p:pic>
        <p:pic>
          <p:nvPicPr>
            <p:cNvPr id="10" name="Image 9" descr="http://parlons-assurance-mutuelle.fr/wp-content/uploads/2012/04/assurance-maladie-54.jpg"/>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497705" y="2838450"/>
              <a:ext cx="790575" cy="361950"/>
            </a:xfrm>
            <a:prstGeom prst="rect">
              <a:avLst/>
            </a:prstGeom>
            <a:noFill/>
            <a:ln>
              <a:noFill/>
            </a:ln>
          </p:spPr>
        </p:pic>
        <p:pic>
          <p:nvPicPr>
            <p:cNvPr id="11" name="Image 10" descr="http://1.bp.blogspot.com/-ZqlQ8q24YBo/UReRwdcskcI/AAAAAAAAAIs/g-39CO7sGPU/s320/carte-vitale-2_01.jpg"/>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5031105" y="3181350"/>
              <a:ext cx="300990" cy="192405"/>
            </a:xfrm>
            <a:prstGeom prst="rect">
              <a:avLst/>
            </a:prstGeom>
            <a:noFill/>
            <a:ln>
              <a:noFill/>
            </a:ln>
          </p:spPr>
        </p:pic>
      </p:grpSp>
      <p:sp>
        <p:nvSpPr>
          <p:cNvPr id="13" name="Rectangle 12"/>
          <p:cNvSpPr/>
          <p:nvPr/>
        </p:nvSpPr>
        <p:spPr>
          <a:xfrm>
            <a:off x="1187624" y="1456963"/>
            <a:ext cx="1580882" cy="369332"/>
          </a:xfrm>
          <a:prstGeom prst="rect">
            <a:avLst/>
          </a:prstGeom>
        </p:spPr>
        <p:txBody>
          <a:bodyPr wrap="none">
            <a:spAutoFit/>
          </a:bodyPr>
          <a:lstStyle/>
          <a:p>
            <a:r>
              <a:rPr lang="fr-FR" dirty="0"/>
              <a:t> Dr……………….. </a:t>
            </a:r>
          </a:p>
        </p:txBody>
      </p:sp>
      <p:pic>
        <p:nvPicPr>
          <p:cNvPr id="11265" name="Image 24" descr="http://www.vinplaisirsetsante.com/oldImage/chroniqueLise/manqueCalcium/douleurArticulaire.jpg"/>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1530350" y="8534400"/>
            <a:ext cx="476250" cy="63341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Image 27" descr="http://www.vinplaisirsetsante.com/oldImage/chroniqueLise/manqueCalcium/douleurArticulaire.jpg"/>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1530350" y="8534400"/>
            <a:ext cx="476250" cy="6334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7469039" y="-12322"/>
            <a:ext cx="1674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dirty="0" smtClean="0">
                <a:solidFill>
                  <a:srgbClr val="FF0000"/>
                </a:solidFill>
              </a:rPr>
              <a:t>11 - MEDICAL</a:t>
            </a:r>
            <a:endParaRPr lang="fr-FR" b="1" dirty="0">
              <a:solidFill>
                <a:srgbClr val="FF0000"/>
              </a:solidFill>
            </a:endParaRPr>
          </a:p>
        </p:txBody>
      </p:sp>
      <p:sp>
        <p:nvSpPr>
          <p:cNvPr id="15" name="Rectangle 4"/>
          <p:cNvSpPr>
            <a:spLocks noChangeArrowheads="1"/>
          </p:cNvSpPr>
          <p:nvPr/>
        </p:nvSpPr>
        <p:spPr bwMode="auto">
          <a:xfrm>
            <a:off x="251520" y="2348880"/>
            <a:ext cx="3131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Etes vous suivi par d’autres médecins ?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Zone de texte 2"/>
          <p:cNvSpPr txBox="1">
            <a:spLocks noChangeArrowheads="1"/>
          </p:cNvSpPr>
          <p:nvPr/>
        </p:nvSpPr>
        <p:spPr bwMode="auto">
          <a:xfrm>
            <a:off x="367464" y="2686807"/>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MPR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pic>
        <p:nvPicPr>
          <p:cNvPr id="19" name="Image 18"/>
          <p:cNvPicPr/>
          <p:nvPr/>
        </p:nvPicPr>
        <p:blipFill>
          <a:blip r:embed="rId12">
            <a:extLst>
              <a:ext uri="{28A0092B-C50C-407E-A947-70E740481C1C}">
                <a14:useLocalDpi xmlns:a14="http://schemas.microsoft.com/office/drawing/2010/main" val="0"/>
              </a:ext>
            </a:extLst>
          </a:blip>
          <a:srcRect/>
          <a:stretch>
            <a:fillRect/>
          </a:stretch>
        </p:blipFill>
        <p:spPr bwMode="auto">
          <a:xfrm>
            <a:off x="827909" y="2814506"/>
            <a:ext cx="752475" cy="752475"/>
          </a:xfrm>
          <a:prstGeom prst="rect">
            <a:avLst/>
          </a:prstGeom>
          <a:noFill/>
          <a:ln>
            <a:noFill/>
          </a:ln>
        </p:spPr>
      </p:pic>
      <p:sp>
        <p:nvSpPr>
          <p:cNvPr id="20" name="Zone de texte 2"/>
          <p:cNvSpPr txBox="1">
            <a:spLocks noChangeArrowheads="1"/>
          </p:cNvSpPr>
          <p:nvPr/>
        </p:nvSpPr>
        <p:spPr bwMode="auto">
          <a:xfrm>
            <a:off x="2315169" y="2686807"/>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latin typeface="Times New Roman"/>
                <a:ea typeface="Times New Roman"/>
              </a:rPr>
              <a:t>Neurologue</a:t>
            </a:r>
            <a:r>
              <a:rPr lang="fr-FR" sz="1200" dirty="0" smtClean="0">
                <a:solidFill>
                  <a:srgbClr val="0000FF"/>
                </a:solidFill>
                <a:effectLst/>
                <a:latin typeface="Times New Roman"/>
                <a:ea typeface="Times New Roman"/>
              </a:rPr>
              <a:t>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pic>
        <p:nvPicPr>
          <p:cNvPr id="21" name="Image 20"/>
          <p:cNvPicPr/>
          <p:nvPr/>
        </p:nvPicPr>
        <p:blipFill>
          <a:blip r:embed="rId13">
            <a:extLst>
              <a:ext uri="{28A0092B-C50C-407E-A947-70E740481C1C}">
                <a14:useLocalDpi xmlns:a14="http://schemas.microsoft.com/office/drawing/2010/main" val="0"/>
              </a:ext>
            </a:extLst>
          </a:blip>
          <a:srcRect/>
          <a:stretch>
            <a:fillRect/>
          </a:stretch>
        </p:blipFill>
        <p:spPr bwMode="auto">
          <a:xfrm>
            <a:off x="2507754" y="2725071"/>
            <a:ext cx="1200150" cy="790575"/>
          </a:xfrm>
          <a:prstGeom prst="rect">
            <a:avLst/>
          </a:prstGeom>
          <a:noFill/>
          <a:ln>
            <a:noFill/>
          </a:ln>
        </p:spPr>
      </p:pic>
      <p:sp>
        <p:nvSpPr>
          <p:cNvPr id="22" name="Zone de texte 2"/>
          <p:cNvSpPr txBox="1">
            <a:spLocks noChangeArrowheads="1"/>
          </p:cNvSpPr>
          <p:nvPr/>
        </p:nvSpPr>
        <p:spPr bwMode="auto">
          <a:xfrm>
            <a:off x="4240919" y="2686806"/>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latin typeface="Times New Roman"/>
                <a:ea typeface="Times New Roman"/>
              </a:rPr>
              <a:t>Pneumologue</a:t>
            </a:r>
            <a:r>
              <a:rPr lang="fr-FR" sz="1200" dirty="0" smtClean="0">
                <a:solidFill>
                  <a:srgbClr val="0000FF"/>
                </a:solidFill>
                <a:effectLst/>
                <a:latin typeface="Times New Roman"/>
                <a:ea typeface="Times New Roman"/>
              </a:rPr>
              <a:t>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sp>
        <p:nvSpPr>
          <p:cNvPr id="23" name="Zone de texte 2"/>
          <p:cNvSpPr txBox="1">
            <a:spLocks noChangeArrowheads="1"/>
          </p:cNvSpPr>
          <p:nvPr/>
        </p:nvSpPr>
        <p:spPr bwMode="auto">
          <a:xfrm>
            <a:off x="6086814" y="2686807"/>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latin typeface="Times New Roman"/>
                <a:ea typeface="Times New Roman"/>
              </a:rPr>
              <a:t>Cardiologue</a:t>
            </a:r>
            <a:r>
              <a:rPr lang="fr-FR" sz="1200" dirty="0" smtClean="0">
                <a:solidFill>
                  <a:srgbClr val="0000FF"/>
                </a:solidFill>
                <a:effectLst/>
                <a:latin typeface="Times New Roman"/>
                <a:ea typeface="Times New Roman"/>
              </a:rPr>
              <a:t>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pic>
        <p:nvPicPr>
          <p:cNvPr id="24" name="Image 23"/>
          <p:cNvPicPr/>
          <p:nvPr/>
        </p:nvPicPr>
        <p:blipFill>
          <a:blip r:embed="rId14">
            <a:extLst>
              <a:ext uri="{28A0092B-C50C-407E-A947-70E740481C1C}">
                <a14:useLocalDpi xmlns:a14="http://schemas.microsoft.com/office/drawing/2010/main" val="0"/>
              </a:ext>
            </a:extLst>
          </a:blip>
          <a:srcRect/>
          <a:stretch>
            <a:fillRect/>
          </a:stretch>
        </p:blipFill>
        <p:spPr bwMode="auto">
          <a:xfrm>
            <a:off x="4488569" y="2725071"/>
            <a:ext cx="1181100" cy="762000"/>
          </a:xfrm>
          <a:prstGeom prst="rect">
            <a:avLst/>
          </a:prstGeom>
          <a:noFill/>
          <a:ln>
            <a:noFill/>
          </a:ln>
        </p:spPr>
      </p:pic>
      <p:pic>
        <p:nvPicPr>
          <p:cNvPr id="25" name="Image 24"/>
          <p:cNvPicPr/>
          <p:nvPr/>
        </p:nvPicPr>
        <p:blipFill>
          <a:blip r:embed="rId15">
            <a:extLst>
              <a:ext uri="{28A0092B-C50C-407E-A947-70E740481C1C}">
                <a14:useLocalDpi xmlns:a14="http://schemas.microsoft.com/office/drawing/2010/main" val="0"/>
              </a:ext>
            </a:extLst>
          </a:blip>
          <a:srcRect/>
          <a:stretch>
            <a:fillRect/>
          </a:stretch>
        </p:blipFill>
        <p:spPr bwMode="auto">
          <a:xfrm>
            <a:off x="6334464" y="2738208"/>
            <a:ext cx="1181100" cy="723900"/>
          </a:xfrm>
          <a:prstGeom prst="rect">
            <a:avLst/>
          </a:prstGeom>
          <a:noFill/>
          <a:ln>
            <a:noFill/>
          </a:ln>
        </p:spPr>
      </p:pic>
      <p:sp>
        <p:nvSpPr>
          <p:cNvPr id="27" name="Zone de texte 2"/>
          <p:cNvSpPr txBox="1">
            <a:spLocks noChangeArrowheads="1"/>
          </p:cNvSpPr>
          <p:nvPr/>
        </p:nvSpPr>
        <p:spPr bwMode="auto">
          <a:xfrm>
            <a:off x="390413" y="4509120"/>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latin typeface="Times New Roman"/>
                <a:ea typeface="Times New Roman"/>
              </a:rPr>
              <a:t>Rhumatologue</a:t>
            </a:r>
            <a:r>
              <a:rPr lang="fr-FR" sz="1200" dirty="0" smtClean="0">
                <a:solidFill>
                  <a:srgbClr val="0000FF"/>
                </a:solidFill>
                <a:effectLst/>
                <a:latin typeface="Times New Roman"/>
                <a:ea typeface="Times New Roman"/>
              </a:rPr>
              <a:t>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sp>
        <p:nvSpPr>
          <p:cNvPr id="28" name="Zone de texte 2"/>
          <p:cNvSpPr txBox="1">
            <a:spLocks noChangeArrowheads="1"/>
          </p:cNvSpPr>
          <p:nvPr/>
        </p:nvSpPr>
        <p:spPr bwMode="auto">
          <a:xfrm>
            <a:off x="2315169" y="4510534"/>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latin typeface="Times New Roman"/>
                <a:ea typeface="Times New Roman"/>
              </a:rPr>
              <a:t>Urologue</a:t>
            </a:r>
            <a:r>
              <a:rPr lang="fr-FR" sz="1200" dirty="0" smtClean="0">
                <a:solidFill>
                  <a:srgbClr val="0000FF"/>
                </a:solidFill>
                <a:effectLst/>
                <a:latin typeface="Times New Roman"/>
                <a:ea typeface="Times New Roman"/>
              </a:rPr>
              <a:t>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sp>
        <p:nvSpPr>
          <p:cNvPr id="29" name="Zone de texte 2"/>
          <p:cNvSpPr txBox="1">
            <a:spLocks noChangeArrowheads="1"/>
          </p:cNvSpPr>
          <p:nvPr/>
        </p:nvSpPr>
        <p:spPr bwMode="auto">
          <a:xfrm>
            <a:off x="4269937" y="4510534"/>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latin typeface="Times New Roman"/>
                <a:ea typeface="Times New Roman"/>
              </a:rPr>
              <a:t>Autre</a:t>
            </a:r>
            <a:r>
              <a:rPr lang="fr-FR" sz="1200" dirty="0" smtClean="0">
                <a:solidFill>
                  <a:srgbClr val="0000FF"/>
                </a:solidFill>
                <a:effectLst/>
                <a:latin typeface="Times New Roman"/>
                <a:ea typeface="Times New Roman"/>
              </a:rPr>
              <a:t>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sp>
        <p:nvSpPr>
          <p:cNvPr id="30" name="Zone de texte 2"/>
          <p:cNvSpPr txBox="1">
            <a:spLocks noChangeArrowheads="1"/>
          </p:cNvSpPr>
          <p:nvPr/>
        </p:nvSpPr>
        <p:spPr bwMode="auto">
          <a:xfrm>
            <a:off x="6162194" y="4509119"/>
            <a:ext cx="1676400" cy="153352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a:solidFill>
                <a:srgbClr val="0000FF"/>
              </a:solidFill>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spcAft>
                <a:spcPts val="0"/>
              </a:spcAft>
            </a:pPr>
            <a:endParaRPr lang="fr-FR" sz="1200" dirty="0" smtClean="0">
              <a:solidFill>
                <a:srgbClr val="0000FF"/>
              </a:solidFill>
              <a:effectLst/>
              <a:latin typeface="Times New Roman"/>
              <a:ea typeface="Times New Roman"/>
            </a:endParaRPr>
          </a:p>
          <a:p>
            <a:pPr algn="ctr">
              <a:spcAft>
                <a:spcPts val="0"/>
              </a:spcAft>
            </a:pPr>
            <a:r>
              <a:rPr lang="fr-FR" sz="1200" dirty="0" smtClean="0">
                <a:solidFill>
                  <a:srgbClr val="0000FF"/>
                </a:solidFill>
                <a:latin typeface="Times New Roman"/>
                <a:ea typeface="Times New Roman"/>
              </a:rPr>
              <a:t>Autre</a:t>
            </a:r>
            <a:r>
              <a:rPr lang="fr-FR" sz="1200" dirty="0" smtClean="0">
                <a:solidFill>
                  <a:srgbClr val="0000FF"/>
                </a:solidFill>
                <a:effectLst/>
                <a:latin typeface="Times New Roman"/>
                <a:ea typeface="Times New Roman"/>
              </a:rPr>
              <a:t>    </a:t>
            </a:r>
          </a:p>
          <a:p>
            <a:pPr algn="ctr">
              <a:spcAft>
                <a:spcPts val="0"/>
              </a:spcAft>
            </a:pPr>
            <a:endParaRPr lang="fr-FR" sz="1200" dirty="0">
              <a:solidFill>
                <a:srgbClr val="0000FF"/>
              </a:solidFill>
              <a:latin typeface="Times New Roman"/>
              <a:ea typeface="Times New Roman"/>
            </a:endParaRPr>
          </a:p>
          <a:p>
            <a:pPr algn="ctr">
              <a:spcAft>
                <a:spcPts val="0"/>
              </a:spcAft>
            </a:pPr>
            <a:r>
              <a:rPr lang="fr-FR" sz="1200" dirty="0" smtClean="0">
                <a:solidFill>
                  <a:srgbClr val="0000FF"/>
                </a:solidFill>
                <a:effectLst/>
                <a:latin typeface="Times New Roman"/>
                <a:ea typeface="Times New Roman"/>
              </a:rPr>
              <a:t>   </a:t>
            </a:r>
            <a:r>
              <a:rPr lang="fr-FR" sz="1200" dirty="0">
                <a:solidFill>
                  <a:srgbClr val="0000FF"/>
                </a:solidFill>
                <a:effectLst/>
                <a:latin typeface="Times New Roman"/>
                <a:ea typeface="Times New Roman"/>
              </a:rPr>
              <a:t>Dr…………………..</a:t>
            </a:r>
            <a:endParaRPr lang="fr-FR" sz="1200" dirty="0">
              <a:effectLst/>
              <a:latin typeface="Times New Roman"/>
              <a:ea typeface="Times New Roman"/>
            </a:endParaRPr>
          </a:p>
        </p:txBody>
      </p:sp>
      <p:pic>
        <p:nvPicPr>
          <p:cNvPr id="31" name="Image 30"/>
          <p:cNvPicPr/>
          <p:nvPr/>
        </p:nvPicPr>
        <p:blipFill>
          <a:blip r:embed="rId16">
            <a:extLst>
              <a:ext uri="{28A0092B-C50C-407E-A947-70E740481C1C}">
                <a14:useLocalDpi xmlns:a14="http://schemas.microsoft.com/office/drawing/2010/main" val="0"/>
              </a:ext>
            </a:extLst>
          </a:blip>
          <a:srcRect/>
          <a:stretch>
            <a:fillRect/>
          </a:stretch>
        </p:blipFill>
        <p:spPr bwMode="auto">
          <a:xfrm>
            <a:off x="644699" y="4584006"/>
            <a:ext cx="1085850" cy="771525"/>
          </a:xfrm>
          <a:prstGeom prst="rect">
            <a:avLst/>
          </a:prstGeom>
          <a:noFill/>
          <a:ln>
            <a:noFill/>
          </a:ln>
        </p:spPr>
      </p:pic>
      <p:pic>
        <p:nvPicPr>
          <p:cNvPr id="32" name="Image 31"/>
          <p:cNvPicPr/>
          <p:nvPr/>
        </p:nvPicPr>
        <p:blipFill>
          <a:blip r:embed="rId17">
            <a:extLst>
              <a:ext uri="{28A0092B-C50C-407E-A947-70E740481C1C}">
                <a14:useLocalDpi xmlns:a14="http://schemas.microsoft.com/office/drawing/2010/main" val="0"/>
              </a:ext>
            </a:extLst>
          </a:blip>
          <a:srcRect/>
          <a:stretch>
            <a:fillRect/>
          </a:stretch>
        </p:blipFill>
        <p:spPr bwMode="auto">
          <a:xfrm>
            <a:off x="2405159" y="4584006"/>
            <a:ext cx="1476375" cy="762000"/>
          </a:xfrm>
          <a:prstGeom prst="rect">
            <a:avLst/>
          </a:prstGeom>
          <a:noFill/>
          <a:ln>
            <a:noFill/>
          </a:ln>
        </p:spPr>
      </p:pic>
      <p:sp>
        <p:nvSpPr>
          <p:cNvPr id="16" name="Rectangle 15"/>
          <p:cNvSpPr/>
          <p:nvPr/>
        </p:nvSpPr>
        <p:spPr>
          <a:xfrm>
            <a:off x="4933085" y="4780340"/>
            <a:ext cx="397866" cy="646331"/>
          </a:xfrm>
          <a:prstGeom prst="rect">
            <a:avLst/>
          </a:prstGeom>
        </p:spPr>
        <p:txBody>
          <a:bodyPr wrap="none">
            <a:spAutoFit/>
          </a:bodyPr>
          <a:lstStyle/>
          <a:p>
            <a:r>
              <a:rPr lang="fr-FR" sz="3600" b="1" dirty="0"/>
              <a:t>?</a:t>
            </a:r>
          </a:p>
        </p:txBody>
      </p:sp>
      <p:sp>
        <p:nvSpPr>
          <p:cNvPr id="34" name="Rectangle 33"/>
          <p:cNvSpPr/>
          <p:nvPr/>
        </p:nvSpPr>
        <p:spPr>
          <a:xfrm>
            <a:off x="6830925" y="4780340"/>
            <a:ext cx="397866" cy="646331"/>
          </a:xfrm>
          <a:prstGeom prst="rect">
            <a:avLst/>
          </a:prstGeom>
        </p:spPr>
        <p:txBody>
          <a:bodyPr wrap="none">
            <a:spAutoFit/>
          </a:bodyPr>
          <a:lstStyle/>
          <a:p>
            <a:r>
              <a:rPr lang="fr-FR" sz="3600" b="1" dirty="0"/>
              <a:t>?</a:t>
            </a:r>
          </a:p>
        </p:txBody>
      </p:sp>
      <p:sp>
        <p:nvSpPr>
          <p:cNvPr id="33"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34090207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79327114"/>
              </p:ext>
            </p:extLst>
          </p:nvPr>
        </p:nvGraphicFramePr>
        <p:xfrm>
          <a:off x="6183" y="406006"/>
          <a:ext cx="8892480" cy="6408712"/>
        </p:xfrm>
        <a:graphic>
          <a:graphicData uri="http://schemas.openxmlformats.org/drawingml/2006/table">
            <a:tbl>
              <a:tblPr firstRow="1" bandRow="1">
                <a:tableStyleId>{5C22544A-7EE6-4342-B048-85BDC9FD1C3A}</a:tableStyleId>
              </a:tblPr>
              <a:tblGrid>
                <a:gridCol w="1876978"/>
                <a:gridCol w="1008112"/>
                <a:gridCol w="936104"/>
                <a:gridCol w="5071286"/>
              </a:tblGrid>
              <a:tr h="504056">
                <a:tc>
                  <a:txBody>
                    <a:bodyPr/>
                    <a:lstStyle/>
                    <a:p>
                      <a:pPr algn="ctr"/>
                      <a:r>
                        <a:rPr lang="fr-FR" dirty="0" err="1" smtClean="0"/>
                        <a:t>P</a:t>
                      </a:r>
                      <a:r>
                        <a:rPr lang="fr-FR" baseline="0" dirty="0" err="1" smtClean="0">
                          <a:solidFill>
                            <a:schemeClr val="tx1"/>
                          </a:solidFill>
                        </a:rPr>
                        <a:t>Paramédicaux</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fr-FR" baseline="0" dirty="0" smtClean="0">
                          <a:solidFill>
                            <a:schemeClr val="tx1"/>
                          </a:solidFill>
                        </a:rPr>
                        <a:t>Où ?</a:t>
                      </a:r>
                      <a:endParaRPr lang="fr-FR"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aseline="0" dirty="0" smtClean="0">
                          <a:solidFill>
                            <a:schemeClr val="tx1"/>
                          </a:solidFill>
                        </a:rPr>
                        <a:t>Quand ? Calendrier</a:t>
                      </a:r>
                      <a:endParaRPr lang="fr-FR"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12168">
                <a:tc>
                  <a:txBody>
                    <a:bodyPr/>
                    <a:lstStyle/>
                    <a:p>
                      <a:r>
                        <a:rPr lang="fr-FR" dirty="0" smtClean="0"/>
                        <a:t>Kiné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 </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8152">
                <a:tc>
                  <a:txBody>
                    <a:bodyPr/>
                    <a:lstStyle/>
                    <a:p>
                      <a:r>
                        <a:rPr lang="fr-FR" dirty="0" smtClean="0"/>
                        <a:t>Ortho</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0160">
                <a:tc>
                  <a:txBody>
                    <a:bodyPr/>
                    <a:lstStyle/>
                    <a:p>
                      <a:r>
                        <a:rPr lang="fr-FR" dirty="0" smtClean="0"/>
                        <a:t>Ergo</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176">
                <a:tc>
                  <a:txBody>
                    <a:bodyPr/>
                    <a:lstStyle/>
                    <a:p>
                      <a:r>
                        <a:rPr lang="fr-FR" dirty="0" smtClean="0"/>
                        <a:t>Autre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851685"/>
            <a:ext cx="1259207" cy="1259207"/>
          </a:xfrm>
          <a:prstGeom prst="rect">
            <a:avLst/>
          </a:prstGeom>
        </p:spPr>
      </p:pic>
      <p:pic>
        <p:nvPicPr>
          <p:cNvPr id="9" name="Image 8" descr="http://www.catedu.es/arasaac/classes/img/thumbnail.php?i=c2l6ZT0zMDAmcnV0YT0uLi8uLi9yZXBvc2l0b3Jpby9vcmlnaW5hbGVzLzIzMTcucG5n"/>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57326" y="1742729"/>
            <a:ext cx="529590" cy="529590"/>
          </a:xfrm>
          <a:prstGeom prst="rect">
            <a:avLst/>
          </a:prstGeom>
          <a:noFill/>
          <a:ln>
            <a:noFill/>
          </a:ln>
        </p:spPr>
      </p:pic>
      <p:pic>
        <p:nvPicPr>
          <p:cNvPr id="10" name="Image 9" descr="thumbnail"/>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281" y="1347759"/>
            <a:ext cx="464185" cy="504190"/>
          </a:xfrm>
          <a:prstGeom prst="rect">
            <a:avLst/>
          </a:prstGeom>
          <a:noFill/>
          <a:ln>
            <a:noFill/>
          </a:ln>
        </p:spPr>
      </p:pic>
      <p:pic>
        <p:nvPicPr>
          <p:cNvPr id="11" name="Picture 29" descr="http://www.catedu.es/arasaac/classes/img/thumbnail.php?i=c2l6ZT0zMDAmcnV0YT0uLi8uLi9yZXBvc2l0b3Jpby9vcmlnaW5hbGVzLzM1NTEucG5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137294" y="995969"/>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http://www.catedu.es/arasaac/classes/img/thumbnail.php?i=c2l6ZT0zMDAmcnV0YT0uLi8uLi9yZXBvc2l0b3Jpby9vcmlnaW5hbGVzLzIzNTI5LnBuZw=="/>
          <p:cNvPicPr/>
          <p:nvPr/>
        </p:nvPicPr>
        <p:blipFill>
          <a:blip r:embed="rId8" r:link="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18056" y="1481289"/>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l_fi" descr="http://www.roeux62.fr/iso_album/caducee2.jpg"/>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221891" y="1825721"/>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Line 33"/>
          <p:cNvCxnSpPr/>
          <p:nvPr/>
        </p:nvCxnSpPr>
        <p:spPr bwMode="auto">
          <a:xfrm>
            <a:off x="3221891" y="1316644"/>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15" name="Tableau 14"/>
          <p:cNvGraphicFramePr>
            <a:graphicFrameLocks noGrp="1"/>
          </p:cNvGraphicFramePr>
          <p:nvPr>
            <p:extLst>
              <p:ext uri="{D42A27DB-BD31-4B8C-83A1-F6EECF244321}">
                <p14:modId xmlns:p14="http://schemas.microsoft.com/office/powerpoint/2010/main" val="1438138760"/>
              </p:ext>
            </p:extLst>
          </p:nvPr>
        </p:nvGraphicFramePr>
        <p:xfrm>
          <a:off x="3995936" y="1012874"/>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3397846379"/>
              </p:ext>
            </p:extLst>
          </p:nvPr>
        </p:nvGraphicFramePr>
        <p:xfrm>
          <a:off x="3995936" y="2492896"/>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443789475"/>
              </p:ext>
            </p:extLst>
          </p:nvPr>
        </p:nvGraphicFramePr>
        <p:xfrm>
          <a:off x="3995936" y="3861048"/>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Image 17" descr="http://www.catedu.es/arasaac/classes/img/thumbnail.php?i=c2l6ZT0zMDAmcnV0YT0uLi8uLi9yZXBvc2l0b3Jpby9vcmlnaW5hbGVzLzIzMTcucG5n"/>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23671" y="2996952"/>
            <a:ext cx="529590" cy="529590"/>
          </a:xfrm>
          <a:prstGeom prst="rect">
            <a:avLst/>
          </a:prstGeom>
          <a:noFill/>
          <a:ln>
            <a:noFill/>
          </a:ln>
        </p:spPr>
      </p:pic>
      <p:pic>
        <p:nvPicPr>
          <p:cNvPr id="19" name="Image 18" descr="thumbnail"/>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626" y="2601982"/>
            <a:ext cx="464185" cy="504190"/>
          </a:xfrm>
          <a:prstGeom prst="rect">
            <a:avLst/>
          </a:prstGeom>
          <a:noFill/>
          <a:ln>
            <a:noFill/>
          </a:ln>
        </p:spPr>
      </p:pic>
      <p:pic>
        <p:nvPicPr>
          <p:cNvPr id="20" name="Image 19" descr="http://www.catedu.es/arasaac/classes/img/thumbnail.php?i=c2l6ZT0zMDAmcnV0YT0uLi8uLi9yZXBvc2l0b3Jpby9vcmlnaW5hbGVzLzIzMTcucG5n"/>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57326" y="4437112"/>
            <a:ext cx="529590" cy="529590"/>
          </a:xfrm>
          <a:prstGeom prst="rect">
            <a:avLst/>
          </a:prstGeom>
          <a:noFill/>
          <a:ln>
            <a:noFill/>
          </a:ln>
        </p:spPr>
      </p:pic>
      <p:pic>
        <p:nvPicPr>
          <p:cNvPr id="21" name="Image 20" descr="thumbnail"/>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281" y="4042142"/>
            <a:ext cx="464185" cy="504190"/>
          </a:xfrm>
          <a:prstGeom prst="rect">
            <a:avLst/>
          </a:prstGeom>
          <a:noFill/>
          <a:ln>
            <a:noFill/>
          </a:ln>
        </p:spPr>
      </p:pic>
      <p:pic>
        <p:nvPicPr>
          <p:cNvPr id="22" name="Image 2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2383542"/>
            <a:ext cx="1226820" cy="1226820"/>
          </a:xfrm>
          <a:prstGeom prst="rect">
            <a:avLst/>
          </a:prstGeom>
          <a:noFill/>
          <a:ln>
            <a:noFill/>
          </a:ln>
        </p:spPr>
      </p:pic>
      <p:pic>
        <p:nvPicPr>
          <p:cNvPr id="23" name="Picture 29" descr="http://www.catedu.es/arasaac/classes/img/thumbnail.php?i=c2l6ZT0zMDAmcnV0YT0uLi8uLi9yZXBvc2l0b3Jpby9vcmlnaW5hbGVzLzM1NTEucG5n"/>
          <p:cNvPicPr/>
          <p:nvPr/>
        </p:nvPicPr>
        <p:blipFill>
          <a:blip r:embed="rId6" r:link="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9021" y="2426087"/>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0" descr="http://www.catedu.es/arasaac/classes/img/thumbnail.php?i=c2l6ZT0zMDAmcnV0YT0uLi8uLi9yZXBvc2l0b3Jpby9vcmlnaW5hbGVzLzIzNTI5LnBuZw=="/>
          <p:cNvPicPr/>
          <p:nvPr/>
        </p:nvPicPr>
        <p:blipFill>
          <a:blip r:embed="rId8" r:link="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18056" y="2854077"/>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Line 33"/>
          <p:cNvCxnSpPr/>
          <p:nvPr/>
        </p:nvCxnSpPr>
        <p:spPr bwMode="auto">
          <a:xfrm>
            <a:off x="3221891" y="2689432"/>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6" name="Picture 29" descr="http://www.catedu.es/arasaac/classes/img/thumbnail.php?i=c2l6ZT0zMDAmcnV0YT0uLi8uLi9yZXBvc2l0b3Jpby9vcmlnaW5hbGVzLzM1NTEucG5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087764" y="3797169"/>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descr="http://www.catedu.es/arasaac/classes/img/thumbnail.php?i=c2l6ZT0zMDAmcnV0YT0uLi8uLi9yZXBvc2l0b3Jpby9vcmlnaW5hbGVzLzIzNTI5LnBuZw=="/>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968526" y="4282489"/>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Line 33"/>
          <p:cNvCxnSpPr/>
          <p:nvPr/>
        </p:nvCxnSpPr>
        <p:spPr bwMode="auto">
          <a:xfrm>
            <a:off x="3172361" y="4117844"/>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9" name="Picture 29" descr="http://www.catedu.es/arasaac/classes/img/thumbnail.php?i=c2l6ZT0zMDAmcnV0YT0uLi8uLi9yZXBvc2l0b3Jpby9vcmlnaW5hbGVzLzM1NTEucG5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069984" y="5276199"/>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descr="http://www.catedu.es/arasaac/classes/img/thumbnail.php?i=c2l6ZT0zMDAmcnV0YT0uLi8uLi9yZXBvc2l0b3Jpby9vcmlnaW5hbGVzLzIzNTI5LnBuZw=="/>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950746" y="5761519"/>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Line 33"/>
          <p:cNvCxnSpPr/>
          <p:nvPr/>
        </p:nvCxnSpPr>
        <p:spPr bwMode="auto">
          <a:xfrm>
            <a:off x="3154581" y="5596874"/>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2" name="il_fi" descr="http://www.roeux62.fr/iso_album/caducee2.jpg"/>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216493" y="3214031"/>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l_fi" descr="http://www.roeux62.fr/iso_album/caducee2.jpg"/>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172361" y="4637137"/>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l_fi" descr="http://www.roeux62.fr/iso_album/caducee2.jpg"/>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137292" y="6106760"/>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Tableau 34"/>
          <p:cNvGraphicFramePr>
            <a:graphicFrameLocks noGrp="1"/>
          </p:cNvGraphicFramePr>
          <p:nvPr>
            <p:extLst>
              <p:ext uri="{D42A27DB-BD31-4B8C-83A1-F6EECF244321}">
                <p14:modId xmlns:p14="http://schemas.microsoft.com/office/powerpoint/2010/main" val="1036130346"/>
              </p:ext>
            </p:extLst>
          </p:nvPr>
        </p:nvGraphicFramePr>
        <p:xfrm>
          <a:off x="3995936" y="5352609"/>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6" name="Image 35"/>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3367" y="3973064"/>
            <a:ext cx="1139190" cy="1139190"/>
          </a:xfrm>
          <a:prstGeom prst="rect">
            <a:avLst/>
          </a:prstGeom>
          <a:noFill/>
          <a:ln>
            <a:noFill/>
          </a:ln>
        </p:spPr>
      </p:pic>
      <p:pic>
        <p:nvPicPr>
          <p:cNvPr id="37" name="Image 36" descr="http://www.catedu.es/arasaac/classes/img/thumbnail.php?i=c2l6ZT0zMDAmcnV0YT0uLi8uLi9yZXBvc2l0b3Jpby9vcmlnaW5hbGVzLzIzMTcucG5n"/>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41199" y="5916141"/>
            <a:ext cx="529590" cy="529590"/>
          </a:xfrm>
          <a:prstGeom prst="rect">
            <a:avLst/>
          </a:prstGeom>
          <a:noFill/>
          <a:ln>
            <a:noFill/>
          </a:ln>
        </p:spPr>
      </p:pic>
      <p:pic>
        <p:nvPicPr>
          <p:cNvPr id="38" name="Image 37" descr="thumbnail"/>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08154" y="5521171"/>
            <a:ext cx="464185" cy="504190"/>
          </a:xfrm>
          <a:prstGeom prst="rect">
            <a:avLst/>
          </a:prstGeom>
          <a:noFill/>
          <a:ln>
            <a:noFill/>
          </a:ln>
        </p:spPr>
      </p:pic>
      <p:sp>
        <p:nvSpPr>
          <p:cNvPr id="40" name="Rectangle 3"/>
          <p:cNvSpPr>
            <a:spLocks noChangeArrowheads="1"/>
          </p:cNvSpPr>
          <p:nvPr/>
        </p:nvSpPr>
        <p:spPr bwMode="auto">
          <a:xfrm>
            <a:off x="7469039" y="-12322"/>
            <a:ext cx="1674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dirty="0" smtClean="0">
                <a:solidFill>
                  <a:srgbClr val="FF0000"/>
                </a:solidFill>
              </a:rPr>
              <a:t>11 - MEDICAL</a:t>
            </a:r>
            <a:endParaRPr lang="fr-FR" b="1" dirty="0">
              <a:solidFill>
                <a:srgbClr val="FF0000"/>
              </a:solidFill>
            </a:endParaRPr>
          </a:p>
        </p:txBody>
      </p:sp>
      <p:sp>
        <p:nvSpPr>
          <p:cNvPr id="3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4720718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231006844"/>
              </p:ext>
            </p:extLst>
          </p:nvPr>
        </p:nvGraphicFramePr>
        <p:xfrm>
          <a:off x="30726" y="332656"/>
          <a:ext cx="8892480" cy="6408712"/>
        </p:xfrm>
        <a:graphic>
          <a:graphicData uri="http://schemas.openxmlformats.org/drawingml/2006/table">
            <a:tbl>
              <a:tblPr firstRow="1" bandRow="1">
                <a:tableStyleId>{5C22544A-7EE6-4342-B048-85BDC9FD1C3A}</a:tableStyleId>
              </a:tblPr>
              <a:tblGrid>
                <a:gridCol w="1876978"/>
                <a:gridCol w="1008112"/>
                <a:gridCol w="936104"/>
                <a:gridCol w="5071286"/>
              </a:tblGrid>
              <a:tr h="504056">
                <a:tc>
                  <a:txBody>
                    <a:bodyPr/>
                    <a:lstStyle/>
                    <a:p>
                      <a:pPr algn="ctr"/>
                      <a:r>
                        <a:rPr lang="fr-FR" dirty="0" err="1" smtClean="0"/>
                        <a:t>P</a:t>
                      </a:r>
                      <a:r>
                        <a:rPr lang="fr-FR" baseline="0" dirty="0" err="1" smtClean="0">
                          <a:solidFill>
                            <a:schemeClr val="tx1"/>
                          </a:solidFill>
                        </a:rPr>
                        <a:t>Paramédicaux</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fr-FR" baseline="0" dirty="0" smtClean="0">
                          <a:solidFill>
                            <a:schemeClr val="tx1"/>
                          </a:solidFill>
                        </a:rPr>
                        <a:t>Où ?</a:t>
                      </a:r>
                      <a:endParaRPr lang="fr-FR"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aseline="0" dirty="0" smtClean="0">
                          <a:solidFill>
                            <a:schemeClr val="tx1"/>
                          </a:solidFill>
                        </a:rPr>
                        <a:t>Quand ? Calendrier</a:t>
                      </a:r>
                      <a:endParaRPr lang="fr-FR"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12168">
                <a:tc>
                  <a:txBody>
                    <a:bodyPr/>
                    <a:lstStyle/>
                    <a:p>
                      <a:r>
                        <a:rPr lang="fr-FR" dirty="0" smtClean="0"/>
                        <a:t>Infirmière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 </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8152">
                <a:tc>
                  <a:txBody>
                    <a:bodyPr/>
                    <a:lstStyle/>
                    <a:p>
                      <a:r>
                        <a:rPr lang="fr-FR" dirty="0" smtClean="0"/>
                        <a:t>Psychologue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0160">
                <a:tc>
                  <a:txBody>
                    <a:bodyPr/>
                    <a:lstStyle/>
                    <a:p>
                      <a:r>
                        <a:rPr lang="fr-FR" dirty="0" smtClean="0"/>
                        <a:t>Autre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176">
                <a:tc>
                  <a:txBody>
                    <a:bodyPr/>
                    <a:lstStyle/>
                    <a:p>
                      <a:r>
                        <a:rPr lang="fr-FR" dirty="0" smtClean="0"/>
                        <a:t>Autre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Image 8" descr="http://www.catedu.es/arasaac/classes/img/thumbnail.php?i=c2l6ZT0zMDAmcnV0YT0uLi8uLi9yZXBvc2l0b3Jpby9vcmlnaW5hbGVzLzIzMTcucG5n"/>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57326" y="1742729"/>
            <a:ext cx="529590" cy="529590"/>
          </a:xfrm>
          <a:prstGeom prst="rect">
            <a:avLst/>
          </a:prstGeom>
          <a:noFill/>
          <a:ln>
            <a:noFill/>
          </a:ln>
        </p:spPr>
      </p:pic>
      <p:pic>
        <p:nvPicPr>
          <p:cNvPr id="10" name="Image 9" descr="thumbnail"/>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281" y="1347759"/>
            <a:ext cx="464185" cy="504190"/>
          </a:xfrm>
          <a:prstGeom prst="rect">
            <a:avLst/>
          </a:prstGeom>
          <a:noFill/>
          <a:ln>
            <a:noFill/>
          </a:ln>
        </p:spPr>
      </p:pic>
      <p:pic>
        <p:nvPicPr>
          <p:cNvPr id="11" name="Picture 29" descr="http://www.catedu.es/arasaac/classes/img/thumbnail.php?i=c2l6ZT0zMDAmcnV0YT0uLi8uLi9yZXBvc2l0b3Jpby9vcmlnaW5hbGVzLzM1NTEucG5n"/>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137294" y="995969"/>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http://www.catedu.es/arasaac/classes/img/thumbnail.php?i=c2l6ZT0zMDAmcnV0YT0uLi8uLi9yZXBvc2l0b3Jpby9vcmlnaW5hbGVzLzIzNTI5LnBuZw=="/>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3018056" y="1481289"/>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l_fi" descr="http://www.roeux62.fr/iso_album/caducee2.jpg"/>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221891" y="1825721"/>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Line 33"/>
          <p:cNvCxnSpPr/>
          <p:nvPr/>
        </p:nvCxnSpPr>
        <p:spPr bwMode="auto">
          <a:xfrm>
            <a:off x="3221891" y="1316644"/>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15" name="Tableau 14"/>
          <p:cNvGraphicFramePr>
            <a:graphicFrameLocks noGrp="1"/>
          </p:cNvGraphicFramePr>
          <p:nvPr>
            <p:extLst>
              <p:ext uri="{D42A27DB-BD31-4B8C-83A1-F6EECF244321}">
                <p14:modId xmlns:p14="http://schemas.microsoft.com/office/powerpoint/2010/main" val="1942880062"/>
              </p:ext>
            </p:extLst>
          </p:nvPr>
        </p:nvGraphicFramePr>
        <p:xfrm>
          <a:off x="3995936" y="1012874"/>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1294055296"/>
              </p:ext>
            </p:extLst>
          </p:nvPr>
        </p:nvGraphicFramePr>
        <p:xfrm>
          <a:off x="3995936" y="2492896"/>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573422860"/>
              </p:ext>
            </p:extLst>
          </p:nvPr>
        </p:nvGraphicFramePr>
        <p:xfrm>
          <a:off x="3995936" y="3861048"/>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Image 17" descr="http://www.catedu.es/arasaac/classes/img/thumbnail.php?i=c2l6ZT0zMDAmcnV0YT0uLi8uLi9yZXBvc2l0b3Jpby9vcmlnaW5hbGVzLzIzMTcucG5n"/>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23671" y="2996952"/>
            <a:ext cx="529590" cy="529590"/>
          </a:xfrm>
          <a:prstGeom prst="rect">
            <a:avLst/>
          </a:prstGeom>
          <a:noFill/>
          <a:ln>
            <a:noFill/>
          </a:ln>
        </p:spPr>
      </p:pic>
      <p:pic>
        <p:nvPicPr>
          <p:cNvPr id="19" name="Image 18" descr="thumbnail"/>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626" y="2601982"/>
            <a:ext cx="464185" cy="504190"/>
          </a:xfrm>
          <a:prstGeom prst="rect">
            <a:avLst/>
          </a:prstGeom>
          <a:noFill/>
          <a:ln>
            <a:noFill/>
          </a:ln>
        </p:spPr>
      </p:pic>
      <p:pic>
        <p:nvPicPr>
          <p:cNvPr id="20" name="Image 19" descr="http://www.catedu.es/arasaac/classes/img/thumbnail.php?i=c2l6ZT0zMDAmcnV0YT0uLi8uLi9yZXBvc2l0b3Jpby9vcmlnaW5hbGVzLzIzMTcucG5n"/>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57326" y="4437112"/>
            <a:ext cx="529590" cy="529590"/>
          </a:xfrm>
          <a:prstGeom prst="rect">
            <a:avLst/>
          </a:prstGeom>
          <a:noFill/>
          <a:ln>
            <a:noFill/>
          </a:ln>
        </p:spPr>
      </p:pic>
      <p:pic>
        <p:nvPicPr>
          <p:cNvPr id="21" name="Image 20" descr="thumbnail"/>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281" y="4042142"/>
            <a:ext cx="464185" cy="504190"/>
          </a:xfrm>
          <a:prstGeom prst="rect">
            <a:avLst/>
          </a:prstGeom>
          <a:noFill/>
          <a:ln>
            <a:noFill/>
          </a:ln>
        </p:spPr>
      </p:pic>
      <p:pic>
        <p:nvPicPr>
          <p:cNvPr id="23" name="Picture 29" descr="http://www.catedu.es/arasaac/classes/img/thumbnail.php?i=c2l6ZT0zMDAmcnV0YT0uLi8uLi9yZXBvc2l0b3Jpby9vcmlnaW5hbGVzLzM1NTEucG5n"/>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137294" y="2368757"/>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0" descr="http://www.catedu.es/arasaac/classes/img/thumbnail.php?i=c2l6ZT0zMDAmcnV0YT0uLi8uLi9yZXBvc2l0b3Jpby9vcmlnaW5hbGVzLzIzNTI5LnBuZw=="/>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3018056" y="2854077"/>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Line 33"/>
          <p:cNvCxnSpPr/>
          <p:nvPr/>
        </p:nvCxnSpPr>
        <p:spPr bwMode="auto">
          <a:xfrm>
            <a:off x="3221891" y="2689432"/>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6" name="Picture 29" descr="http://www.catedu.es/arasaac/classes/img/thumbnail.php?i=c2l6ZT0zMDAmcnV0YT0uLi8uLi9yZXBvc2l0b3Jpby9vcmlnaW5hbGVzLzM1NTEucG5n"/>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087764" y="3797169"/>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descr="http://www.catedu.es/arasaac/classes/img/thumbnail.php?i=c2l6ZT0zMDAmcnV0YT0uLi8uLi9yZXBvc2l0b3Jpby9vcmlnaW5hbGVzLzIzNTI5LnBuZw=="/>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968526" y="4282489"/>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Line 33"/>
          <p:cNvCxnSpPr/>
          <p:nvPr/>
        </p:nvCxnSpPr>
        <p:spPr bwMode="auto">
          <a:xfrm>
            <a:off x="3172361" y="4117844"/>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9" name="Picture 29" descr="http://www.catedu.es/arasaac/classes/img/thumbnail.php?i=c2l6ZT0zMDAmcnV0YT0uLi8uLi9yZXBvc2l0b3Jpby9vcmlnaW5hbGVzLzM1NTEucG5n"/>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069984" y="5276199"/>
            <a:ext cx="340360"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descr="http://www.catedu.es/arasaac/classes/img/thumbnail.php?i=c2l6ZT0zMDAmcnV0YT0uLi8uLi9yZXBvc2l0b3Jpby9vcmlnaW5hbGVzLzIzNTI5LnBuZw=="/>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950746" y="5761519"/>
            <a:ext cx="811530" cy="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Line 33"/>
          <p:cNvCxnSpPr/>
          <p:nvPr/>
        </p:nvCxnSpPr>
        <p:spPr bwMode="auto">
          <a:xfrm>
            <a:off x="3154581" y="5596874"/>
            <a:ext cx="134620" cy="2832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2" name="il_fi" descr="http://www.roeux62.fr/iso_album/caducee2.jpg"/>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216493" y="3214031"/>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l_fi" descr="http://www.roeux62.fr/iso_album/caducee2.jpg"/>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172361" y="4637137"/>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l_fi" descr="http://www.roeux62.fr/iso_album/caducee2.jpg"/>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137292" y="6106760"/>
            <a:ext cx="414655"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Tableau 34"/>
          <p:cNvGraphicFramePr>
            <a:graphicFrameLocks noGrp="1"/>
          </p:cNvGraphicFramePr>
          <p:nvPr>
            <p:extLst>
              <p:ext uri="{D42A27DB-BD31-4B8C-83A1-F6EECF244321}">
                <p14:modId xmlns:p14="http://schemas.microsoft.com/office/powerpoint/2010/main" val="1646473756"/>
              </p:ext>
            </p:extLst>
          </p:nvPr>
        </p:nvGraphicFramePr>
        <p:xfrm>
          <a:off x="3995936" y="5352609"/>
          <a:ext cx="4824533" cy="1099635"/>
        </p:xfrm>
        <a:graphic>
          <a:graphicData uri="http://schemas.openxmlformats.org/drawingml/2006/table">
            <a:tbl>
              <a:tblPr firstRow="1" bandRow="1">
                <a:tableStyleId>{5C22544A-7EE6-4342-B048-85BDC9FD1C3A}</a:tableStyleId>
              </a:tblPr>
              <a:tblGrid>
                <a:gridCol w="689219"/>
                <a:gridCol w="689219"/>
                <a:gridCol w="689219"/>
                <a:gridCol w="689219"/>
                <a:gridCol w="689219"/>
                <a:gridCol w="689219"/>
                <a:gridCol w="689219"/>
              </a:tblGrid>
              <a:tr h="368115">
                <a:tc>
                  <a:txBody>
                    <a:bodyPr/>
                    <a:lstStyle/>
                    <a:p>
                      <a:r>
                        <a:rPr lang="fr-FR" dirty="0" smtClean="0">
                          <a:solidFill>
                            <a:schemeClr val="tx1"/>
                          </a:solidFill>
                        </a:rPr>
                        <a:t>LUN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MER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JEU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VEN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SAM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DIM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47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312">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7" name="Image 36" descr="http://www.catedu.es/arasaac/classes/img/thumbnail.php?i=c2l6ZT0zMDAmcnV0YT0uLi8uLi9yZXBvc2l0b3Jpby9vcmlnaW5hbGVzLzIzNzUucG5n"/>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323528" y="1105916"/>
            <a:ext cx="1219200" cy="1219200"/>
          </a:xfrm>
          <a:prstGeom prst="rect">
            <a:avLst/>
          </a:prstGeom>
          <a:noFill/>
          <a:ln>
            <a:noFill/>
          </a:ln>
        </p:spPr>
      </p:pic>
      <p:pic>
        <p:nvPicPr>
          <p:cNvPr id="38" name="Image 37" descr="http://www.catedu.es/arasaac/classes/img/thumbnail.php?i=c2l6ZT0zMDAmcnV0YT0uLi8uLi9yZXBvc2l0b3Jpby9vcmlnaW5hbGVzLzI1Njc4LnBuZw=="/>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1387" y="2667933"/>
            <a:ext cx="1007059" cy="983459"/>
          </a:xfrm>
          <a:prstGeom prst="rect">
            <a:avLst/>
          </a:prstGeom>
          <a:noFill/>
          <a:ln>
            <a:noFill/>
          </a:ln>
        </p:spPr>
      </p:pic>
      <p:sp>
        <p:nvSpPr>
          <p:cNvPr id="39" name="Rectangle 3"/>
          <p:cNvSpPr>
            <a:spLocks noChangeArrowheads="1"/>
          </p:cNvSpPr>
          <p:nvPr/>
        </p:nvSpPr>
        <p:spPr bwMode="auto">
          <a:xfrm>
            <a:off x="7469039" y="-12322"/>
            <a:ext cx="1674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dirty="0" smtClean="0">
                <a:solidFill>
                  <a:srgbClr val="FF0000"/>
                </a:solidFill>
              </a:rPr>
              <a:t>11 - MEDICAL</a:t>
            </a:r>
            <a:endParaRPr lang="fr-FR" b="1" dirty="0">
              <a:solidFill>
                <a:srgbClr val="FF0000"/>
              </a:solidFill>
            </a:endParaRPr>
          </a:p>
        </p:txBody>
      </p:sp>
      <p:sp>
        <p:nvSpPr>
          <p:cNvPr id="36"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5008181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980728"/>
            <a:ext cx="7632848" cy="369332"/>
          </a:xfrm>
          <a:prstGeom prst="rect">
            <a:avLst/>
          </a:prstGeom>
        </p:spPr>
        <p:txBody>
          <a:bodyPr wrap="square">
            <a:spAutoFit/>
          </a:bodyPr>
          <a:lstStyle/>
          <a:p>
            <a:r>
              <a:rPr lang="fr-FR" b="1" dirty="0"/>
              <a:t>Avez-vous été hospitalisé ?                                              </a:t>
            </a:r>
            <a:r>
              <a:rPr lang="fr-FR" b="1" dirty="0" smtClean="0"/>
              <a:t>Quand</a:t>
            </a:r>
            <a:r>
              <a:rPr lang="fr-FR" b="1" dirty="0"/>
              <a:t> ?</a:t>
            </a:r>
          </a:p>
        </p:txBody>
      </p:sp>
      <p:pic>
        <p:nvPicPr>
          <p:cNvPr id="5" name="Image 4" descr="http://www.catedu.es/arasaac/classes/img/thumbnail.php?i=c2l6ZT0zMDAmcnV0YT0uLi8uLi9yZXBvc2l0b3Jpby9vcmlnaW5hbGVzLzMxMTYucG5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759" y="1580050"/>
            <a:ext cx="1440160" cy="1226548"/>
          </a:xfrm>
          <a:prstGeom prst="rect">
            <a:avLst/>
          </a:prstGeom>
          <a:noFill/>
          <a:ln>
            <a:noFill/>
          </a:ln>
        </p:spPr>
      </p:pic>
      <p:pic>
        <p:nvPicPr>
          <p:cNvPr id="6" name="Image 5" descr="http://www.catedu.es/arasaac/classes/img/thumbnail.php?i=c2l6ZT0zMDAmcnV0YT0uLi8uLi9yZXBvc2l0b3Jpby9vcmlnaW5hbGVzLzMwNzEucG5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285" y="1535583"/>
            <a:ext cx="876300" cy="876300"/>
          </a:xfrm>
          <a:prstGeom prst="rect">
            <a:avLst/>
          </a:prstGeom>
          <a:noFill/>
          <a:ln>
            <a:noFill/>
          </a:ln>
        </p:spPr>
      </p:pic>
      <p:pic>
        <p:nvPicPr>
          <p:cNvPr id="7" name="Image 6" descr="\\SECRETARIAT\Mes documents\DEMARCHE QUALITE\PAQ 2013\Travail sur la communication\picto - banque d'mages\j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54" y="1535583"/>
            <a:ext cx="1046028" cy="1061320"/>
          </a:xfrm>
          <a:prstGeom prst="rect">
            <a:avLst/>
          </a:prstGeom>
          <a:noFill/>
          <a:ln>
            <a:noFill/>
          </a:ln>
        </p:spPr>
      </p:pic>
      <p:sp>
        <p:nvSpPr>
          <p:cNvPr id="8" name="Zone de texte 2"/>
          <p:cNvSpPr txBox="1">
            <a:spLocks noChangeArrowheads="1"/>
          </p:cNvSpPr>
          <p:nvPr/>
        </p:nvSpPr>
        <p:spPr bwMode="auto">
          <a:xfrm>
            <a:off x="6798640" y="1306983"/>
            <a:ext cx="723900" cy="11049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fr-FR" sz="7200" b="1" dirty="0">
                <a:effectLst/>
                <a:latin typeface="Times New Roman"/>
                <a:ea typeface="Times New Roman"/>
              </a:rPr>
              <a:t>?</a:t>
            </a:r>
            <a:endParaRPr lang="fr-FR" sz="1200" dirty="0">
              <a:effectLst/>
              <a:latin typeface="Times New Roman"/>
              <a:ea typeface="Times New Roman"/>
            </a:endParaRPr>
          </a:p>
        </p:txBody>
      </p:sp>
      <p:sp>
        <p:nvSpPr>
          <p:cNvPr id="9" name="Rectangle 8"/>
          <p:cNvSpPr/>
          <p:nvPr/>
        </p:nvSpPr>
        <p:spPr>
          <a:xfrm>
            <a:off x="1037284" y="3645024"/>
            <a:ext cx="7495155" cy="369332"/>
          </a:xfrm>
          <a:prstGeom prst="rect">
            <a:avLst/>
          </a:prstGeom>
        </p:spPr>
        <p:txBody>
          <a:bodyPr wrap="square">
            <a:spAutoFit/>
          </a:bodyPr>
          <a:lstStyle/>
          <a:p>
            <a:r>
              <a:rPr lang="fr-FR" b="1" dirty="0"/>
              <a:t>Etes-vous déjà allé en centre de rééducation ?                      </a:t>
            </a:r>
            <a:r>
              <a:rPr lang="fr-FR" b="1" dirty="0" smtClean="0"/>
              <a:t> </a:t>
            </a:r>
            <a:r>
              <a:rPr lang="fr-FR" b="1" dirty="0"/>
              <a:t>Quand ?</a:t>
            </a:r>
          </a:p>
        </p:txBody>
      </p:sp>
      <p:pic>
        <p:nvPicPr>
          <p:cNvPr id="10" name="Image 9" descr="http://www.catedu.es/arasaac/classes/img/thumbnail.php?i=c2l6ZT0zMDAmcnV0YT0uLi8uLi9yZXBvc2l0b3Jpby9vcmlnaW5hbGVzLzE2MTUxLnBuZw=="/>
          <p:cNvPicPr/>
          <p:nvPr/>
        </p:nvPicPr>
        <p:blipFill>
          <a:blip r:embed="rId5">
            <a:extLst>
              <a:ext uri="{28A0092B-C50C-407E-A947-70E740481C1C}">
                <a14:useLocalDpi xmlns:a14="http://schemas.microsoft.com/office/drawing/2010/main" val="0"/>
              </a:ext>
            </a:extLst>
          </a:blip>
          <a:srcRect/>
          <a:stretch>
            <a:fillRect/>
          </a:stretch>
        </p:blipFill>
        <p:spPr bwMode="auto">
          <a:xfrm>
            <a:off x="3173414" y="4159489"/>
            <a:ext cx="1246505" cy="1246505"/>
          </a:xfrm>
          <a:prstGeom prst="rect">
            <a:avLst/>
          </a:prstGeom>
          <a:noFill/>
          <a:ln>
            <a:noFill/>
          </a:ln>
        </p:spPr>
      </p:pic>
      <p:pic>
        <p:nvPicPr>
          <p:cNvPr id="11" name="Image 10" descr="\\SECRETARIAT\Mes documents\DEMARCHE QUALITE\PAQ 2013\Travail sur la communication\picto - banque d'mages\j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54" y="4215634"/>
            <a:ext cx="1046028" cy="1134214"/>
          </a:xfrm>
          <a:prstGeom prst="rect">
            <a:avLst/>
          </a:prstGeom>
          <a:noFill/>
          <a:ln>
            <a:noFill/>
          </a:ln>
        </p:spPr>
      </p:pic>
      <p:pic>
        <p:nvPicPr>
          <p:cNvPr id="12" name="Image 11" descr="http://www.catedu.es/arasaac/classes/img/thumbnail.php?i=c2l6ZT0zMDAmcnV0YT0uLi8uLi9yZXBvc2l0b3Jpby9vcmlnaW5hbGVzLzMwNzEucG5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469" y="4344591"/>
            <a:ext cx="876300" cy="876300"/>
          </a:xfrm>
          <a:prstGeom prst="rect">
            <a:avLst/>
          </a:prstGeom>
          <a:noFill/>
          <a:ln>
            <a:noFill/>
          </a:ln>
        </p:spPr>
      </p:pic>
      <p:sp>
        <p:nvSpPr>
          <p:cNvPr id="13" name="Zone de texte 2"/>
          <p:cNvSpPr txBox="1">
            <a:spLocks noChangeArrowheads="1"/>
          </p:cNvSpPr>
          <p:nvPr/>
        </p:nvSpPr>
        <p:spPr bwMode="auto">
          <a:xfrm>
            <a:off x="7092641" y="4055654"/>
            <a:ext cx="723900" cy="11049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fr-FR" sz="7200" b="1" dirty="0">
                <a:effectLst/>
                <a:latin typeface="Times New Roman"/>
                <a:ea typeface="Times New Roman"/>
              </a:rPr>
              <a:t>?</a:t>
            </a:r>
            <a:endParaRPr lang="fr-FR" sz="1200" dirty="0">
              <a:effectLst/>
              <a:latin typeface="Times New Roman"/>
              <a:ea typeface="Times New Roman"/>
            </a:endParaRPr>
          </a:p>
        </p:txBody>
      </p:sp>
      <p:sp>
        <p:nvSpPr>
          <p:cNvPr id="15" name="Rectangle 3"/>
          <p:cNvSpPr>
            <a:spLocks noChangeArrowheads="1"/>
          </p:cNvSpPr>
          <p:nvPr/>
        </p:nvSpPr>
        <p:spPr bwMode="auto">
          <a:xfrm>
            <a:off x="7469039" y="-12322"/>
            <a:ext cx="1674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dirty="0" smtClean="0">
                <a:solidFill>
                  <a:srgbClr val="FF0000"/>
                </a:solidFill>
              </a:rPr>
              <a:t>11 - MEDICAL</a:t>
            </a:r>
            <a:endParaRPr lang="fr-FR" b="1" dirty="0">
              <a:solidFill>
                <a:srgbClr val="FF0000"/>
              </a:solidFill>
            </a:endParaRPr>
          </a:p>
        </p:txBody>
      </p:sp>
      <p:grpSp>
        <p:nvGrpSpPr>
          <p:cNvPr id="16" name="Groupe 15"/>
          <p:cNvGrpSpPr/>
          <p:nvPr/>
        </p:nvGrpSpPr>
        <p:grpSpPr>
          <a:xfrm>
            <a:off x="95872" y="91998"/>
            <a:ext cx="1066800" cy="590550"/>
            <a:chOff x="0" y="114300"/>
            <a:chExt cx="1066800" cy="590550"/>
          </a:xfrm>
        </p:grpSpPr>
        <p:pic>
          <p:nvPicPr>
            <p:cNvPr id="17" name="Image 16" descr="\\SECRETARIAT\Mes documents\DEMARCHE QUALITE\PAQ 2013\Travail sur la communication\picto - banque d'mages\j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4300"/>
              <a:ext cx="476250" cy="476250"/>
            </a:xfrm>
            <a:prstGeom prst="rect">
              <a:avLst/>
            </a:prstGeom>
            <a:noFill/>
            <a:ln>
              <a:noFill/>
            </a:ln>
          </p:spPr>
        </p:pic>
        <p:pic>
          <p:nvPicPr>
            <p:cNvPr id="18" name="Image 17" descr="http://catedu.es/arasaac/classes/img/thumbnail.php?i=c2l6ZT0zMDAmcnV0YT0uLi8uLi9yZXBvc2l0b3Jpby9vcmlnaW5hbGVzLzE2MTMxLnBuZw=="/>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114300"/>
              <a:ext cx="590550" cy="590550"/>
            </a:xfrm>
            <a:prstGeom prst="rect">
              <a:avLst/>
            </a:prstGeom>
            <a:noFill/>
            <a:ln>
              <a:noFill/>
            </a:ln>
          </p:spPr>
        </p:pic>
      </p:grpSp>
      <p:sp>
        <p:nvSpPr>
          <p:cNvPr id="19"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8340133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Remerciements</a:t>
            </a:r>
            <a:endParaRPr lang="fr-FR" dirty="0"/>
          </a:p>
        </p:txBody>
      </p:sp>
      <p:sp>
        <p:nvSpPr>
          <p:cNvPr id="3" name="Espace réservé du contenu 2"/>
          <p:cNvSpPr>
            <a:spLocks noGrp="1"/>
          </p:cNvSpPr>
          <p:nvPr>
            <p:ph idx="1"/>
          </p:nvPr>
        </p:nvSpPr>
        <p:spPr/>
        <p:txBody>
          <a:bodyPr/>
          <a:lstStyle/>
          <a:p>
            <a:pPr marL="0" indent="0">
              <a:buNone/>
            </a:pPr>
            <a:r>
              <a:rPr lang="fr-FR" sz="2800" dirty="0" smtClean="0"/>
              <a:t>Nous remercions</a:t>
            </a:r>
          </a:p>
          <a:p>
            <a:pPr marL="0" indent="0">
              <a:buNone/>
            </a:pPr>
            <a:endParaRPr lang="fr-FR" sz="2800" dirty="0" smtClean="0"/>
          </a:p>
          <a:p>
            <a:r>
              <a:rPr lang="fr-FR" sz="2800" dirty="0"/>
              <a:t>l</a:t>
            </a:r>
            <a:r>
              <a:rPr lang="fr-FR" sz="2800" dirty="0" smtClean="0"/>
              <a:t>e groupe PULSE : c-rnt.apf.asso.fr - </a:t>
            </a:r>
            <a:r>
              <a:rPr lang="fr-FR" sz="2000" dirty="0" smtClean="0"/>
              <a:t>rubrique Publications</a:t>
            </a:r>
          </a:p>
          <a:p>
            <a:r>
              <a:rPr lang="fr-FR" sz="2800" dirty="0" smtClean="0"/>
              <a:t>arasaac.org</a:t>
            </a:r>
          </a:p>
          <a:p>
            <a:r>
              <a:rPr lang="fr-FR" sz="2800" dirty="0" smtClean="0"/>
              <a:t>www.isaac-fr.org</a:t>
            </a:r>
          </a:p>
          <a:p>
            <a:r>
              <a:rPr lang="fr-FR" sz="2800" dirty="0" smtClean="0"/>
              <a:t>http://saicomsa.free.fr</a:t>
            </a:r>
          </a:p>
          <a:p>
            <a:r>
              <a:rPr lang="fr-FR" sz="2800" dirty="0" smtClean="0"/>
              <a:t>Et toutes les personnes que nous avons </a:t>
            </a:r>
            <a:r>
              <a:rPr lang="fr-FR" sz="2800" dirty="0" smtClean="0"/>
              <a:t>oublié </a:t>
            </a:r>
            <a:r>
              <a:rPr lang="fr-FR" sz="2800" dirty="0" smtClean="0"/>
              <a:t>de citer…</a:t>
            </a:r>
            <a:endParaRPr lang="fr-FR" sz="2800" dirty="0"/>
          </a:p>
          <a:p>
            <a:endParaRPr lang="fr-FR" dirty="0" smtClean="0"/>
          </a:p>
          <a:p>
            <a:endParaRPr lang="fr-FR" dirty="0"/>
          </a:p>
        </p:txBody>
      </p:sp>
      <p:sp>
        <p:nvSpPr>
          <p:cNvPr id="5"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1447101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8014" y="64144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rgbClr val="0000FF"/>
                </a:solidFill>
                <a:latin typeface="+mj-lt"/>
                <a:ea typeface="+mj-ea"/>
                <a:cs typeface="+mj-cs"/>
              </a:defRPr>
            </a:lvl1pPr>
            <a:lvl2pPr algn="ctr" rtl="0" eaLnBrk="0" fontAlgn="base" hangingPunct="0">
              <a:spcBef>
                <a:spcPct val="0"/>
              </a:spcBef>
              <a:spcAft>
                <a:spcPct val="0"/>
              </a:spcAft>
              <a:defRPr sz="2400" b="1">
                <a:solidFill>
                  <a:srgbClr val="0000FF"/>
                </a:solidFill>
                <a:latin typeface="Arial" charset="0"/>
              </a:defRPr>
            </a:lvl2pPr>
            <a:lvl3pPr algn="ctr" rtl="0" eaLnBrk="0" fontAlgn="base" hangingPunct="0">
              <a:spcBef>
                <a:spcPct val="0"/>
              </a:spcBef>
              <a:spcAft>
                <a:spcPct val="0"/>
              </a:spcAft>
              <a:defRPr sz="2400" b="1">
                <a:solidFill>
                  <a:srgbClr val="0000FF"/>
                </a:solidFill>
                <a:latin typeface="Arial" charset="0"/>
              </a:defRPr>
            </a:lvl3pPr>
            <a:lvl4pPr algn="ctr" rtl="0" eaLnBrk="0" fontAlgn="base" hangingPunct="0">
              <a:spcBef>
                <a:spcPct val="0"/>
              </a:spcBef>
              <a:spcAft>
                <a:spcPct val="0"/>
              </a:spcAft>
              <a:defRPr sz="2400" b="1">
                <a:solidFill>
                  <a:srgbClr val="0000FF"/>
                </a:solidFill>
                <a:latin typeface="Arial" charset="0"/>
              </a:defRPr>
            </a:lvl4pPr>
            <a:lvl5pPr algn="ctr" rtl="0" eaLnBrk="0" fontAlgn="base" hangingPunct="0">
              <a:spcBef>
                <a:spcPct val="0"/>
              </a:spcBef>
              <a:spcAft>
                <a:spcPct val="0"/>
              </a:spcAft>
              <a:defRPr sz="2400" b="1">
                <a:solidFill>
                  <a:srgbClr val="0000FF"/>
                </a:solidFill>
                <a:latin typeface="Arial" charset="0"/>
              </a:defRPr>
            </a:lvl5pPr>
            <a:lvl6pPr marL="457200" algn="ctr" rtl="0" fontAlgn="base">
              <a:spcBef>
                <a:spcPct val="0"/>
              </a:spcBef>
              <a:spcAft>
                <a:spcPct val="0"/>
              </a:spcAft>
              <a:defRPr sz="2400" b="1">
                <a:solidFill>
                  <a:srgbClr val="0000FF"/>
                </a:solidFill>
                <a:latin typeface="Arial" charset="0"/>
              </a:defRPr>
            </a:lvl6pPr>
            <a:lvl7pPr marL="914400" algn="ctr" rtl="0" fontAlgn="base">
              <a:spcBef>
                <a:spcPct val="0"/>
              </a:spcBef>
              <a:spcAft>
                <a:spcPct val="0"/>
              </a:spcAft>
              <a:defRPr sz="2400" b="1">
                <a:solidFill>
                  <a:srgbClr val="0000FF"/>
                </a:solidFill>
                <a:latin typeface="Arial" charset="0"/>
              </a:defRPr>
            </a:lvl7pPr>
            <a:lvl8pPr marL="1371600" algn="ctr" rtl="0" fontAlgn="base">
              <a:spcBef>
                <a:spcPct val="0"/>
              </a:spcBef>
              <a:spcAft>
                <a:spcPct val="0"/>
              </a:spcAft>
              <a:defRPr sz="2400" b="1">
                <a:solidFill>
                  <a:srgbClr val="0000FF"/>
                </a:solidFill>
                <a:latin typeface="Arial" charset="0"/>
              </a:defRPr>
            </a:lvl8pPr>
            <a:lvl9pPr marL="1828800" algn="ctr" rtl="0" fontAlgn="base">
              <a:spcBef>
                <a:spcPct val="0"/>
              </a:spcBef>
              <a:spcAft>
                <a:spcPct val="0"/>
              </a:spcAft>
              <a:defRPr sz="2400" b="1">
                <a:solidFill>
                  <a:srgbClr val="0000FF"/>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t>Ce document est le résultat d’un travail </a:t>
            </a:r>
            <a:b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br>
            <a: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t>en partenariat avec le </a:t>
            </a:r>
            <a: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t>groupe APF France handicap </a:t>
            </a:r>
            <a: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t>PULSE </a:t>
            </a:r>
            <a:b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br>
            <a: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t>(Participation Usagers Loi Structure Etablissement)</a:t>
            </a:r>
            <a:br>
              <a:rPr kumimoji="0" lang="fr-FR" altLang="fr-FR" sz="2400" b="1" i="0" u="none" strike="noStrike" kern="0" cap="none" spc="0" normalizeH="0" baseline="0" noProof="0" dirty="0" smtClean="0">
                <a:ln>
                  <a:noFill/>
                </a:ln>
                <a:solidFill>
                  <a:srgbClr val="0000FF"/>
                </a:solidFill>
                <a:effectLst/>
                <a:uLnTx/>
                <a:uFillTx/>
                <a:latin typeface="Arial"/>
                <a:ea typeface="+mj-ea"/>
                <a:cs typeface="+mj-cs"/>
              </a:rPr>
            </a:br>
            <a:r>
              <a:rPr kumimoji="0" lang="fr-FR" altLang="fr-FR" sz="3200" b="0" i="0" u="none" strike="noStrike" kern="0" cap="none" spc="0" normalizeH="0" baseline="0" noProof="0" dirty="0" smtClean="0">
                <a:ln>
                  <a:noFill/>
                </a:ln>
                <a:solidFill>
                  <a:srgbClr val="0000FF"/>
                </a:solidFill>
                <a:effectLst/>
                <a:uLnTx/>
                <a:uFillTx/>
                <a:latin typeface="Arial"/>
                <a:ea typeface="+mj-ea"/>
                <a:cs typeface="+mj-cs"/>
              </a:rPr>
              <a:t> </a:t>
            </a:r>
          </a:p>
        </p:txBody>
      </p:sp>
      <p:sp>
        <p:nvSpPr>
          <p:cNvPr id="7" name="Rectangle 3"/>
          <p:cNvSpPr txBox="1">
            <a:spLocks noChangeArrowheads="1"/>
          </p:cNvSpPr>
          <p:nvPr/>
        </p:nvSpPr>
        <p:spPr bwMode="auto">
          <a:xfrm>
            <a:off x="0" y="2033752"/>
            <a:ext cx="9144000" cy="34211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fr-FR" altLang="fr-FR" sz="1600" dirty="0" smtClean="0">
                <a:solidFill>
                  <a:srgbClr val="0000FF"/>
                </a:solidFill>
              </a:rPr>
              <a:t>Dans les recommandations FALC, nous avons retenu : Arial 14 ou +/texte non justifié/minuscule/ponctuation simple</a:t>
            </a:r>
          </a:p>
          <a:p>
            <a:pPr eaLnBrk="1" hangingPunct="1"/>
            <a:r>
              <a:rPr lang="fr-FR" altLang="fr-FR" sz="1600" dirty="0" smtClean="0">
                <a:solidFill>
                  <a:srgbClr val="0000FF"/>
                </a:solidFill>
              </a:rPr>
              <a:t>Cette proposition est destinée à être adaptée et  personnalisée en fonction des établissements, et des personnes à qui ce document s’adresse</a:t>
            </a:r>
          </a:p>
          <a:p>
            <a:pPr eaLnBrk="1" hangingPunct="1"/>
            <a:r>
              <a:rPr lang="fr-FR" altLang="fr-FR" sz="1600" dirty="0" smtClean="0">
                <a:solidFill>
                  <a:srgbClr val="0000FF"/>
                </a:solidFill>
              </a:rPr>
              <a:t>Elle a été conçue sous format Power Point, afin de faciliter le remplacement ou déplacement de pictogrammes, selon votre utilisation</a:t>
            </a:r>
          </a:p>
          <a:p>
            <a:pPr eaLnBrk="1" hangingPunct="1"/>
            <a:r>
              <a:rPr lang="fr-FR" altLang="fr-FR" sz="1600" dirty="0" smtClean="0">
                <a:solidFill>
                  <a:srgbClr val="0000FF"/>
                </a:solidFill>
              </a:rPr>
              <a:t>Il est prévu de pouvoir remplacer certains </a:t>
            </a:r>
            <a:r>
              <a:rPr lang="fr-FR" altLang="fr-FR" sz="1600" dirty="0" err="1" smtClean="0">
                <a:solidFill>
                  <a:srgbClr val="0000FF"/>
                </a:solidFill>
              </a:rPr>
              <a:t>pictos</a:t>
            </a:r>
            <a:r>
              <a:rPr lang="fr-FR" altLang="fr-FR" sz="1600" dirty="0" smtClean="0">
                <a:solidFill>
                  <a:srgbClr val="0000FF"/>
                </a:solidFill>
              </a:rPr>
              <a:t>, toute représentation d’une fonction ou d’un lieu par des photos si besoin</a:t>
            </a:r>
          </a:p>
          <a:p>
            <a:pPr eaLnBrk="1" hangingPunct="1"/>
            <a:r>
              <a:rPr lang="fr-FR" altLang="fr-FR" sz="1600" dirty="0" smtClean="0">
                <a:solidFill>
                  <a:srgbClr val="0000FF"/>
                </a:solidFill>
              </a:rPr>
              <a:t>Cette présentation en communication adaptée a été validée par </a:t>
            </a:r>
            <a:r>
              <a:rPr lang="fr-FR" altLang="fr-FR" sz="1600" dirty="0" smtClean="0">
                <a:solidFill>
                  <a:srgbClr val="0000FF"/>
                </a:solidFill>
              </a:rPr>
              <a:t>APF France handicap</a:t>
            </a:r>
            <a:endParaRPr lang="fr-FR" altLang="fr-FR" sz="1600" dirty="0" smtClean="0">
              <a:solidFill>
                <a:srgbClr val="0000FF"/>
              </a:solidFill>
            </a:endParaRPr>
          </a:p>
          <a:p>
            <a:pPr marL="0" indent="0" eaLnBrk="1" hangingPunct="1">
              <a:buNone/>
            </a:pPr>
            <a:endParaRPr lang="fr-FR" altLang="fr-FR" sz="1600" dirty="0" smtClean="0">
              <a:solidFill>
                <a:srgbClr val="0000FF"/>
              </a:solidFill>
            </a:endParaRPr>
          </a:p>
        </p:txBody>
      </p:sp>
      <p:sp>
        <p:nvSpPr>
          <p:cNvPr id="5" name="ZoneTexte 1"/>
          <p:cNvSpPr txBox="1"/>
          <p:nvPr/>
        </p:nvSpPr>
        <p:spPr>
          <a:xfrm>
            <a:off x="1079612" y="5456357"/>
            <a:ext cx="6984776" cy="57708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fr-FR" sz="1050" i="1" dirty="0" smtClean="0">
                <a:latin typeface="Arial" panose="020B0604020202020204" pitchFamily="34" charset="0"/>
                <a:cs typeface="Arial" panose="020B0604020202020204" pitchFamily="34" charset="0"/>
              </a:rPr>
              <a:t>Les contenus sont la propriété intellectuelle </a:t>
            </a:r>
            <a:r>
              <a:rPr lang="fr-FR" sz="1050" i="1" dirty="0" smtClean="0">
                <a:latin typeface="Arial" panose="020B0604020202020204" pitchFamily="34" charset="0"/>
                <a:cs typeface="Arial" panose="020B0604020202020204" pitchFamily="34" charset="0"/>
              </a:rPr>
              <a:t>d’APF France handicap. </a:t>
            </a:r>
            <a:r>
              <a:rPr lang="fr-FR" sz="1050" i="1" dirty="0" smtClean="0">
                <a:latin typeface="Arial" panose="020B0604020202020204" pitchFamily="34" charset="0"/>
                <a:cs typeface="Arial" panose="020B0604020202020204" pitchFamily="34" charset="0"/>
              </a:rPr>
              <a:t>Toute utilisation à caractère commercial est formellement </a:t>
            </a:r>
            <a:r>
              <a:rPr lang="fr-FR" sz="1050" i="1" dirty="0" smtClean="0">
                <a:latin typeface="Arial" panose="020B0604020202020204" pitchFamily="34" charset="0"/>
                <a:cs typeface="Arial" panose="020B0604020202020204" pitchFamily="34" charset="0"/>
              </a:rPr>
              <a:t>interdite. L’utilisation </a:t>
            </a:r>
            <a:r>
              <a:rPr lang="fr-FR" sz="1050" i="1" dirty="0" smtClean="0">
                <a:latin typeface="Arial" panose="020B0604020202020204" pitchFamily="34" charset="0"/>
                <a:cs typeface="Arial" panose="020B0604020202020204" pitchFamily="34" charset="0"/>
              </a:rPr>
              <a:t>et la reproduction même partielle doit mentionner impérativement « Outil PULSE </a:t>
            </a:r>
            <a:r>
              <a:rPr lang="fr-FR" sz="1050" i="1" dirty="0" smtClean="0">
                <a:latin typeface="Arial" panose="020B0604020202020204" pitchFamily="34" charset="0"/>
                <a:cs typeface="Arial" panose="020B0604020202020204" pitchFamily="34" charset="0"/>
              </a:rPr>
              <a:t>APF France handicap et </a:t>
            </a:r>
            <a:r>
              <a:rPr lang="fr-FR" sz="1050" i="1" dirty="0" smtClean="0">
                <a:latin typeface="Arial" panose="020B0604020202020204" pitchFamily="34" charset="0"/>
                <a:cs typeface="Arial" panose="020B0604020202020204" pitchFamily="34" charset="0"/>
              </a:rPr>
              <a:t>SAMSAH/SAVS APF </a:t>
            </a:r>
            <a:r>
              <a:rPr lang="fr-FR" sz="1050" i="1" dirty="0" smtClean="0">
                <a:latin typeface="Arial" panose="020B0604020202020204" pitchFamily="34" charset="0"/>
                <a:cs typeface="Arial" panose="020B0604020202020204" pitchFamily="34" charset="0"/>
              </a:rPr>
              <a:t>France handicap Tours</a:t>
            </a:r>
            <a:r>
              <a:rPr lang="fr-FR" sz="1050" i="1" dirty="0" smtClean="0">
                <a:latin typeface="Arial" panose="020B0604020202020204" pitchFamily="34" charset="0"/>
                <a:cs typeface="Arial" panose="020B0604020202020204" pitchFamily="34" charset="0"/>
              </a:rPr>
              <a:t>»</a:t>
            </a:r>
            <a:endParaRPr lang="fr-FR" sz="1050" i="1" dirty="0">
              <a:latin typeface="Arial" panose="020B0604020202020204" pitchFamily="34" charset="0"/>
              <a:cs typeface="Arial" panose="020B0604020202020204" pitchFamily="34" charset="0"/>
            </a:endParaRPr>
          </a:p>
        </p:txBody>
      </p:sp>
      <p:sp>
        <p:nvSpPr>
          <p:cNvPr id="8"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82883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onde-politique-mo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34830"/>
            <a:ext cx="8748465" cy="441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a:spLocks noChangeArrowheads="1"/>
          </p:cNvSpPr>
          <p:nvPr/>
        </p:nvSpPr>
        <p:spPr bwMode="auto">
          <a:xfrm>
            <a:off x="4466980" y="1988840"/>
            <a:ext cx="417513" cy="344487"/>
          </a:xfrm>
          <a:prstGeom prst="ellipse">
            <a:avLst/>
          </a:prstGeom>
          <a:noFill/>
          <a:ln w="38100">
            <a:solidFill>
              <a:srgbClr val="FF0000"/>
            </a:solidFill>
            <a:round/>
            <a:headEnd/>
            <a:tailEnd/>
          </a:ln>
          <a:effectLst>
            <a:outerShdw dist="28398" dir="3806097" algn="ctr" rotWithShape="0">
              <a:srgbClr val="3F3151">
                <a:alpha val="50000"/>
              </a:srgbClr>
            </a:outerShdw>
          </a:effectLst>
          <a:extLst>
            <a:ext uri="{909E8E84-426E-40DD-AFC4-6F175D3DCCD1}">
              <a14:hiddenFill xmlns:a14="http://schemas.microsoft.com/office/drawing/2010/main">
                <a:solidFill>
                  <a:srgbClr val="8064A2"/>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7215254" y="0"/>
            <a:ext cx="1900142" cy="369332"/>
          </a:xfrm>
          <a:prstGeom prst="rect">
            <a:avLst/>
          </a:prstGeom>
          <a:noFill/>
        </p:spPr>
        <p:txBody>
          <a:bodyPr wrap="square" rtlCol="0">
            <a:spAutoFit/>
          </a:bodyPr>
          <a:lstStyle/>
          <a:p>
            <a:r>
              <a:rPr lang="fr-FR" b="1" dirty="0" smtClean="0">
                <a:solidFill>
                  <a:srgbClr val="002060"/>
                </a:solidFill>
              </a:rPr>
              <a:t>01 - PREAMBULE</a:t>
            </a:r>
            <a:endParaRPr lang="fr-FR" b="1" dirty="0">
              <a:solidFill>
                <a:srgbClr val="002060"/>
              </a:solidFill>
            </a:endParaRPr>
          </a:p>
        </p:txBody>
      </p:sp>
      <p:sp>
        <p:nvSpPr>
          <p:cNvPr id="7"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1627013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nde-politique-moy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5126"/>
            <a:ext cx="3648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rot="19317390">
            <a:off x="1164151" y="2424122"/>
            <a:ext cx="1158875" cy="3049587"/>
          </a:xfrm>
          <a:prstGeom prst="curvedRightArrow">
            <a:avLst>
              <a:gd name="adj1" fmla="val 42043"/>
              <a:gd name="adj2" fmla="val 9769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5" name="Group 4"/>
          <p:cNvGrpSpPr>
            <a:grpSpLocks/>
          </p:cNvGrpSpPr>
          <p:nvPr/>
        </p:nvGrpSpPr>
        <p:grpSpPr bwMode="auto">
          <a:xfrm>
            <a:off x="3127285" y="882768"/>
            <a:ext cx="5880100" cy="5842000"/>
            <a:chOff x="2581" y="966"/>
            <a:chExt cx="10680" cy="10940"/>
          </a:xfrm>
        </p:grpSpPr>
        <p:pic>
          <p:nvPicPr>
            <p:cNvPr id="7173" name="Image 2" descr="Depar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 y="966"/>
              <a:ext cx="10680" cy="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p:cNvSpPr>
              <a:spLocks noChangeArrowheads="1"/>
            </p:cNvSpPr>
            <p:nvPr/>
          </p:nvSpPr>
          <p:spPr bwMode="auto">
            <a:xfrm>
              <a:off x="6060" y="3558"/>
              <a:ext cx="2970" cy="318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 name="ZoneTexte 8"/>
          <p:cNvSpPr txBox="1"/>
          <p:nvPr/>
        </p:nvSpPr>
        <p:spPr>
          <a:xfrm>
            <a:off x="7215254" y="0"/>
            <a:ext cx="1900142" cy="369332"/>
          </a:xfrm>
          <a:prstGeom prst="rect">
            <a:avLst/>
          </a:prstGeom>
          <a:noFill/>
        </p:spPr>
        <p:txBody>
          <a:bodyPr wrap="square" rtlCol="0">
            <a:spAutoFit/>
          </a:bodyPr>
          <a:lstStyle/>
          <a:p>
            <a:r>
              <a:rPr lang="fr-FR" b="1" dirty="0" smtClean="0">
                <a:solidFill>
                  <a:srgbClr val="002060"/>
                </a:solidFill>
              </a:rPr>
              <a:t>01 - PREAMBULE</a:t>
            </a:r>
            <a:endParaRPr lang="fr-FR" b="1" dirty="0">
              <a:solidFill>
                <a:srgbClr val="002060"/>
              </a:solidFill>
            </a:endParaRPr>
          </a:p>
        </p:txBody>
      </p:sp>
      <p:sp>
        <p:nvSpPr>
          <p:cNvPr id="10" name="Espace réservé du pied de page 4"/>
          <p:cNvSpPr>
            <a:spLocks noGrp="1"/>
          </p:cNvSpPr>
          <p:nvPr>
            <p:ph type="ftr" sz="quarter" idx="4294967295"/>
          </p:nvPr>
        </p:nvSpPr>
        <p:spPr>
          <a:xfrm>
            <a:off x="1763688" y="6400145"/>
            <a:ext cx="51845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SAMSAH / SAVS / </a:t>
            </a:r>
            <a:r>
              <a:rPr lang="fr-FR" dirty="0" err="1" smtClean="0"/>
              <a:t>Equipe</a:t>
            </a:r>
            <a:r>
              <a:rPr lang="fr-FR" dirty="0" smtClean="0"/>
              <a:t> Ressource APF France handicap TOURS - Janvier 2016</a:t>
            </a:r>
            <a:endParaRPr lang="fr-FR" dirty="0"/>
          </a:p>
        </p:txBody>
      </p:sp>
    </p:spTree>
    <p:extLst>
      <p:ext uri="{BB962C8B-B14F-4D97-AF65-F5344CB8AC3E}">
        <p14:creationId xmlns:p14="http://schemas.microsoft.com/office/powerpoint/2010/main" val="2068450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2737</Words>
  <Application>Microsoft Office PowerPoint</Application>
  <PresentationFormat>Affichage à l'écran (4:3)</PresentationFormat>
  <Paragraphs>749</Paragraphs>
  <Slides>78</Slides>
  <Notes>10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78</vt:i4>
      </vt:variant>
    </vt:vector>
  </HeadingPairs>
  <TitlesOfParts>
    <vt:vector size="81" baseType="lpstr">
      <vt:lpstr>Thème Office</vt:lpstr>
      <vt:lpstr>Unknown</vt:lpstr>
      <vt:lpstr>Image bitmap</vt:lpstr>
      <vt:lpstr>Recueil de données des usagers</vt:lpstr>
      <vt:lpstr>Présentation PowerPoint</vt:lpstr>
      <vt:lpstr> SOMMAIRE </vt:lpstr>
      <vt:lpstr>Les différentes diapositives sont imprimées et classées dans un classeur. Les 2 planches pointées ci-dessous (dans préambule) seront disponibles en fin et en début de classeur afin de pouvoir les utiliser facilement tout au long de l’échange.  Les différentes planches seront avantageusement rangées dans des intercalaires de couleurs différentes pour servir de points de repère aux deux locuteurs </vt:lpstr>
      <vt:lpstr>Les diapositives sur les demandes (thème 2)  et sur les centres d’intérêt (thème 7)  contiennent des cartes destinées à être découpées puis manipulées par la personne si ses capacités motrices le permettent. Si la personne ne désigne pas à la main, mais peut désigner avec le regard, il sera utile d’utiliser cette capacité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Remerciements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Marie.Rabourdin</dc:creator>
  <cp:lastModifiedBy>Suzanne Malissard</cp:lastModifiedBy>
  <cp:revision>125</cp:revision>
  <dcterms:created xsi:type="dcterms:W3CDTF">2014-09-21T09:26:13Z</dcterms:created>
  <dcterms:modified xsi:type="dcterms:W3CDTF">2018-08-28T15:22:10Z</dcterms:modified>
</cp:coreProperties>
</file>