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2"/>
  </p:notesMasterIdLst>
  <p:sldIdLst>
    <p:sldId id="258" r:id="rId2"/>
    <p:sldId id="321" r:id="rId3"/>
    <p:sldId id="256" r:id="rId4"/>
    <p:sldId id="309" r:id="rId5"/>
    <p:sldId id="259" r:id="rId6"/>
    <p:sldId id="257" r:id="rId7"/>
    <p:sldId id="260" r:id="rId8"/>
    <p:sldId id="406" r:id="rId9"/>
    <p:sldId id="261" r:id="rId10"/>
    <p:sldId id="288" r:id="rId11"/>
    <p:sldId id="298" r:id="rId12"/>
    <p:sldId id="262" r:id="rId13"/>
    <p:sldId id="263" r:id="rId14"/>
    <p:sldId id="264" r:id="rId15"/>
    <p:sldId id="407" r:id="rId16"/>
    <p:sldId id="291" r:id="rId17"/>
    <p:sldId id="267" r:id="rId18"/>
    <p:sldId id="307" r:id="rId19"/>
    <p:sldId id="268" r:id="rId20"/>
    <p:sldId id="269" r:id="rId21"/>
    <p:sldId id="408" r:id="rId22"/>
    <p:sldId id="302" r:id="rId23"/>
    <p:sldId id="279" r:id="rId24"/>
    <p:sldId id="281" r:id="rId25"/>
    <p:sldId id="282" r:id="rId26"/>
    <p:sldId id="283" r:id="rId27"/>
    <p:sldId id="345" r:id="rId28"/>
    <p:sldId id="271" r:id="rId29"/>
    <p:sldId id="409" r:id="rId30"/>
    <p:sldId id="391" r:id="rId31"/>
    <p:sldId id="392" r:id="rId32"/>
    <p:sldId id="393" r:id="rId33"/>
    <p:sldId id="394" r:id="rId34"/>
    <p:sldId id="395" r:id="rId35"/>
    <p:sldId id="417" r:id="rId36"/>
    <p:sldId id="403" r:id="rId37"/>
    <p:sldId id="404" r:id="rId38"/>
    <p:sldId id="396" r:id="rId39"/>
    <p:sldId id="397" r:id="rId40"/>
    <p:sldId id="418" r:id="rId41"/>
    <p:sldId id="398" r:id="rId42"/>
    <p:sldId id="399" r:id="rId43"/>
    <p:sldId id="400" r:id="rId44"/>
    <p:sldId id="410" r:id="rId45"/>
    <p:sldId id="401" r:id="rId46"/>
    <p:sldId id="402" r:id="rId47"/>
    <p:sldId id="411" r:id="rId48"/>
    <p:sldId id="346" r:id="rId49"/>
    <p:sldId id="347" r:id="rId50"/>
    <p:sldId id="348" r:id="rId51"/>
    <p:sldId id="349" r:id="rId52"/>
    <p:sldId id="350" r:id="rId53"/>
    <p:sldId id="351" r:id="rId54"/>
    <p:sldId id="384" r:id="rId55"/>
    <p:sldId id="385" r:id="rId56"/>
    <p:sldId id="386" r:id="rId57"/>
    <p:sldId id="387" r:id="rId58"/>
    <p:sldId id="388" r:id="rId59"/>
    <p:sldId id="389" r:id="rId60"/>
    <p:sldId id="390" r:id="rId61"/>
    <p:sldId id="412" r:id="rId62"/>
    <p:sldId id="266" r:id="rId63"/>
    <p:sldId id="332" r:id="rId64"/>
    <p:sldId id="333" r:id="rId65"/>
    <p:sldId id="334" r:id="rId66"/>
    <p:sldId id="413" r:id="rId67"/>
    <p:sldId id="331" r:id="rId68"/>
    <p:sldId id="414" r:id="rId69"/>
    <p:sldId id="415" r:id="rId70"/>
    <p:sldId id="416" r:id="rId71"/>
  </p:sldIdLst>
  <p:sldSz cx="9144000" cy="6858000" type="screen4x3"/>
  <p:notesSz cx="6797675" cy="9872663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83E6"/>
    <a:srgbClr val="FF0000"/>
    <a:srgbClr val="CCFF99"/>
    <a:srgbClr val="FFFFCC"/>
    <a:srgbClr val="A5F5FD"/>
    <a:srgbClr val="0080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45" autoAdjust="0"/>
    <p:restoredTop sz="94737" autoAdjust="0"/>
  </p:normalViewPr>
  <p:slideViewPr>
    <p:cSldViewPr snapToGrid="0" snapToObjects="1">
      <p:cViewPr>
        <p:scale>
          <a:sx n="60" d="100"/>
          <a:sy n="60" d="100"/>
        </p:scale>
        <p:origin x="-3222" y="-12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2DD1CB4-8E46-43CA-8D78-DAD1DA672CCC}" type="datetimeFigureOut">
              <a:rPr lang="fr-FR"/>
              <a:pPr>
                <a:defRPr/>
              </a:pPr>
              <a:t>28/08/2018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8A63A14-CCD0-4841-91F4-282D28E3FE1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72709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1741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B91290-6F4A-428F-8B4B-787708C5B8BB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1741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B91290-6F4A-428F-8B4B-787708C5B8BB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2048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68C7F9-515E-4137-8F2D-BCFAB103DB25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2457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D1D713-987A-4EB5-B494-A06EA1715AF0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2969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8465E4-6026-49FF-88E3-AA1B0A655FC7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2969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8465E4-6026-49FF-88E3-AA1B0A655FC7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2969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8465E4-6026-49FF-88E3-AA1B0A655FC7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2969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8465E4-6026-49FF-88E3-AA1B0A655FC7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2969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8465E4-6026-49FF-88E3-AA1B0A655FC7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6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pic>
        <p:nvPicPr>
          <p:cNvPr id="8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775" y="6461125"/>
            <a:ext cx="10382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9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5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et modifiez le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pic>
        <p:nvPicPr>
          <p:cNvPr id="8" name="Picture 9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775" y="6461125"/>
            <a:ext cx="10382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61" y="6203656"/>
            <a:ext cx="921550" cy="579116"/>
          </a:xfrm>
          <a:prstGeom prst="rect">
            <a:avLst/>
          </a:prstGeom>
        </p:spPr>
      </p:pic>
      <p:sp>
        <p:nvSpPr>
          <p:cNvPr id="9" name="Espace réservé du pied de page 1"/>
          <p:cNvSpPr>
            <a:spLocks noGrp="1"/>
          </p:cNvSpPr>
          <p:nvPr>
            <p:ph type="ftr" sz="quarter" idx="3"/>
          </p:nvPr>
        </p:nvSpPr>
        <p:spPr>
          <a:xfrm>
            <a:off x="1107877" y="6464025"/>
            <a:ext cx="7157545" cy="4476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hf sldNum="0"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1.png"/><Relationship Id="rId7" Type="http://schemas.openxmlformats.org/officeDocument/2006/relationships/image" Target="../media/image57.png"/><Relationship Id="rId12" Type="http://schemas.openxmlformats.org/officeDocument/2006/relationships/image" Target="../media/image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9.png"/><Relationship Id="rId5" Type="http://schemas.openxmlformats.org/officeDocument/2006/relationships/image" Target="../media/image55.png"/><Relationship Id="rId10" Type="http://schemas.openxmlformats.org/officeDocument/2006/relationships/slide" Target="slide2.xml"/><Relationship Id="rId4" Type="http://schemas.openxmlformats.org/officeDocument/2006/relationships/image" Target="../media/image42.png"/><Relationship Id="rId9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9.png"/><Relationship Id="rId7" Type="http://schemas.openxmlformats.org/officeDocument/2006/relationships/slide" Target="slide2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slide" Target="slide2.xml"/><Relationship Id="rId5" Type="http://schemas.openxmlformats.org/officeDocument/2006/relationships/image" Target="../media/image63.png"/><Relationship Id="rId10" Type="http://schemas.openxmlformats.org/officeDocument/2006/relationships/image" Target="../media/image27.wmf"/><Relationship Id="rId4" Type="http://schemas.openxmlformats.org/officeDocument/2006/relationships/image" Target="../media/image26.png"/><Relationship Id="rId9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openxmlformats.org/officeDocument/2006/relationships/image" Target="../media/image66.png"/><Relationship Id="rId12" Type="http://schemas.openxmlformats.org/officeDocument/2006/relationships/image" Target="../media/image40.png"/><Relationship Id="rId2" Type="http://schemas.openxmlformats.org/officeDocument/2006/relationships/image" Target="../media/image64.png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26.png"/><Relationship Id="rId5" Type="http://schemas.openxmlformats.org/officeDocument/2006/relationships/image" Target="../media/image38.png"/><Relationship Id="rId15" Type="http://schemas.openxmlformats.org/officeDocument/2006/relationships/image" Target="../media/image9.png"/><Relationship Id="rId10" Type="http://schemas.openxmlformats.org/officeDocument/2006/relationships/image" Target="../media/image69.png"/><Relationship Id="rId4" Type="http://schemas.openxmlformats.org/officeDocument/2006/relationships/image" Target="../media/image36.png"/><Relationship Id="rId9" Type="http://schemas.openxmlformats.org/officeDocument/2006/relationships/image" Target="../media/image68.png"/><Relationship Id="rId1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slide" Target="slide2.xml"/><Relationship Id="rId1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73.png"/><Relationship Id="rId2" Type="http://schemas.openxmlformats.org/officeDocument/2006/relationships/image" Target="../media/image46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3.png"/><Relationship Id="rId5" Type="http://schemas.openxmlformats.org/officeDocument/2006/relationships/image" Target="../media/image44.png"/><Relationship Id="rId15" Type="http://schemas.openxmlformats.org/officeDocument/2006/relationships/image" Target="../media/image5.jpeg"/><Relationship Id="rId10" Type="http://schemas.openxmlformats.org/officeDocument/2006/relationships/image" Target="../media/image43.png"/><Relationship Id="rId19" Type="http://schemas.openxmlformats.org/officeDocument/2006/relationships/image" Target="../media/image75.png"/><Relationship Id="rId4" Type="http://schemas.openxmlformats.org/officeDocument/2006/relationships/image" Target="../media/image71.png"/><Relationship Id="rId9" Type="http://schemas.openxmlformats.org/officeDocument/2006/relationships/image" Target="../media/image69.png"/><Relationship Id="rId1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3.xml"/><Relationship Id="rId18" Type="http://schemas.openxmlformats.org/officeDocument/2006/relationships/slide" Target="slide36.xml"/><Relationship Id="rId3" Type="http://schemas.openxmlformats.org/officeDocument/2006/relationships/image" Target="../media/image5.jpeg"/><Relationship Id="rId21" Type="http://schemas.openxmlformats.org/officeDocument/2006/relationships/image" Target="../media/image13.png"/><Relationship Id="rId7" Type="http://schemas.openxmlformats.org/officeDocument/2006/relationships/slide" Target="slide2.xml"/><Relationship Id="rId12" Type="http://schemas.openxmlformats.org/officeDocument/2006/relationships/image" Target="../media/image10.jpg"/><Relationship Id="rId17" Type="http://schemas.openxmlformats.org/officeDocument/2006/relationships/image" Target="../media/image11.png"/><Relationship Id="rId2" Type="http://schemas.openxmlformats.org/officeDocument/2006/relationships/slide" Target="slide9.xml"/><Relationship Id="rId16" Type="http://schemas.openxmlformats.org/officeDocument/2006/relationships/slide" Target="slide30.xml"/><Relationship Id="rId20" Type="http://schemas.openxmlformats.org/officeDocument/2006/relationships/slide" Target="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slide" Target="slide62.xml"/><Relationship Id="rId5" Type="http://schemas.openxmlformats.org/officeDocument/2006/relationships/image" Target="../media/image4.jpeg"/><Relationship Id="rId15" Type="http://schemas.openxmlformats.org/officeDocument/2006/relationships/image" Target="../media/image7.png"/><Relationship Id="rId23" Type="http://schemas.openxmlformats.org/officeDocument/2006/relationships/image" Target="../media/image14.png"/><Relationship Id="rId10" Type="http://schemas.openxmlformats.org/officeDocument/2006/relationships/image" Target="../media/image8.jpeg"/><Relationship Id="rId19" Type="http://schemas.openxmlformats.org/officeDocument/2006/relationships/image" Target="../media/image12.png"/><Relationship Id="rId4" Type="http://schemas.openxmlformats.org/officeDocument/2006/relationships/slide" Target="slide16.xml"/><Relationship Id="rId9" Type="http://schemas.openxmlformats.org/officeDocument/2006/relationships/slide" Target="slide48.xml"/><Relationship Id="rId14" Type="http://schemas.openxmlformats.org/officeDocument/2006/relationships/slide" Target="slide22.xml"/><Relationship Id="rId22" Type="http://schemas.openxmlformats.org/officeDocument/2006/relationships/slide" Target="slide4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9.pn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12" Type="http://schemas.openxmlformats.org/officeDocument/2006/relationships/slide" Target="slide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5.png"/><Relationship Id="rId5" Type="http://schemas.openxmlformats.org/officeDocument/2006/relationships/image" Target="../media/image77.png"/><Relationship Id="rId15" Type="http://schemas.openxmlformats.org/officeDocument/2006/relationships/image" Target="../media/image6.png"/><Relationship Id="rId10" Type="http://schemas.openxmlformats.org/officeDocument/2006/relationships/image" Target="../media/image24.png"/><Relationship Id="rId4" Type="http://schemas.openxmlformats.org/officeDocument/2006/relationships/image" Target="../media/image76.jpeg"/><Relationship Id="rId9" Type="http://schemas.openxmlformats.org/officeDocument/2006/relationships/image" Target="../media/image21.png"/><Relationship Id="rId1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6.png"/><Relationship Id="rId5" Type="http://schemas.openxmlformats.org/officeDocument/2006/relationships/image" Target="../media/image63.png"/><Relationship Id="rId10" Type="http://schemas.openxmlformats.org/officeDocument/2006/relationships/image" Target="../media/image4.jpeg"/><Relationship Id="rId4" Type="http://schemas.openxmlformats.org/officeDocument/2006/relationships/image" Target="../media/image26.pn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9.png"/><Relationship Id="rId7" Type="http://schemas.openxmlformats.org/officeDocument/2006/relationships/image" Target="../media/image7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6.png"/><Relationship Id="rId5" Type="http://schemas.openxmlformats.org/officeDocument/2006/relationships/image" Target="../media/image31.png"/><Relationship Id="rId10" Type="http://schemas.openxmlformats.org/officeDocument/2006/relationships/image" Target="../media/image4.jpeg"/><Relationship Id="rId4" Type="http://schemas.openxmlformats.org/officeDocument/2006/relationships/image" Target="../media/image30.png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8.png"/><Relationship Id="rId1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3.png"/><Relationship Id="rId12" Type="http://schemas.openxmlformats.org/officeDocument/2006/relationships/image" Target="../media/image87.png"/><Relationship Id="rId17" Type="http://schemas.openxmlformats.org/officeDocument/2006/relationships/slide" Target="slide2.xml"/><Relationship Id="rId2" Type="http://schemas.openxmlformats.org/officeDocument/2006/relationships/image" Target="../media/image69.png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39.png"/><Relationship Id="rId5" Type="http://schemas.openxmlformats.org/officeDocument/2006/relationships/image" Target="../media/image81.png"/><Relationship Id="rId15" Type="http://schemas.openxmlformats.org/officeDocument/2006/relationships/image" Target="../media/image89.png"/><Relationship Id="rId10" Type="http://schemas.openxmlformats.org/officeDocument/2006/relationships/image" Target="../media/image86.png"/><Relationship Id="rId19" Type="http://schemas.openxmlformats.org/officeDocument/2006/relationships/image" Target="../media/image4.jpe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9.png"/><Relationship Id="rId18" Type="http://schemas.openxmlformats.org/officeDocument/2006/relationships/slide" Target="slide36.xml"/><Relationship Id="rId3" Type="http://schemas.openxmlformats.org/officeDocument/2006/relationships/image" Target="../media/image4.jpeg"/><Relationship Id="rId21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slide" Target="slide1.xml"/><Relationship Id="rId17" Type="http://schemas.openxmlformats.org/officeDocument/2006/relationships/image" Target="../media/image11.png"/><Relationship Id="rId2" Type="http://schemas.openxmlformats.org/officeDocument/2006/relationships/slide" Target="slide3.xml"/><Relationship Id="rId16" Type="http://schemas.openxmlformats.org/officeDocument/2006/relationships/slide" Target="slide30.xml"/><Relationship Id="rId20" Type="http://schemas.openxmlformats.org/officeDocument/2006/relationships/slide" Target="slide4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image" Target="../media/image8.jpeg"/><Relationship Id="rId5" Type="http://schemas.openxmlformats.org/officeDocument/2006/relationships/image" Target="../media/image5.jpeg"/><Relationship Id="rId15" Type="http://schemas.openxmlformats.org/officeDocument/2006/relationships/image" Target="../media/image10.jpg"/><Relationship Id="rId23" Type="http://schemas.openxmlformats.org/officeDocument/2006/relationships/image" Target="../media/image14.png"/><Relationship Id="rId10" Type="http://schemas.openxmlformats.org/officeDocument/2006/relationships/slide" Target="slide48.xml"/><Relationship Id="rId19" Type="http://schemas.openxmlformats.org/officeDocument/2006/relationships/image" Target="../media/image12.png"/><Relationship Id="rId4" Type="http://schemas.openxmlformats.org/officeDocument/2006/relationships/slide" Target="slide9.xml"/><Relationship Id="rId9" Type="http://schemas.openxmlformats.org/officeDocument/2006/relationships/image" Target="../media/image7.png"/><Relationship Id="rId14" Type="http://schemas.openxmlformats.org/officeDocument/2006/relationships/slide" Target="slide62.xml"/><Relationship Id="rId22" Type="http://schemas.openxmlformats.org/officeDocument/2006/relationships/slide" Target="slide4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48.png"/><Relationship Id="rId3" Type="http://schemas.openxmlformats.org/officeDocument/2006/relationships/image" Target="../media/image71.png"/><Relationship Id="rId7" Type="http://schemas.openxmlformats.org/officeDocument/2006/relationships/image" Target="../media/image91.png"/><Relationship Id="rId12" Type="http://schemas.openxmlformats.org/officeDocument/2006/relationships/image" Target="../media/image43.png"/><Relationship Id="rId17" Type="http://schemas.openxmlformats.org/officeDocument/2006/relationships/image" Target="../media/image6.png"/><Relationship Id="rId2" Type="http://schemas.openxmlformats.org/officeDocument/2006/relationships/image" Target="../media/image69.png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9.png"/><Relationship Id="rId5" Type="http://schemas.openxmlformats.org/officeDocument/2006/relationships/image" Target="../media/image45.png"/><Relationship Id="rId15" Type="http://schemas.openxmlformats.org/officeDocument/2006/relationships/image" Target="../media/image51.png"/><Relationship Id="rId10" Type="http://schemas.openxmlformats.org/officeDocument/2006/relationships/slide" Target="slide2.xml"/><Relationship Id="rId4" Type="http://schemas.openxmlformats.org/officeDocument/2006/relationships/image" Target="../media/image44.png"/><Relationship Id="rId9" Type="http://schemas.openxmlformats.org/officeDocument/2006/relationships/image" Target="../media/image52.png"/><Relationship Id="rId1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3.xml"/><Relationship Id="rId18" Type="http://schemas.openxmlformats.org/officeDocument/2006/relationships/slide" Target="slide36.xml"/><Relationship Id="rId3" Type="http://schemas.openxmlformats.org/officeDocument/2006/relationships/image" Target="../media/image5.jpeg"/><Relationship Id="rId21" Type="http://schemas.openxmlformats.org/officeDocument/2006/relationships/image" Target="../media/image13.png"/><Relationship Id="rId7" Type="http://schemas.openxmlformats.org/officeDocument/2006/relationships/slide" Target="slide2.xml"/><Relationship Id="rId12" Type="http://schemas.openxmlformats.org/officeDocument/2006/relationships/image" Target="../media/image10.jpg"/><Relationship Id="rId17" Type="http://schemas.openxmlformats.org/officeDocument/2006/relationships/image" Target="../media/image11.png"/><Relationship Id="rId2" Type="http://schemas.openxmlformats.org/officeDocument/2006/relationships/slide" Target="slide9.xml"/><Relationship Id="rId16" Type="http://schemas.openxmlformats.org/officeDocument/2006/relationships/slide" Target="slide30.xml"/><Relationship Id="rId20" Type="http://schemas.openxmlformats.org/officeDocument/2006/relationships/slide" Target="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slide" Target="slide62.xml"/><Relationship Id="rId5" Type="http://schemas.openxmlformats.org/officeDocument/2006/relationships/image" Target="../media/image4.jpeg"/><Relationship Id="rId15" Type="http://schemas.openxmlformats.org/officeDocument/2006/relationships/image" Target="../media/image7.png"/><Relationship Id="rId23" Type="http://schemas.openxmlformats.org/officeDocument/2006/relationships/image" Target="../media/image14.png"/><Relationship Id="rId10" Type="http://schemas.openxmlformats.org/officeDocument/2006/relationships/image" Target="../media/image8.jpeg"/><Relationship Id="rId19" Type="http://schemas.openxmlformats.org/officeDocument/2006/relationships/image" Target="../media/image12.png"/><Relationship Id="rId4" Type="http://schemas.openxmlformats.org/officeDocument/2006/relationships/slide" Target="slide16.xml"/><Relationship Id="rId9" Type="http://schemas.openxmlformats.org/officeDocument/2006/relationships/slide" Target="slide48.xml"/><Relationship Id="rId14" Type="http://schemas.openxmlformats.org/officeDocument/2006/relationships/slide" Target="slide22.xml"/><Relationship Id="rId22" Type="http://schemas.openxmlformats.org/officeDocument/2006/relationships/slide" Target="slide4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4.png"/><Relationship Id="rId7" Type="http://schemas.openxmlformats.org/officeDocument/2006/relationships/slide" Target="slide23.xm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slide" Target="slide2.xml"/><Relationship Id="rId4" Type="http://schemas.openxmlformats.org/officeDocument/2006/relationships/image" Target="../media/image9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55.png"/><Relationship Id="rId7" Type="http://schemas.openxmlformats.org/officeDocument/2006/relationships/image" Target="../media/image9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96.png"/><Relationship Id="rId4" Type="http://schemas.openxmlformats.org/officeDocument/2006/relationships/image" Target="../media/image94.png"/><Relationship Id="rId9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9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slide" Target="slide2.xm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7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106.png"/><Relationship Id="rId7" Type="http://schemas.openxmlformats.org/officeDocument/2006/relationships/image" Target="../media/image9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9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9.png"/><Relationship Id="rId7" Type="http://schemas.openxmlformats.org/officeDocument/2006/relationships/slide" Target="slide2.xm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10" Type="http://schemas.openxmlformats.org/officeDocument/2006/relationships/image" Target="../media/image7.png"/><Relationship Id="rId4" Type="http://schemas.openxmlformats.org/officeDocument/2006/relationships/image" Target="../media/image63.png"/><Relationship Id="rId9" Type="http://schemas.openxmlformats.org/officeDocument/2006/relationships/slide" Target="slide2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9.png"/><Relationship Id="rId3" Type="http://schemas.openxmlformats.org/officeDocument/2006/relationships/image" Target="../media/image111.png"/><Relationship Id="rId7" Type="http://schemas.openxmlformats.org/officeDocument/2006/relationships/image" Target="../media/image97.png"/><Relationship Id="rId12" Type="http://schemas.openxmlformats.org/officeDocument/2006/relationships/slide" Target="slide2.xm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05.png"/><Relationship Id="rId5" Type="http://schemas.openxmlformats.org/officeDocument/2006/relationships/image" Target="../media/image100.png"/><Relationship Id="rId10" Type="http://schemas.openxmlformats.org/officeDocument/2006/relationships/image" Target="../media/image93.png"/><Relationship Id="rId4" Type="http://schemas.openxmlformats.org/officeDocument/2006/relationships/image" Target="../media/image108.png"/><Relationship Id="rId9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60.png"/><Relationship Id="rId7" Type="http://schemas.openxmlformats.org/officeDocument/2006/relationships/image" Target="../media/image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9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3.xml"/><Relationship Id="rId18" Type="http://schemas.openxmlformats.org/officeDocument/2006/relationships/slide" Target="slide36.xml"/><Relationship Id="rId3" Type="http://schemas.openxmlformats.org/officeDocument/2006/relationships/image" Target="../media/image5.jpeg"/><Relationship Id="rId21" Type="http://schemas.openxmlformats.org/officeDocument/2006/relationships/image" Target="../media/image13.png"/><Relationship Id="rId7" Type="http://schemas.openxmlformats.org/officeDocument/2006/relationships/slide" Target="slide2.xml"/><Relationship Id="rId12" Type="http://schemas.openxmlformats.org/officeDocument/2006/relationships/image" Target="../media/image10.jpg"/><Relationship Id="rId17" Type="http://schemas.openxmlformats.org/officeDocument/2006/relationships/image" Target="../media/image11.png"/><Relationship Id="rId2" Type="http://schemas.openxmlformats.org/officeDocument/2006/relationships/slide" Target="slide9.xml"/><Relationship Id="rId16" Type="http://schemas.openxmlformats.org/officeDocument/2006/relationships/slide" Target="slide30.xml"/><Relationship Id="rId20" Type="http://schemas.openxmlformats.org/officeDocument/2006/relationships/slide" Target="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slide" Target="slide62.xml"/><Relationship Id="rId5" Type="http://schemas.openxmlformats.org/officeDocument/2006/relationships/image" Target="../media/image4.jpeg"/><Relationship Id="rId15" Type="http://schemas.openxmlformats.org/officeDocument/2006/relationships/image" Target="../media/image7.png"/><Relationship Id="rId23" Type="http://schemas.openxmlformats.org/officeDocument/2006/relationships/image" Target="../media/image14.png"/><Relationship Id="rId10" Type="http://schemas.openxmlformats.org/officeDocument/2006/relationships/image" Target="../media/image8.jpeg"/><Relationship Id="rId19" Type="http://schemas.openxmlformats.org/officeDocument/2006/relationships/image" Target="../media/image12.png"/><Relationship Id="rId4" Type="http://schemas.openxmlformats.org/officeDocument/2006/relationships/slide" Target="slide16.xml"/><Relationship Id="rId9" Type="http://schemas.openxmlformats.org/officeDocument/2006/relationships/slide" Target="slide48.xml"/><Relationship Id="rId14" Type="http://schemas.openxmlformats.org/officeDocument/2006/relationships/slide" Target="slide22.xml"/><Relationship Id="rId22" Type="http://schemas.openxmlformats.org/officeDocument/2006/relationships/slide" Target="slide4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9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5" Type="http://schemas.openxmlformats.org/officeDocument/2006/relationships/image" Target="../media/image6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9.pn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12" Type="http://schemas.openxmlformats.org/officeDocument/2006/relationships/slide" Target="slide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5.png"/><Relationship Id="rId5" Type="http://schemas.openxmlformats.org/officeDocument/2006/relationships/image" Target="../media/image77.png"/><Relationship Id="rId15" Type="http://schemas.openxmlformats.org/officeDocument/2006/relationships/image" Target="../media/image11.png"/><Relationship Id="rId10" Type="http://schemas.openxmlformats.org/officeDocument/2006/relationships/image" Target="../media/image24.png"/><Relationship Id="rId4" Type="http://schemas.openxmlformats.org/officeDocument/2006/relationships/image" Target="../media/image76.jpeg"/><Relationship Id="rId9" Type="http://schemas.openxmlformats.org/officeDocument/2006/relationships/image" Target="../media/image21.png"/><Relationship Id="rId14" Type="http://schemas.openxmlformats.org/officeDocument/2006/relationships/slide" Target="slide3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11.png"/><Relationship Id="rId5" Type="http://schemas.openxmlformats.org/officeDocument/2006/relationships/image" Target="../media/image63.png"/><Relationship Id="rId10" Type="http://schemas.openxmlformats.org/officeDocument/2006/relationships/slide" Target="slide30.xml"/><Relationship Id="rId4" Type="http://schemas.openxmlformats.org/officeDocument/2006/relationships/image" Target="../media/image26.png"/><Relationship Id="rId9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116.jpeg"/><Relationship Id="rId3" Type="http://schemas.openxmlformats.org/officeDocument/2006/relationships/image" Target="../media/image9.png"/><Relationship Id="rId7" Type="http://schemas.openxmlformats.org/officeDocument/2006/relationships/image" Target="../media/image45.png"/><Relationship Id="rId12" Type="http://schemas.openxmlformats.org/officeDocument/2006/relationships/image" Target="../media/image115.jpeg"/><Relationship Id="rId17" Type="http://schemas.openxmlformats.org/officeDocument/2006/relationships/image" Target="../media/image11.png"/><Relationship Id="rId2" Type="http://schemas.openxmlformats.org/officeDocument/2006/relationships/slide" Target="slide2.xml"/><Relationship Id="rId16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114.jpg"/><Relationship Id="rId5" Type="http://schemas.openxmlformats.org/officeDocument/2006/relationships/image" Target="../media/image71.png"/><Relationship Id="rId15" Type="http://schemas.openxmlformats.org/officeDocument/2006/relationships/image" Target="../media/image118.jpeg"/><Relationship Id="rId10" Type="http://schemas.openxmlformats.org/officeDocument/2006/relationships/image" Target="../media/image52.png"/><Relationship Id="rId4" Type="http://schemas.openxmlformats.org/officeDocument/2006/relationships/image" Target="../media/image69.png"/><Relationship Id="rId9" Type="http://schemas.openxmlformats.org/officeDocument/2006/relationships/image" Target="../media/image92.png"/><Relationship Id="rId14" Type="http://schemas.openxmlformats.org/officeDocument/2006/relationships/image" Target="../media/image11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119.jpeg"/><Relationship Id="rId12" Type="http://schemas.openxmlformats.org/officeDocument/2006/relationships/slide" Target="slide30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118.jpeg"/><Relationship Id="rId5" Type="http://schemas.openxmlformats.org/officeDocument/2006/relationships/image" Target="../media/image48.png"/><Relationship Id="rId10" Type="http://schemas.openxmlformats.org/officeDocument/2006/relationships/image" Target="../media/image117.png"/><Relationship Id="rId4" Type="http://schemas.openxmlformats.org/officeDocument/2006/relationships/image" Target="../media/image43.png"/><Relationship Id="rId9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png"/><Relationship Id="rId3" Type="http://schemas.openxmlformats.org/officeDocument/2006/relationships/image" Target="../media/image9.png"/><Relationship Id="rId7" Type="http://schemas.openxmlformats.org/officeDocument/2006/relationships/image" Target="../media/image122.jpeg"/><Relationship Id="rId12" Type="http://schemas.openxmlformats.org/officeDocument/2006/relationships/image" Target="../media/image12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11" Type="http://schemas.openxmlformats.org/officeDocument/2006/relationships/image" Target="../media/image126.jpeg"/><Relationship Id="rId5" Type="http://schemas.openxmlformats.org/officeDocument/2006/relationships/image" Target="../media/image120.jpeg"/><Relationship Id="rId15" Type="http://schemas.openxmlformats.org/officeDocument/2006/relationships/image" Target="../media/image11.png"/><Relationship Id="rId10" Type="http://schemas.openxmlformats.org/officeDocument/2006/relationships/image" Target="../media/image125.jpeg"/><Relationship Id="rId4" Type="http://schemas.openxmlformats.org/officeDocument/2006/relationships/image" Target="../media/image75.png"/><Relationship Id="rId9" Type="http://schemas.openxmlformats.org/officeDocument/2006/relationships/image" Target="../media/image124.jpeg"/><Relationship Id="rId14" Type="http://schemas.openxmlformats.org/officeDocument/2006/relationships/slide" Target="slide3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3.xml"/><Relationship Id="rId18" Type="http://schemas.openxmlformats.org/officeDocument/2006/relationships/slide" Target="slide36.xml"/><Relationship Id="rId3" Type="http://schemas.openxmlformats.org/officeDocument/2006/relationships/image" Target="../media/image5.jpeg"/><Relationship Id="rId21" Type="http://schemas.openxmlformats.org/officeDocument/2006/relationships/image" Target="../media/image13.png"/><Relationship Id="rId7" Type="http://schemas.openxmlformats.org/officeDocument/2006/relationships/slide" Target="slide2.xml"/><Relationship Id="rId12" Type="http://schemas.openxmlformats.org/officeDocument/2006/relationships/image" Target="../media/image10.jpg"/><Relationship Id="rId17" Type="http://schemas.openxmlformats.org/officeDocument/2006/relationships/image" Target="../media/image11.png"/><Relationship Id="rId2" Type="http://schemas.openxmlformats.org/officeDocument/2006/relationships/slide" Target="slide9.xml"/><Relationship Id="rId16" Type="http://schemas.openxmlformats.org/officeDocument/2006/relationships/slide" Target="slide30.xml"/><Relationship Id="rId20" Type="http://schemas.openxmlformats.org/officeDocument/2006/relationships/slide" Target="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slide" Target="slide62.xml"/><Relationship Id="rId5" Type="http://schemas.openxmlformats.org/officeDocument/2006/relationships/image" Target="../media/image4.jpeg"/><Relationship Id="rId15" Type="http://schemas.openxmlformats.org/officeDocument/2006/relationships/image" Target="../media/image7.png"/><Relationship Id="rId23" Type="http://schemas.openxmlformats.org/officeDocument/2006/relationships/image" Target="../media/image14.png"/><Relationship Id="rId10" Type="http://schemas.openxmlformats.org/officeDocument/2006/relationships/image" Target="../media/image8.jpeg"/><Relationship Id="rId19" Type="http://schemas.openxmlformats.org/officeDocument/2006/relationships/image" Target="../media/image12.png"/><Relationship Id="rId4" Type="http://schemas.openxmlformats.org/officeDocument/2006/relationships/slide" Target="slide16.xml"/><Relationship Id="rId9" Type="http://schemas.openxmlformats.org/officeDocument/2006/relationships/slide" Target="slide48.xml"/><Relationship Id="rId14" Type="http://schemas.openxmlformats.org/officeDocument/2006/relationships/slide" Target="slide22.xml"/><Relationship Id="rId22" Type="http://schemas.openxmlformats.org/officeDocument/2006/relationships/slide" Target="slide4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9.pn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12" Type="http://schemas.openxmlformats.org/officeDocument/2006/relationships/slide" Target="slide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5.png"/><Relationship Id="rId5" Type="http://schemas.openxmlformats.org/officeDocument/2006/relationships/image" Target="../media/image77.png"/><Relationship Id="rId15" Type="http://schemas.openxmlformats.org/officeDocument/2006/relationships/image" Target="../media/image12.png"/><Relationship Id="rId10" Type="http://schemas.openxmlformats.org/officeDocument/2006/relationships/image" Target="../media/image24.png"/><Relationship Id="rId4" Type="http://schemas.openxmlformats.org/officeDocument/2006/relationships/image" Target="../media/image76.jpeg"/><Relationship Id="rId9" Type="http://schemas.openxmlformats.org/officeDocument/2006/relationships/image" Target="../media/image21.png"/><Relationship Id="rId14" Type="http://schemas.openxmlformats.org/officeDocument/2006/relationships/slide" Target="slide3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12.png"/><Relationship Id="rId5" Type="http://schemas.openxmlformats.org/officeDocument/2006/relationships/image" Target="../media/image63.png"/><Relationship Id="rId10" Type="http://schemas.openxmlformats.org/officeDocument/2006/relationships/slide" Target="slide36.xml"/><Relationship Id="rId4" Type="http://schemas.openxmlformats.org/officeDocument/2006/relationships/image" Target="../media/image26.png"/><Relationship Id="rId9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slide" Target="slide36.xml"/><Relationship Id="rId3" Type="http://schemas.openxmlformats.org/officeDocument/2006/relationships/image" Target="../media/image71.png"/><Relationship Id="rId7" Type="http://schemas.openxmlformats.org/officeDocument/2006/relationships/image" Target="../media/image92.png"/><Relationship Id="rId12" Type="http://schemas.openxmlformats.org/officeDocument/2006/relationships/image" Target="../media/image116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114.jpg"/><Relationship Id="rId5" Type="http://schemas.openxmlformats.org/officeDocument/2006/relationships/image" Target="../media/image45.png"/><Relationship Id="rId10" Type="http://schemas.openxmlformats.org/officeDocument/2006/relationships/image" Target="../media/image9.png"/><Relationship Id="rId4" Type="http://schemas.openxmlformats.org/officeDocument/2006/relationships/image" Target="../media/image44.png"/><Relationship Id="rId9" Type="http://schemas.openxmlformats.org/officeDocument/2006/relationships/slide" Target="slide2.xml"/><Relationship Id="rId1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png"/><Relationship Id="rId3" Type="http://schemas.openxmlformats.org/officeDocument/2006/relationships/image" Target="../media/image9.png"/><Relationship Id="rId7" Type="http://schemas.openxmlformats.org/officeDocument/2006/relationships/image" Target="../media/image122.jpeg"/><Relationship Id="rId12" Type="http://schemas.openxmlformats.org/officeDocument/2006/relationships/image" Target="../media/image12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11" Type="http://schemas.openxmlformats.org/officeDocument/2006/relationships/image" Target="../media/image126.jpeg"/><Relationship Id="rId5" Type="http://schemas.openxmlformats.org/officeDocument/2006/relationships/image" Target="../media/image120.jpeg"/><Relationship Id="rId15" Type="http://schemas.openxmlformats.org/officeDocument/2006/relationships/image" Target="../media/image12.png"/><Relationship Id="rId10" Type="http://schemas.openxmlformats.org/officeDocument/2006/relationships/image" Target="../media/image125.jpeg"/><Relationship Id="rId4" Type="http://schemas.openxmlformats.org/officeDocument/2006/relationships/image" Target="../media/image75.png"/><Relationship Id="rId9" Type="http://schemas.openxmlformats.org/officeDocument/2006/relationships/image" Target="../media/image124.jpeg"/><Relationship Id="rId14" Type="http://schemas.openxmlformats.org/officeDocument/2006/relationships/slide" Target="slide3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4.jpeg"/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18.png"/><Relationship Id="rId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17.jpeg"/><Relationship Id="rId9" Type="http://schemas.openxmlformats.org/officeDocument/2006/relationships/image" Target="../media/image9.png"/><Relationship Id="rId1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3.xml"/><Relationship Id="rId18" Type="http://schemas.openxmlformats.org/officeDocument/2006/relationships/slide" Target="slide36.xml"/><Relationship Id="rId3" Type="http://schemas.openxmlformats.org/officeDocument/2006/relationships/image" Target="../media/image5.jpeg"/><Relationship Id="rId21" Type="http://schemas.openxmlformats.org/officeDocument/2006/relationships/image" Target="../media/image13.png"/><Relationship Id="rId7" Type="http://schemas.openxmlformats.org/officeDocument/2006/relationships/slide" Target="slide2.xml"/><Relationship Id="rId12" Type="http://schemas.openxmlformats.org/officeDocument/2006/relationships/image" Target="../media/image10.jpg"/><Relationship Id="rId17" Type="http://schemas.openxmlformats.org/officeDocument/2006/relationships/image" Target="../media/image11.png"/><Relationship Id="rId2" Type="http://schemas.openxmlformats.org/officeDocument/2006/relationships/slide" Target="slide9.xml"/><Relationship Id="rId16" Type="http://schemas.openxmlformats.org/officeDocument/2006/relationships/slide" Target="slide30.xml"/><Relationship Id="rId20" Type="http://schemas.openxmlformats.org/officeDocument/2006/relationships/slide" Target="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slide" Target="slide62.xml"/><Relationship Id="rId5" Type="http://schemas.openxmlformats.org/officeDocument/2006/relationships/image" Target="../media/image4.jpeg"/><Relationship Id="rId15" Type="http://schemas.openxmlformats.org/officeDocument/2006/relationships/image" Target="../media/image7.png"/><Relationship Id="rId23" Type="http://schemas.openxmlformats.org/officeDocument/2006/relationships/image" Target="../media/image14.png"/><Relationship Id="rId10" Type="http://schemas.openxmlformats.org/officeDocument/2006/relationships/image" Target="../media/image8.jpeg"/><Relationship Id="rId19" Type="http://schemas.openxmlformats.org/officeDocument/2006/relationships/image" Target="../media/image12.png"/><Relationship Id="rId4" Type="http://schemas.openxmlformats.org/officeDocument/2006/relationships/slide" Target="slide16.xml"/><Relationship Id="rId9" Type="http://schemas.openxmlformats.org/officeDocument/2006/relationships/slide" Target="slide48.xml"/><Relationship Id="rId14" Type="http://schemas.openxmlformats.org/officeDocument/2006/relationships/slide" Target="slide22.xml"/><Relationship Id="rId22" Type="http://schemas.openxmlformats.org/officeDocument/2006/relationships/slide" Target="slide4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slide" Target="slide41.xml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12" Type="http://schemas.openxmlformats.org/officeDocument/2006/relationships/image" Target="../media/image1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30.png"/><Relationship Id="rId5" Type="http://schemas.openxmlformats.org/officeDocument/2006/relationships/image" Target="../media/image77.png"/><Relationship Id="rId10" Type="http://schemas.openxmlformats.org/officeDocument/2006/relationships/image" Target="../media/image129.jpeg"/><Relationship Id="rId4" Type="http://schemas.openxmlformats.org/officeDocument/2006/relationships/image" Target="../media/image76.jpe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13" Type="http://schemas.openxmlformats.org/officeDocument/2006/relationships/slide" Target="slide41.xml"/><Relationship Id="rId3" Type="http://schemas.openxmlformats.org/officeDocument/2006/relationships/image" Target="../media/image25.png"/><Relationship Id="rId7" Type="http://schemas.openxmlformats.org/officeDocument/2006/relationships/image" Target="../media/image42.png"/><Relationship Id="rId12" Type="http://schemas.openxmlformats.org/officeDocument/2006/relationships/image" Target="../media/image1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0.png"/><Relationship Id="rId5" Type="http://schemas.openxmlformats.org/officeDocument/2006/relationships/slide" Target="slide2.xml"/><Relationship Id="rId10" Type="http://schemas.openxmlformats.org/officeDocument/2006/relationships/image" Target="../media/image134.jpeg"/><Relationship Id="rId4" Type="http://schemas.openxmlformats.org/officeDocument/2006/relationships/image" Target="../media/image26.png"/><Relationship Id="rId9" Type="http://schemas.openxmlformats.org/officeDocument/2006/relationships/image" Target="../media/image133.jpeg"/><Relationship Id="rId14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http://catedu.es/arasaac/classes/img/thumbnail.php?i=c2l6ZT0zMDAmcnV0YT0uLi8uLi9yZXBvc2l0b3Jpby9vcmlnaW5hbGVzLzg5ODUucG5n" TargetMode="External"/><Relationship Id="rId13" Type="http://schemas.openxmlformats.org/officeDocument/2006/relationships/image" Target="../media/image139.emf"/><Relationship Id="rId18" Type="http://schemas.openxmlformats.org/officeDocument/2006/relationships/slide" Target="slide41.xml"/><Relationship Id="rId3" Type="http://schemas.openxmlformats.org/officeDocument/2006/relationships/slide" Target="slide2.xml"/><Relationship Id="rId7" Type="http://schemas.openxmlformats.org/officeDocument/2006/relationships/image" Target="../media/image136.jpeg"/><Relationship Id="rId12" Type="http://schemas.openxmlformats.org/officeDocument/2006/relationships/image" Target="../media/image128.png"/><Relationship Id="rId17" Type="http://schemas.openxmlformats.org/officeDocument/2006/relationships/image" Target="../media/image143.emf"/><Relationship Id="rId2" Type="http://schemas.openxmlformats.org/officeDocument/2006/relationships/image" Target="../media/image123.png"/><Relationship Id="rId16" Type="http://schemas.openxmlformats.org/officeDocument/2006/relationships/image" Target="../media/image1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11" Type="http://schemas.openxmlformats.org/officeDocument/2006/relationships/image" Target="../media/image138.jpeg"/><Relationship Id="rId5" Type="http://schemas.openxmlformats.org/officeDocument/2006/relationships/image" Target="../media/image122.jpeg"/><Relationship Id="rId15" Type="http://schemas.openxmlformats.org/officeDocument/2006/relationships/image" Target="../media/image141.png"/><Relationship Id="rId10" Type="http://schemas.openxmlformats.org/officeDocument/2006/relationships/image" Target="http://catedu.es/arasaac/classes/img/thumbnail.php?i=c2l6ZT0zMDAmcnV0YT0uLi8uLi9yZXBvc2l0b3Jpby9vcmlnaW5hbGVzLzIzNDIucG5n" TargetMode="External"/><Relationship Id="rId19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37.jpeg"/><Relationship Id="rId14" Type="http://schemas.openxmlformats.org/officeDocument/2006/relationships/image" Target="../media/image140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3.xml"/><Relationship Id="rId18" Type="http://schemas.openxmlformats.org/officeDocument/2006/relationships/slide" Target="slide36.xml"/><Relationship Id="rId3" Type="http://schemas.openxmlformats.org/officeDocument/2006/relationships/image" Target="../media/image5.jpeg"/><Relationship Id="rId21" Type="http://schemas.openxmlformats.org/officeDocument/2006/relationships/image" Target="../media/image13.png"/><Relationship Id="rId7" Type="http://schemas.openxmlformats.org/officeDocument/2006/relationships/slide" Target="slide2.xml"/><Relationship Id="rId12" Type="http://schemas.openxmlformats.org/officeDocument/2006/relationships/image" Target="../media/image10.jpg"/><Relationship Id="rId17" Type="http://schemas.openxmlformats.org/officeDocument/2006/relationships/image" Target="../media/image11.png"/><Relationship Id="rId2" Type="http://schemas.openxmlformats.org/officeDocument/2006/relationships/slide" Target="slide9.xml"/><Relationship Id="rId16" Type="http://schemas.openxmlformats.org/officeDocument/2006/relationships/slide" Target="slide30.xml"/><Relationship Id="rId20" Type="http://schemas.openxmlformats.org/officeDocument/2006/relationships/slide" Target="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slide" Target="slide62.xml"/><Relationship Id="rId5" Type="http://schemas.openxmlformats.org/officeDocument/2006/relationships/image" Target="../media/image4.jpeg"/><Relationship Id="rId15" Type="http://schemas.openxmlformats.org/officeDocument/2006/relationships/image" Target="../media/image7.png"/><Relationship Id="rId23" Type="http://schemas.openxmlformats.org/officeDocument/2006/relationships/image" Target="../media/image14.png"/><Relationship Id="rId10" Type="http://schemas.openxmlformats.org/officeDocument/2006/relationships/image" Target="../media/image8.jpeg"/><Relationship Id="rId19" Type="http://schemas.openxmlformats.org/officeDocument/2006/relationships/image" Target="../media/image12.png"/><Relationship Id="rId4" Type="http://schemas.openxmlformats.org/officeDocument/2006/relationships/slide" Target="slide16.xml"/><Relationship Id="rId9" Type="http://schemas.openxmlformats.org/officeDocument/2006/relationships/slide" Target="slide48.xml"/><Relationship Id="rId14" Type="http://schemas.openxmlformats.org/officeDocument/2006/relationships/slide" Target="slide22.xml"/><Relationship Id="rId22" Type="http://schemas.openxmlformats.org/officeDocument/2006/relationships/slide" Target="slide4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13" Type="http://schemas.openxmlformats.org/officeDocument/2006/relationships/image" Target="../media/image146.jpeg"/><Relationship Id="rId3" Type="http://schemas.openxmlformats.org/officeDocument/2006/relationships/image" Target="../media/image26.png"/><Relationship Id="rId7" Type="http://schemas.openxmlformats.org/officeDocument/2006/relationships/image" Target="../media/image133.jpeg"/><Relationship Id="rId12" Type="http://schemas.openxmlformats.org/officeDocument/2006/relationships/image" Target="../media/image1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11" Type="http://schemas.openxmlformats.org/officeDocument/2006/relationships/image" Target="../media/image118.jpe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10" Type="http://schemas.openxmlformats.org/officeDocument/2006/relationships/image" Target="../media/image145.jpeg"/><Relationship Id="rId4" Type="http://schemas.openxmlformats.org/officeDocument/2006/relationships/slide" Target="slide2.xml"/><Relationship Id="rId9" Type="http://schemas.openxmlformats.org/officeDocument/2006/relationships/image" Target="../media/image144.jpeg"/><Relationship Id="rId14" Type="http://schemas.openxmlformats.org/officeDocument/2006/relationships/slide" Target="slide45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13" Type="http://schemas.openxmlformats.org/officeDocument/2006/relationships/image" Target="../media/image129.jpeg"/><Relationship Id="rId18" Type="http://schemas.openxmlformats.org/officeDocument/2006/relationships/slide" Target="slide45.xml"/><Relationship Id="rId3" Type="http://schemas.openxmlformats.org/officeDocument/2006/relationships/image" Target="../media/image9.png"/><Relationship Id="rId7" Type="http://schemas.openxmlformats.org/officeDocument/2006/relationships/image" Target="https://encrypted-tbn3.gstatic.com/images?q=tbn:ANd9GcTilq_pjdM91pPy0kkpZNDGFoGr1ZkirnRl9fi8S8hvSNprg_DzpA" TargetMode="External"/><Relationship Id="rId12" Type="http://schemas.openxmlformats.org/officeDocument/2006/relationships/image" Target="../media/image150.jpeg"/><Relationship Id="rId17" Type="http://schemas.openxmlformats.org/officeDocument/2006/relationships/image" Target="../media/image146.jpeg"/><Relationship Id="rId2" Type="http://schemas.openxmlformats.org/officeDocument/2006/relationships/slide" Target="slide2.xml"/><Relationship Id="rId16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11" Type="http://schemas.openxmlformats.org/officeDocument/2006/relationships/image" Target="https://encrypted-tbn2.gstatic.com/images?q=tbn:ANd9GcSFclxNTcgx9ayonF-lH1vS9T9rFRbcnJRbx30sYfkb11_W8Tsc" TargetMode="External"/><Relationship Id="rId5" Type="http://schemas.openxmlformats.org/officeDocument/2006/relationships/image" Target="../media/image128.png"/><Relationship Id="rId15" Type="http://schemas.openxmlformats.org/officeDocument/2006/relationships/image" Target="../media/image152.jpeg"/><Relationship Id="rId10" Type="http://schemas.openxmlformats.org/officeDocument/2006/relationships/image" Target="../media/image149.png"/><Relationship Id="rId19" Type="http://schemas.openxmlformats.org/officeDocument/2006/relationships/image" Target="../media/image14.png"/><Relationship Id="rId4" Type="http://schemas.openxmlformats.org/officeDocument/2006/relationships/image" Target="../media/image118.jpeg"/><Relationship Id="rId9" Type="http://schemas.openxmlformats.org/officeDocument/2006/relationships/image" Target="http://www.pilbox-shop.fr/boutique/images_produits/daily-02-z.jpg" TargetMode="External"/><Relationship Id="rId14" Type="http://schemas.openxmlformats.org/officeDocument/2006/relationships/image" Target="../media/image151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3.xml"/><Relationship Id="rId18" Type="http://schemas.openxmlformats.org/officeDocument/2006/relationships/slide" Target="slide36.xml"/><Relationship Id="rId3" Type="http://schemas.openxmlformats.org/officeDocument/2006/relationships/image" Target="../media/image5.jpeg"/><Relationship Id="rId21" Type="http://schemas.openxmlformats.org/officeDocument/2006/relationships/image" Target="../media/image13.png"/><Relationship Id="rId7" Type="http://schemas.openxmlformats.org/officeDocument/2006/relationships/slide" Target="slide2.xml"/><Relationship Id="rId12" Type="http://schemas.openxmlformats.org/officeDocument/2006/relationships/image" Target="../media/image10.jpg"/><Relationship Id="rId17" Type="http://schemas.openxmlformats.org/officeDocument/2006/relationships/image" Target="../media/image11.png"/><Relationship Id="rId2" Type="http://schemas.openxmlformats.org/officeDocument/2006/relationships/slide" Target="slide9.xml"/><Relationship Id="rId16" Type="http://schemas.openxmlformats.org/officeDocument/2006/relationships/slide" Target="slide30.xml"/><Relationship Id="rId20" Type="http://schemas.openxmlformats.org/officeDocument/2006/relationships/slide" Target="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slide" Target="slide62.xml"/><Relationship Id="rId5" Type="http://schemas.openxmlformats.org/officeDocument/2006/relationships/image" Target="../media/image4.jpeg"/><Relationship Id="rId15" Type="http://schemas.openxmlformats.org/officeDocument/2006/relationships/image" Target="../media/image7.png"/><Relationship Id="rId23" Type="http://schemas.openxmlformats.org/officeDocument/2006/relationships/image" Target="../media/image14.png"/><Relationship Id="rId10" Type="http://schemas.openxmlformats.org/officeDocument/2006/relationships/image" Target="../media/image8.jpeg"/><Relationship Id="rId19" Type="http://schemas.openxmlformats.org/officeDocument/2006/relationships/image" Target="../media/image12.png"/><Relationship Id="rId4" Type="http://schemas.openxmlformats.org/officeDocument/2006/relationships/slide" Target="slide16.xml"/><Relationship Id="rId9" Type="http://schemas.openxmlformats.org/officeDocument/2006/relationships/slide" Target="slide48.xml"/><Relationship Id="rId14" Type="http://schemas.openxmlformats.org/officeDocument/2006/relationships/slide" Target="slide22.xml"/><Relationship Id="rId22" Type="http://schemas.openxmlformats.org/officeDocument/2006/relationships/slide" Target="slide4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slide" Target="slide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54.emf"/><Relationship Id="rId7" Type="http://schemas.openxmlformats.org/officeDocument/2006/relationships/image" Target="../media/image158.png"/><Relationship Id="rId12" Type="http://schemas.openxmlformats.org/officeDocument/2006/relationships/image" Target="../media/image9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11" Type="http://schemas.openxmlformats.org/officeDocument/2006/relationships/slide" Target="slide2.xml"/><Relationship Id="rId5" Type="http://schemas.openxmlformats.org/officeDocument/2006/relationships/image" Target="../media/image156.png"/><Relationship Id="rId10" Type="http://schemas.openxmlformats.org/officeDocument/2006/relationships/image" Target="../media/image161.png"/><Relationship Id="rId4" Type="http://schemas.openxmlformats.org/officeDocument/2006/relationships/image" Target="../media/image155.png"/><Relationship Id="rId9" Type="http://schemas.openxmlformats.org/officeDocument/2006/relationships/image" Target="../media/image16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9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slide" Target="slide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6.png"/><Relationship Id="rId10" Type="http://schemas.openxmlformats.org/officeDocument/2006/relationships/image" Target="../media/image33.png"/><Relationship Id="rId4" Type="http://schemas.openxmlformats.org/officeDocument/2006/relationships/image" Target="../media/image27.wmf"/><Relationship Id="rId9" Type="http://schemas.openxmlformats.org/officeDocument/2006/relationships/image" Target="../media/image32.png"/><Relationship Id="rId1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eg"/><Relationship Id="rId3" Type="http://schemas.openxmlformats.org/officeDocument/2006/relationships/image" Target="../media/image163.png"/><Relationship Id="rId7" Type="http://schemas.openxmlformats.org/officeDocument/2006/relationships/image" Target="../media/image167.png"/><Relationship Id="rId12" Type="http://schemas.openxmlformats.org/officeDocument/2006/relationships/image" Target="../media/image9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11" Type="http://schemas.openxmlformats.org/officeDocument/2006/relationships/slide" Target="slide2.xml"/><Relationship Id="rId5" Type="http://schemas.openxmlformats.org/officeDocument/2006/relationships/image" Target="../media/image165.png"/><Relationship Id="rId10" Type="http://schemas.openxmlformats.org/officeDocument/2006/relationships/image" Target="../media/image170.jpeg"/><Relationship Id="rId4" Type="http://schemas.openxmlformats.org/officeDocument/2006/relationships/image" Target="../media/image164.png"/><Relationship Id="rId9" Type="http://schemas.openxmlformats.org/officeDocument/2006/relationships/image" Target="../media/image169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72.png"/><Relationship Id="rId7" Type="http://schemas.openxmlformats.org/officeDocument/2006/relationships/image" Target="../media/image175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jpeg"/><Relationship Id="rId11" Type="http://schemas.openxmlformats.org/officeDocument/2006/relationships/image" Target="../media/image9.png"/><Relationship Id="rId5" Type="http://schemas.openxmlformats.org/officeDocument/2006/relationships/image" Target="../media/image173.jpeg"/><Relationship Id="rId10" Type="http://schemas.openxmlformats.org/officeDocument/2006/relationships/slide" Target="slide2.xml"/><Relationship Id="rId4" Type="http://schemas.openxmlformats.org/officeDocument/2006/relationships/image" Target="../media/image30.png"/><Relationship Id="rId9" Type="http://schemas.openxmlformats.org/officeDocument/2006/relationships/image" Target="../media/image17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79.png"/><Relationship Id="rId7" Type="http://schemas.openxmlformats.org/officeDocument/2006/relationships/image" Target="../media/image162.png"/><Relationship Id="rId12" Type="http://schemas.openxmlformats.org/officeDocument/2006/relationships/image" Target="../media/image9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11" Type="http://schemas.openxmlformats.org/officeDocument/2006/relationships/slide" Target="slide2.xml"/><Relationship Id="rId5" Type="http://schemas.openxmlformats.org/officeDocument/2006/relationships/image" Target="../media/image180.png"/><Relationship Id="rId10" Type="http://schemas.openxmlformats.org/officeDocument/2006/relationships/image" Target="../media/image183.png"/><Relationship Id="rId4" Type="http://schemas.openxmlformats.org/officeDocument/2006/relationships/image" Target="../media/image164.png"/><Relationship Id="rId9" Type="http://schemas.openxmlformats.org/officeDocument/2006/relationships/image" Target="../media/image18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92.jpeg"/><Relationship Id="rId3" Type="http://schemas.openxmlformats.org/officeDocument/2006/relationships/image" Target="../media/image185.png"/><Relationship Id="rId7" Type="http://schemas.openxmlformats.org/officeDocument/2006/relationships/image" Target="../media/image188.png"/><Relationship Id="rId12" Type="http://schemas.openxmlformats.org/officeDocument/2006/relationships/image" Target="../media/image191.pn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11" Type="http://schemas.openxmlformats.org/officeDocument/2006/relationships/image" Target="../media/image190.png"/><Relationship Id="rId5" Type="http://schemas.openxmlformats.org/officeDocument/2006/relationships/image" Target="../media/image99.png"/><Relationship Id="rId15" Type="http://schemas.openxmlformats.org/officeDocument/2006/relationships/image" Target="../media/image9.png"/><Relationship Id="rId10" Type="http://schemas.openxmlformats.org/officeDocument/2006/relationships/image" Target="../media/image167.png"/><Relationship Id="rId4" Type="http://schemas.openxmlformats.org/officeDocument/2006/relationships/image" Target="../media/image186.png"/><Relationship Id="rId9" Type="http://schemas.openxmlformats.org/officeDocument/2006/relationships/image" Target="../media/image189.png"/><Relationship Id="rId14" Type="http://schemas.openxmlformats.org/officeDocument/2006/relationships/slide" Target="slide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13" Type="http://schemas.openxmlformats.org/officeDocument/2006/relationships/slide" Target="slide2.xml"/><Relationship Id="rId3" Type="http://schemas.openxmlformats.org/officeDocument/2006/relationships/image" Target="../media/image141.png"/><Relationship Id="rId7" Type="http://schemas.openxmlformats.org/officeDocument/2006/relationships/image" Target="../media/image196.png"/><Relationship Id="rId12" Type="http://schemas.openxmlformats.org/officeDocument/2006/relationships/image" Target="../media/image201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11" Type="http://schemas.openxmlformats.org/officeDocument/2006/relationships/image" Target="../media/image200.png"/><Relationship Id="rId5" Type="http://schemas.openxmlformats.org/officeDocument/2006/relationships/image" Target="../media/image194.png"/><Relationship Id="rId10" Type="http://schemas.openxmlformats.org/officeDocument/2006/relationships/image" Target="../media/image199.png"/><Relationship Id="rId4" Type="http://schemas.openxmlformats.org/officeDocument/2006/relationships/image" Target="../media/image139.emf"/><Relationship Id="rId9" Type="http://schemas.openxmlformats.org/officeDocument/2006/relationships/image" Target="../media/image198.png"/><Relationship Id="rId14" Type="http://schemas.openxmlformats.org/officeDocument/2006/relationships/image" Target="../media/image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13" Type="http://schemas.openxmlformats.org/officeDocument/2006/relationships/image" Target="../media/image213.png"/><Relationship Id="rId18" Type="http://schemas.openxmlformats.org/officeDocument/2006/relationships/image" Target="../media/image9.png"/><Relationship Id="rId3" Type="http://schemas.openxmlformats.org/officeDocument/2006/relationships/image" Target="../media/image203.png"/><Relationship Id="rId7" Type="http://schemas.openxmlformats.org/officeDocument/2006/relationships/image" Target="../media/image207.png"/><Relationship Id="rId12" Type="http://schemas.openxmlformats.org/officeDocument/2006/relationships/image" Target="../media/image212.png"/><Relationship Id="rId17" Type="http://schemas.openxmlformats.org/officeDocument/2006/relationships/slide" Target="slide2.xml"/><Relationship Id="rId2" Type="http://schemas.openxmlformats.org/officeDocument/2006/relationships/image" Target="../media/image202.png"/><Relationship Id="rId16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png"/><Relationship Id="rId11" Type="http://schemas.openxmlformats.org/officeDocument/2006/relationships/image" Target="../media/image211.png"/><Relationship Id="rId5" Type="http://schemas.openxmlformats.org/officeDocument/2006/relationships/image" Target="../media/image205.png"/><Relationship Id="rId15" Type="http://schemas.openxmlformats.org/officeDocument/2006/relationships/image" Target="../media/image215.jpeg"/><Relationship Id="rId10" Type="http://schemas.openxmlformats.org/officeDocument/2006/relationships/image" Target="../media/image210.png"/><Relationship Id="rId4" Type="http://schemas.openxmlformats.org/officeDocument/2006/relationships/image" Target="../media/image204.png"/><Relationship Id="rId9" Type="http://schemas.openxmlformats.org/officeDocument/2006/relationships/image" Target="../media/image209.png"/><Relationship Id="rId14" Type="http://schemas.openxmlformats.org/officeDocument/2006/relationships/image" Target="../media/image21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3" Type="http://schemas.openxmlformats.org/officeDocument/2006/relationships/image" Target="../media/image96.png"/><Relationship Id="rId7" Type="http://schemas.openxmlformats.org/officeDocument/2006/relationships/image" Target="../media/image221.png"/><Relationship Id="rId12" Type="http://schemas.openxmlformats.org/officeDocument/2006/relationships/image" Target="../media/image9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11" Type="http://schemas.openxmlformats.org/officeDocument/2006/relationships/slide" Target="slide2.xml"/><Relationship Id="rId5" Type="http://schemas.openxmlformats.org/officeDocument/2006/relationships/image" Target="../media/image219.png"/><Relationship Id="rId10" Type="http://schemas.openxmlformats.org/officeDocument/2006/relationships/image" Target="../media/image224.png"/><Relationship Id="rId4" Type="http://schemas.openxmlformats.org/officeDocument/2006/relationships/image" Target="../media/image218.png"/><Relationship Id="rId9" Type="http://schemas.openxmlformats.org/officeDocument/2006/relationships/image" Target="../media/image22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13" Type="http://schemas.openxmlformats.org/officeDocument/2006/relationships/image" Target="../media/image9.png"/><Relationship Id="rId3" Type="http://schemas.openxmlformats.org/officeDocument/2006/relationships/image" Target="../media/image172.png"/><Relationship Id="rId7" Type="http://schemas.openxmlformats.org/officeDocument/2006/relationships/image" Target="../media/image228.png"/><Relationship Id="rId12" Type="http://schemas.openxmlformats.org/officeDocument/2006/relationships/slide" Target="slide2.xml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jpeg"/><Relationship Id="rId11" Type="http://schemas.openxmlformats.org/officeDocument/2006/relationships/image" Target="../media/image232.jpeg"/><Relationship Id="rId5" Type="http://schemas.openxmlformats.org/officeDocument/2006/relationships/image" Target="../media/image226.jpeg"/><Relationship Id="rId10" Type="http://schemas.openxmlformats.org/officeDocument/2006/relationships/image" Target="../media/image231.png"/><Relationship Id="rId4" Type="http://schemas.openxmlformats.org/officeDocument/2006/relationships/image" Target="../media/image30.png"/><Relationship Id="rId9" Type="http://schemas.openxmlformats.org/officeDocument/2006/relationships/image" Target="../media/image23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slide" Target="slide2.xml"/><Relationship Id="rId3" Type="http://schemas.openxmlformats.org/officeDocument/2006/relationships/image" Target="../media/image161.png"/><Relationship Id="rId7" Type="http://schemas.openxmlformats.org/officeDocument/2006/relationships/image" Target="../media/image235.png"/><Relationship Id="rId12" Type="http://schemas.openxmlformats.org/officeDocument/2006/relationships/image" Target="../media/image239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4.png"/><Relationship Id="rId11" Type="http://schemas.openxmlformats.org/officeDocument/2006/relationships/image" Target="../media/image238.png"/><Relationship Id="rId5" Type="http://schemas.openxmlformats.org/officeDocument/2006/relationships/image" Target="../media/image233.png"/><Relationship Id="rId10" Type="http://schemas.openxmlformats.org/officeDocument/2006/relationships/image" Target="../media/image237.png"/><Relationship Id="rId4" Type="http://schemas.openxmlformats.org/officeDocument/2006/relationships/image" Target="../media/image158.png"/><Relationship Id="rId9" Type="http://schemas.openxmlformats.org/officeDocument/2006/relationships/image" Target="../media/image236.png"/><Relationship Id="rId14" Type="http://schemas.openxmlformats.org/officeDocument/2006/relationships/image" Target="../media/image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3" Type="http://schemas.openxmlformats.org/officeDocument/2006/relationships/image" Target="../media/image241.jpeg"/><Relationship Id="rId7" Type="http://schemas.openxmlformats.org/officeDocument/2006/relationships/image" Target="../media/image245.png"/><Relationship Id="rId12" Type="http://schemas.openxmlformats.org/officeDocument/2006/relationships/image" Target="../media/image9.pn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4.png"/><Relationship Id="rId11" Type="http://schemas.openxmlformats.org/officeDocument/2006/relationships/slide" Target="slide2.xml"/><Relationship Id="rId5" Type="http://schemas.openxmlformats.org/officeDocument/2006/relationships/image" Target="../media/image243.png"/><Relationship Id="rId10" Type="http://schemas.openxmlformats.org/officeDocument/2006/relationships/image" Target="../media/image247.jpeg"/><Relationship Id="rId4" Type="http://schemas.openxmlformats.org/officeDocument/2006/relationships/image" Target="../media/image242.png"/><Relationship Id="rId9" Type="http://schemas.openxmlformats.org/officeDocument/2006/relationships/image" Target="../media/image2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.jpe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slide" Target="slide2.xml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emf"/><Relationship Id="rId1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png"/><Relationship Id="rId13" Type="http://schemas.openxmlformats.org/officeDocument/2006/relationships/image" Target="../media/image259.png"/><Relationship Id="rId3" Type="http://schemas.openxmlformats.org/officeDocument/2006/relationships/image" Target="../media/image249.png"/><Relationship Id="rId7" Type="http://schemas.openxmlformats.org/officeDocument/2006/relationships/image" Target="../media/image253.gif"/><Relationship Id="rId12" Type="http://schemas.openxmlformats.org/officeDocument/2006/relationships/image" Target="../media/image258.png"/><Relationship Id="rId2" Type="http://schemas.openxmlformats.org/officeDocument/2006/relationships/image" Target="../media/image248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2.png"/><Relationship Id="rId11" Type="http://schemas.openxmlformats.org/officeDocument/2006/relationships/image" Target="../media/image257.png"/><Relationship Id="rId5" Type="http://schemas.openxmlformats.org/officeDocument/2006/relationships/image" Target="../media/image251.png"/><Relationship Id="rId15" Type="http://schemas.openxmlformats.org/officeDocument/2006/relationships/slide" Target="slide2.xml"/><Relationship Id="rId10" Type="http://schemas.openxmlformats.org/officeDocument/2006/relationships/image" Target="../media/image256.png"/><Relationship Id="rId4" Type="http://schemas.openxmlformats.org/officeDocument/2006/relationships/image" Target="../media/image250.png"/><Relationship Id="rId9" Type="http://schemas.openxmlformats.org/officeDocument/2006/relationships/image" Target="../media/image255.png"/><Relationship Id="rId14" Type="http://schemas.openxmlformats.org/officeDocument/2006/relationships/image" Target="../media/image26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3.xml"/><Relationship Id="rId18" Type="http://schemas.openxmlformats.org/officeDocument/2006/relationships/slide" Target="slide36.xml"/><Relationship Id="rId3" Type="http://schemas.openxmlformats.org/officeDocument/2006/relationships/image" Target="../media/image5.jpeg"/><Relationship Id="rId21" Type="http://schemas.openxmlformats.org/officeDocument/2006/relationships/image" Target="../media/image13.png"/><Relationship Id="rId7" Type="http://schemas.openxmlformats.org/officeDocument/2006/relationships/slide" Target="slide2.xml"/><Relationship Id="rId12" Type="http://schemas.openxmlformats.org/officeDocument/2006/relationships/image" Target="../media/image10.jpg"/><Relationship Id="rId17" Type="http://schemas.openxmlformats.org/officeDocument/2006/relationships/image" Target="../media/image11.png"/><Relationship Id="rId2" Type="http://schemas.openxmlformats.org/officeDocument/2006/relationships/slide" Target="slide9.xml"/><Relationship Id="rId16" Type="http://schemas.openxmlformats.org/officeDocument/2006/relationships/slide" Target="slide30.xml"/><Relationship Id="rId20" Type="http://schemas.openxmlformats.org/officeDocument/2006/relationships/slide" Target="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slide" Target="slide62.xml"/><Relationship Id="rId5" Type="http://schemas.openxmlformats.org/officeDocument/2006/relationships/image" Target="../media/image4.jpeg"/><Relationship Id="rId15" Type="http://schemas.openxmlformats.org/officeDocument/2006/relationships/image" Target="../media/image7.png"/><Relationship Id="rId23" Type="http://schemas.openxmlformats.org/officeDocument/2006/relationships/image" Target="../media/image14.png"/><Relationship Id="rId10" Type="http://schemas.openxmlformats.org/officeDocument/2006/relationships/image" Target="../media/image8.jpeg"/><Relationship Id="rId19" Type="http://schemas.openxmlformats.org/officeDocument/2006/relationships/image" Target="../media/image12.png"/><Relationship Id="rId4" Type="http://schemas.openxmlformats.org/officeDocument/2006/relationships/slide" Target="slide16.xml"/><Relationship Id="rId9" Type="http://schemas.openxmlformats.org/officeDocument/2006/relationships/slide" Target="slide48.xml"/><Relationship Id="rId14" Type="http://schemas.openxmlformats.org/officeDocument/2006/relationships/slide" Target="slide22.xml"/><Relationship Id="rId22" Type="http://schemas.openxmlformats.org/officeDocument/2006/relationships/slide" Target="slide45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.png"/><Relationship Id="rId13" Type="http://schemas.openxmlformats.org/officeDocument/2006/relationships/image" Target="../media/image9.png"/><Relationship Id="rId3" Type="http://schemas.openxmlformats.org/officeDocument/2006/relationships/image" Target="../media/image262.png"/><Relationship Id="rId7" Type="http://schemas.openxmlformats.org/officeDocument/2006/relationships/image" Target="../media/image266.png"/><Relationship Id="rId12" Type="http://schemas.openxmlformats.org/officeDocument/2006/relationships/slide" Target="slide2.xml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5.png"/><Relationship Id="rId11" Type="http://schemas.openxmlformats.org/officeDocument/2006/relationships/image" Target="../media/image270.png"/><Relationship Id="rId5" Type="http://schemas.openxmlformats.org/officeDocument/2006/relationships/image" Target="../media/image264.png"/><Relationship Id="rId10" Type="http://schemas.openxmlformats.org/officeDocument/2006/relationships/image" Target="../media/image269.png"/><Relationship Id="rId4" Type="http://schemas.openxmlformats.org/officeDocument/2006/relationships/image" Target="../media/image263.png"/><Relationship Id="rId9" Type="http://schemas.openxmlformats.org/officeDocument/2006/relationships/image" Target="../media/image268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5.png"/><Relationship Id="rId3" Type="http://schemas.openxmlformats.org/officeDocument/2006/relationships/image" Target="../media/image262.png"/><Relationship Id="rId7" Type="http://schemas.openxmlformats.org/officeDocument/2006/relationships/image" Target="../media/image274.png"/><Relationship Id="rId12" Type="http://schemas.openxmlformats.org/officeDocument/2006/relationships/image" Target="../media/image9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3.png"/><Relationship Id="rId11" Type="http://schemas.openxmlformats.org/officeDocument/2006/relationships/slide" Target="slide2.xml"/><Relationship Id="rId5" Type="http://schemas.openxmlformats.org/officeDocument/2006/relationships/image" Target="../media/image272.png"/><Relationship Id="rId10" Type="http://schemas.openxmlformats.org/officeDocument/2006/relationships/image" Target="../media/image269.png"/><Relationship Id="rId4" Type="http://schemas.openxmlformats.org/officeDocument/2006/relationships/image" Target="../media/image271.png"/><Relationship Id="rId9" Type="http://schemas.openxmlformats.org/officeDocument/2006/relationships/image" Target="../media/image27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png"/><Relationship Id="rId3" Type="http://schemas.openxmlformats.org/officeDocument/2006/relationships/image" Target="../media/image261.png"/><Relationship Id="rId7" Type="http://schemas.openxmlformats.org/officeDocument/2006/relationships/image" Target="../media/image277.png"/><Relationship Id="rId12" Type="http://schemas.openxmlformats.org/officeDocument/2006/relationships/image" Target="../media/image9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6.png"/><Relationship Id="rId11" Type="http://schemas.openxmlformats.org/officeDocument/2006/relationships/slide" Target="slide2.xml"/><Relationship Id="rId5" Type="http://schemas.openxmlformats.org/officeDocument/2006/relationships/image" Target="../media/image269.png"/><Relationship Id="rId10" Type="http://schemas.openxmlformats.org/officeDocument/2006/relationships/image" Target="../media/image225.png"/><Relationship Id="rId4" Type="http://schemas.openxmlformats.org/officeDocument/2006/relationships/image" Target="../media/image262.png"/><Relationship Id="rId9" Type="http://schemas.openxmlformats.org/officeDocument/2006/relationships/image" Target="../media/image279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png"/><Relationship Id="rId13" Type="http://schemas.openxmlformats.org/officeDocument/2006/relationships/image" Target="../media/image9.png"/><Relationship Id="rId3" Type="http://schemas.openxmlformats.org/officeDocument/2006/relationships/image" Target="../media/image261.png"/><Relationship Id="rId7" Type="http://schemas.openxmlformats.org/officeDocument/2006/relationships/image" Target="../media/image280.png"/><Relationship Id="rId12" Type="http://schemas.openxmlformats.org/officeDocument/2006/relationships/slide" Target="slide2.xml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8.png"/><Relationship Id="rId11" Type="http://schemas.openxmlformats.org/officeDocument/2006/relationships/image" Target="../media/image284.png"/><Relationship Id="rId5" Type="http://schemas.openxmlformats.org/officeDocument/2006/relationships/image" Target="../media/image269.png"/><Relationship Id="rId10" Type="http://schemas.openxmlformats.org/officeDocument/2006/relationships/image" Target="../media/image283.jpeg"/><Relationship Id="rId4" Type="http://schemas.openxmlformats.org/officeDocument/2006/relationships/image" Target="../media/image262.png"/><Relationship Id="rId9" Type="http://schemas.openxmlformats.org/officeDocument/2006/relationships/image" Target="../media/image28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7" Type="http://schemas.openxmlformats.org/officeDocument/2006/relationships/image" Target="../media/image9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269.png"/><Relationship Id="rId4" Type="http://schemas.openxmlformats.org/officeDocument/2006/relationships/image" Target="../media/image26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hyperlink" Target="http://creativecommons.org/licenses/by-nc-sa/3.0/es/" TargetMode="External"/><Relationship Id="rId7" Type="http://schemas.openxmlformats.org/officeDocument/2006/relationships/image" Target="../media/image286.png"/><Relationship Id="rId2" Type="http://schemas.openxmlformats.org/officeDocument/2006/relationships/hyperlink" Target="http://www.catedu.es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5.png"/><Relationship Id="rId5" Type="http://schemas.openxmlformats.org/officeDocument/2006/relationships/hyperlink" Target="http://catedu.es/arasaac/" TargetMode="External"/><Relationship Id="rId4" Type="http://schemas.openxmlformats.org/officeDocument/2006/relationships/hyperlink" Target="http://www.palao.es/" TargetMode="External"/><Relationship Id="rId9" Type="http://schemas.openxmlformats.org/officeDocument/2006/relationships/image" Target="../media/image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7" Type="http://schemas.openxmlformats.org/officeDocument/2006/relationships/image" Target="../media/image9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hyperlink" Target="http://www.sclera.be/" TargetMode="External"/><Relationship Id="rId4" Type="http://schemas.openxmlformats.org/officeDocument/2006/relationships/image" Target="../media/image28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openxmlformats.org/officeDocument/2006/relationships/image" Target="../media/image43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5" Type="http://schemas.openxmlformats.org/officeDocument/2006/relationships/image" Target="../media/image9.png"/><Relationship Id="rId10" Type="http://schemas.openxmlformats.org/officeDocument/2006/relationships/image" Target="../media/image4.jpe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slide" Target="slide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eg"/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slide" Target="slide2.xml"/><Relationship Id="rId4" Type="http://schemas.openxmlformats.org/officeDocument/2006/relationships/image" Target="../media/image29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0.jpg"/><Relationship Id="rId18" Type="http://schemas.openxmlformats.org/officeDocument/2006/relationships/slide" Target="slide36.xml"/><Relationship Id="rId3" Type="http://schemas.openxmlformats.org/officeDocument/2006/relationships/image" Target="../media/image4.jpeg"/><Relationship Id="rId21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slide" Target="slide62.xml"/><Relationship Id="rId17" Type="http://schemas.openxmlformats.org/officeDocument/2006/relationships/image" Target="../media/image11.png"/><Relationship Id="rId2" Type="http://schemas.openxmlformats.org/officeDocument/2006/relationships/slide" Target="slide3.xml"/><Relationship Id="rId16" Type="http://schemas.openxmlformats.org/officeDocument/2006/relationships/slide" Target="slide30.xml"/><Relationship Id="rId20" Type="http://schemas.openxmlformats.org/officeDocument/2006/relationships/slide" Target="slide4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image" Target="../media/image8.jpeg"/><Relationship Id="rId5" Type="http://schemas.openxmlformats.org/officeDocument/2006/relationships/image" Target="../media/image5.jpeg"/><Relationship Id="rId15" Type="http://schemas.openxmlformats.org/officeDocument/2006/relationships/image" Target="../media/image7.png"/><Relationship Id="rId23" Type="http://schemas.openxmlformats.org/officeDocument/2006/relationships/image" Target="../media/image14.png"/><Relationship Id="rId10" Type="http://schemas.openxmlformats.org/officeDocument/2006/relationships/slide" Target="slide48.xml"/><Relationship Id="rId19" Type="http://schemas.openxmlformats.org/officeDocument/2006/relationships/image" Target="../media/image12.png"/><Relationship Id="rId4" Type="http://schemas.openxmlformats.org/officeDocument/2006/relationships/slide" Target="slide9.xml"/><Relationship Id="rId9" Type="http://schemas.openxmlformats.org/officeDocument/2006/relationships/image" Target="../media/image9.png"/><Relationship Id="rId14" Type="http://schemas.openxmlformats.org/officeDocument/2006/relationships/slide" Target="slide22.xml"/><Relationship Id="rId22" Type="http://schemas.openxmlformats.org/officeDocument/2006/relationships/slide" Target="slide4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18.png"/><Relationship Id="rId4" Type="http://schemas.openxmlformats.org/officeDocument/2006/relationships/image" Target="../media/image20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re 1"/>
          <p:cNvSpPr>
            <a:spLocks noGrp="1"/>
          </p:cNvSpPr>
          <p:nvPr>
            <p:ph type="title"/>
          </p:nvPr>
        </p:nvSpPr>
        <p:spPr>
          <a:xfrm>
            <a:off x="533400" y="331076"/>
            <a:ext cx="8229600" cy="3720661"/>
          </a:xfrm>
        </p:spPr>
        <p:txBody>
          <a:bodyPr/>
          <a:lstStyle/>
          <a:p>
            <a:pPr eaLnBrk="1" hangingPunct="1"/>
            <a:r>
              <a:rPr lang="fr-FR" sz="5000" dirty="0" smtClean="0"/>
              <a:t/>
            </a:r>
            <a:br>
              <a:rPr lang="fr-FR" sz="5000" dirty="0" smtClean="0"/>
            </a:br>
            <a:r>
              <a:rPr lang="fr-FR" sz="5000" dirty="0" smtClean="0"/>
              <a:t/>
            </a:r>
            <a:br>
              <a:rPr lang="fr-FR" sz="5000" dirty="0" smtClean="0"/>
            </a:br>
            <a:r>
              <a:rPr lang="fr-FR" sz="5000" dirty="0" smtClean="0"/>
              <a:t/>
            </a:r>
            <a:br>
              <a:rPr lang="fr-FR" sz="5000" dirty="0" smtClean="0"/>
            </a:br>
            <a:r>
              <a:rPr lang="fr-FR" sz="5000" b="1" dirty="0">
                <a:solidFill>
                  <a:srgbClr val="FF0000"/>
                </a:solidFill>
              </a:rPr>
              <a:t>Q</a:t>
            </a:r>
            <a:r>
              <a:rPr lang="fr-FR" sz="5000" b="1" dirty="0" smtClean="0">
                <a:solidFill>
                  <a:srgbClr val="FF0000"/>
                </a:solidFill>
              </a:rPr>
              <a:t>uels accompagnements</a:t>
            </a:r>
            <a:br>
              <a:rPr lang="fr-FR" sz="5000" b="1" dirty="0" smtClean="0">
                <a:solidFill>
                  <a:srgbClr val="FF0000"/>
                </a:solidFill>
              </a:rPr>
            </a:br>
            <a:r>
              <a:rPr lang="fr-FR" sz="5000" b="1" dirty="0" smtClean="0">
                <a:solidFill>
                  <a:srgbClr val="FF0000"/>
                </a:solidFill>
              </a:rPr>
              <a:t>après IME-IEM ?</a:t>
            </a:r>
            <a:br>
              <a:rPr lang="fr-FR" sz="5000" b="1" dirty="0" smtClean="0">
                <a:solidFill>
                  <a:srgbClr val="FF0000"/>
                </a:solidFill>
              </a:rPr>
            </a:br>
            <a:r>
              <a:rPr lang="fr-FR" sz="5000" dirty="0" smtClean="0"/>
              <a:t/>
            </a:r>
            <a:br>
              <a:rPr lang="fr-FR" sz="5000" dirty="0" smtClean="0"/>
            </a:br>
            <a:r>
              <a:rPr lang="fr-FR" sz="4000" dirty="0" smtClean="0"/>
              <a:t>MAS, FAM, ESAT, SAVS, SAMSAH, SSIAD, Aides Humaines</a:t>
            </a:r>
            <a:r>
              <a:rPr lang="fr-FR" sz="5000" dirty="0" smtClean="0"/>
              <a:t/>
            </a:r>
            <a:br>
              <a:rPr lang="fr-FR" sz="5000" dirty="0" smtClean="0"/>
            </a:br>
            <a:r>
              <a:rPr lang="fr-FR" sz="5000" dirty="0" smtClean="0"/>
              <a:t/>
            </a:r>
            <a:br>
              <a:rPr lang="fr-FR" sz="5000" dirty="0" smtClean="0"/>
            </a:br>
            <a:r>
              <a:rPr lang="fr-FR" sz="5000" dirty="0" smtClean="0"/>
              <a:t/>
            </a:r>
            <a:br>
              <a:rPr lang="fr-FR" sz="5000" dirty="0" smtClean="0"/>
            </a:br>
            <a:endParaRPr lang="fr-FR" sz="5000" dirty="0" smtClean="0"/>
          </a:p>
        </p:txBody>
      </p:sp>
      <p:pic>
        <p:nvPicPr>
          <p:cNvPr id="15362" name="Imag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9437" y="4437205"/>
            <a:ext cx="1506538" cy="150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70730" y="2774468"/>
            <a:ext cx="3609833" cy="516932"/>
          </a:xfrm>
        </p:spPr>
        <p:txBody>
          <a:bodyPr/>
          <a:lstStyle/>
          <a:p>
            <a:pPr algn="l"/>
            <a:r>
              <a:rPr lang="fr-FR" sz="2000" b="1" dirty="0" smtClean="0"/>
              <a:t>Ouvert toute l’année</a:t>
            </a:r>
            <a:endParaRPr lang="fr-FR" sz="2000" b="1" dirty="0"/>
          </a:p>
        </p:txBody>
      </p:sp>
      <p:pic>
        <p:nvPicPr>
          <p:cNvPr id="4" name="Image 9" descr="Handicap moteu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321" y="1745768"/>
            <a:ext cx="10287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21" descr="montre_5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0777" y="1745768"/>
            <a:ext cx="1044575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27" descr="annÇ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63107" y="1649194"/>
            <a:ext cx="1044575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lèche droite rayée 6"/>
          <p:cNvSpPr/>
          <p:nvPr/>
        </p:nvSpPr>
        <p:spPr>
          <a:xfrm>
            <a:off x="5751065" y="2170688"/>
            <a:ext cx="506384" cy="290657"/>
          </a:xfrm>
          <a:prstGeom prst="stripedRight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0" name="Rectangle à coins arrondis 9"/>
          <p:cNvSpPr/>
          <p:nvPr/>
        </p:nvSpPr>
        <p:spPr>
          <a:xfrm>
            <a:off x="4950645" y="3757784"/>
            <a:ext cx="3988638" cy="184150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1" name="Rectangle à coins arrondis 10"/>
          <p:cNvSpPr/>
          <p:nvPr/>
        </p:nvSpPr>
        <p:spPr>
          <a:xfrm>
            <a:off x="2099741" y="1484845"/>
            <a:ext cx="6482687" cy="1841500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500405" y="5599284"/>
            <a:ext cx="4157224" cy="374674"/>
          </a:xfrm>
        </p:spPr>
        <p:txBody>
          <a:bodyPr/>
          <a:lstStyle/>
          <a:p>
            <a:pPr marL="0" indent="0">
              <a:buNone/>
            </a:pPr>
            <a:r>
              <a:rPr lang="fr-FR" sz="2000" b="1" dirty="0"/>
              <a:t>L</a:t>
            </a:r>
            <a:r>
              <a:rPr lang="fr-FR" sz="2000" b="1" dirty="0" smtClean="0"/>
              <a:t>e jour, je fais des activités, je mange</a:t>
            </a:r>
          </a:p>
        </p:txBody>
      </p:sp>
      <p:pic>
        <p:nvPicPr>
          <p:cNvPr id="4098" name="Picture 2" descr="C:\Users\elisabeth.cataix\Desktop\CDPhotos\DD Banques de pictos\ARASAAC Sept13\dormir_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894" y="4165608"/>
            <a:ext cx="1179388" cy="117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à coins arrondis 15"/>
          <p:cNvSpPr/>
          <p:nvPr/>
        </p:nvSpPr>
        <p:spPr>
          <a:xfrm>
            <a:off x="500405" y="3743054"/>
            <a:ext cx="3988638" cy="1841500"/>
          </a:xfrm>
          <a:prstGeom prst="roundRect">
            <a:avLst/>
          </a:prstGeom>
          <a:solidFill>
            <a:srgbClr val="FFFF66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4099" name="Picture 3" descr="C:\Users\elisabeth.cataix\Desktop\CDPhotos\DD Banques de pictos\ARASAAC Sept13\nuit_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762" y="4177392"/>
            <a:ext cx="1167603" cy="116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elisabeth.cataix\Desktop\CDPhotos\DD Banques de pictos\ARASAAC Sept13\jour_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47" y="4111071"/>
            <a:ext cx="1103194" cy="110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 14" descr="activitÇ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76386" y="3820300"/>
            <a:ext cx="819031" cy="819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 descr="C:\Users\elisabeth.cataix\Desktop\CDPhotos\DD Banques de pictos\ARASAAC Sept13\manger_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557" y="4693923"/>
            <a:ext cx="829172" cy="8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U:\B banque PICTOS\150619   Banque actualisée\maison (3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3" descr="MAS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5519" y="1"/>
            <a:ext cx="1577810" cy="118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Espace réservé du contenu 13"/>
          <p:cNvSpPr txBox="1">
            <a:spLocks/>
          </p:cNvSpPr>
          <p:nvPr/>
        </p:nvSpPr>
        <p:spPr bwMode="auto">
          <a:xfrm>
            <a:off x="5570526" y="5636126"/>
            <a:ext cx="2748876" cy="46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fr-FR" sz="2000" b="1" dirty="0"/>
              <a:t>L</a:t>
            </a:r>
            <a:r>
              <a:rPr lang="fr-FR" sz="2000" b="1" dirty="0" smtClean="0"/>
              <a:t>a nuit, je dors</a:t>
            </a:r>
            <a:endParaRPr lang="fr-FR" sz="2000" b="1" dirty="0"/>
          </a:p>
        </p:txBody>
      </p:sp>
      <p:sp>
        <p:nvSpPr>
          <p:cNvPr id="22" name="Titre 1"/>
          <p:cNvSpPr txBox="1">
            <a:spLocks/>
          </p:cNvSpPr>
          <p:nvPr/>
        </p:nvSpPr>
        <p:spPr bwMode="auto">
          <a:xfrm>
            <a:off x="1799220" y="290016"/>
            <a:ext cx="3871061" cy="883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fr-FR" sz="2000" b="1" dirty="0">
                <a:solidFill>
                  <a:srgbClr val="0083E6"/>
                </a:solidFill>
              </a:rPr>
              <a:t>M</a:t>
            </a:r>
            <a:r>
              <a:rPr lang="fr-FR" sz="2000" b="1" dirty="0" smtClean="0">
                <a:solidFill>
                  <a:srgbClr val="0083E6"/>
                </a:solidFill>
              </a:rPr>
              <a:t>aison d’accueil spécialisée</a:t>
            </a:r>
            <a:br>
              <a:rPr lang="fr-FR" sz="2000" b="1" dirty="0" smtClean="0">
                <a:solidFill>
                  <a:srgbClr val="0083E6"/>
                </a:solidFill>
              </a:rPr>
            </a:br>
            <a:r>
              <a:rPr lang="fr-FR" sz="2000" b="1" dirty="0" smtClean="0">
                <a:solidFill>
                  <a:srgbClr val="0083E6"/>
                </a:solidFill>
              </a:rPr>
              <a:t>Foyer d’accueil médicalisé</a:t>
            </a:r>
            <a:endParaRPr lang="fr-FR" sz="2000" b="1" dirty="0">
              <a:solidFill>
                <a:srgbClr val="0083E6"/>
              </a:solidFill>
            </a:endParaRPr>
          </a:p>
        </p:txBody>
      </p:sp>
      <p:sp>
        <p:nvSpPr>
          <p:cNvPr id="23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2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elisabeth.cataix\Desktop\Mes documents\ActionCAA APF\GroupePULSE\pictos et dessins\Banque actualisée au 18 sept 2014\semaine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780" y="4622164"/>
            <a:ext cx="2717610" cy="64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456074" y="4438268"/>
            <a:ext cx="15307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 smtClean="0"/>
              <a:t>5 x</a:t>
            </a:r>
            <a:endParaRPr lang="fr-FR" sz="6000" b="1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2283975" y="4244840"/>
            <a:ext cx="4543425" cy="1832023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2638434" y="5689748"/>
            <a:ext cx="4065956" cy="387115"/>
          </a:xfrm>
        </p:spPr>
        <p:txBody>
          <a:bodyPr/>
          <a:lstStyle/>
          <a:p>
            <a:pPr marL="0" indent="0" algn="ctr">
              <a:buNone/>
            </a:pPr>
            <a:r>
              <a:rPr lang="fr-FR" sz="2000" b="1" dirty="0" smtClean="0"/>
              <a:t>45 jours de  vacances = 5 semaines</a:t>
            </a:r>
            <a:endParaRPr lang="fr-FR" sz="2000" b="1" dirty="0"/>
          </a:p>
        </p:txBody>
      </p:sp>
      <p:pic>
        <p:nvPicPr>
          <p:cNvPr id="5122" name="Picture 2" descr="C:\Users\elisabeth.cataix\Desktop\CDPhotos\DD Banques de pictos\ARASAAC Sept13\aller en excursion en autobu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49" y="2295190"/>
            <a:ext cx="1075899" cy="107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à coins arrondis 9"/>
          <p:cNvSpPr/>
          <p:nvPr/>
        </p:nvSpPr>
        <p:spPr>
          <a:xfrm>
            <a:off x="1252106" y="1980413"/>
            <a:ext cx="6844483" cy="1994696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5123" name="Picture 3" descr="C:\Users\elisabeth.cataix\Desktop\CDPhotos\DD Banques de pictos\ARASAAC Sept13\mais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448" y="2159957"/>
            <a:ext cx="1212376" cy="121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elisabeth.cataix\Desktop\CDPhotos\DD Banques de pictos\ARASAAC Sept13\camping-ca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042" y="2254246"/>
            <a:ext cx="1157785" cy="115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elisabeth.cataix\Desktop\CDPhotos\DD Banques de pictos\ARASAAC Sept13\se baigner_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033" y="2308837"/>
            <a:ext cx="1103194" cy="110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U:\B banque PICTOS\150619   Banque actualisée\maison (3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3" descr="MAS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519" y="1"/>
            <a:ext cx="1577810" cy="118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Espace réservé du contenu 2"/>
          <p:cNvSpPr txBox="1">
            <a:spLocks/>
          </p:cNvSpPr>
          <p:nvPr/>
        </p:nvSpPr>
        <p:spPr bwMode="auto">
          <a:xfrm>
            <a:off x="1563846" y="3421096"/>
            <a:ext cx="1784455" cy="387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fr-FR" sz="2000" b="1" dirty="0"/>
              <a:t>L</a:t>
            </a:r>
            <a:r>
              <a:rPr lang="fr-FR" sz="2000" b="1" dirty="0" smtClean="0"/>
              <a:t>es  vacances </a:t>
            </a:r>
            <a:endParaRPr lang="fr-FR" sz="2000" b="1" dirty="0"/>
          </a:p>
        </p:txBody>
      </p:sp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1799220" y="290016"/>
            <a:ext cx="3871061" cy="883693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FR" sz="2000" b="1" dirty="0">
                <a:solidFill>
                  <a:srgbClr val="0083E6"/>
                </a:solidFill>
              </a:rPr>
              <a:t>M</a:t>
            </a:r>
            <a:r>
              <a:rPr lang="fr-FR" sz="2000" b="1" dirty="0" smtClean="0">
                <a:solidFill>
                  <a:srgbClr val="0083E6"/>
                </a:solidFill>
              </a:rPr>
              <a:t>aison d’accueil </a:t>
            </a:r>
            <a:r>
              <a:rPr lang="fr-FR" sz="2000" b="1" dirty="0">
                <a:solidFill>
                  <a:srgbClr val="0083E6"/>
                </a:solidFill>
              </a:rPr>
              <a:t>s</a:t>
            </a:r>
            <a:r>
              <a:rPr lang="fr-FR" sz="2000" b="1" dirty="0" smtClean="0">
                <a:solidFill>
                  <a:srgbClr val="0083E6"/>
                </a:solidFill>
              </a:rPr>
              <a:t>pécialisée</a:t>
            </a:r>
            <a:br>
              <a:rPr lang="fr-FR" sz="2000" b="1" dirty="0" smtClean="0">
                <a:solidFill>
                  <a:srgbClr val="0083E6"/>
                </a:solidFill>
              </a:rPr>
            </a:br>
            <a:r>
              <a:rPr lang="fr-FR" sz="2000" b="1" dirty="0" smtClean="0">
                <a:solidFill>
                  <a:srgbClr val="0083E6"/>
                </a:solidFill>
              </a:rPr>
              <a:t>Foyer d’accueil </a:t>
            </a:r>
            <a:r>
              <a:rPr lang="fr-FR" sz="2000" b="1" dirty="0">
                <a:solidFill>
                  <a:srgbClr val="0083E6"/>
                </a:solidFill>
              </a:rPr>
              <a:t>m</a:t>
            </a:r>
            <a:r>
              <a:rPr lang="fr-FR" sz="2000" b="1" dirty="0" smtClean="0">
                <a:solidFill>
                  <a:srgbClr val="0083E6"/>
                </a:solidFill>
              </a:rPr>
              <a:t>édicalisé</a:t>
            </a:r>
            <a:endParaRPr lang="fr-FR" sz="2000" b="1" dirty="0">
              <a:solidFill>
                <a:srgbClr val="0083E6"/>
              </a:solidFill>
            </a:endParaRPr>
          </a:p>
        </p:txBody>
      </p:sp>
      <p:sp>
        <p:nvSpPr>
          <p:cNvPr id="18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99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5"/>
          <p:cNvSpPr>
            <a:spLocks noChangeArrowheads="1"/>
          </p:cNvSpPr>
          <p:nvPr/>
        </p:nvSpPr>
        <p:spPr bwMode="auto">
          <a:xfrm>
            <a:off x="3455134" y="2412667"/>
            <a:ext cx="22657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>
                <a:latin typeface="Calibri" pitchFamily="34" charset="0"/>
              </a:rPr>
              <a:t>Critères admission?</a:t>
            </a:r>
          </a:p>
        </p:txBody>
      </p:sp>
      <p:pic>
        <p:nvPicPr>
          <p:cNvPr id="23554" name="Image 6" descr="ed38a641-71b1-45f3-8bca-1acf3a06f354-MDPH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65207" y="1274865"/>
            <a:ext cx="995363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ZoneTexte 8"/>
          <p:cNvSpPr txBox="1">
            <a:spLocks noChangeArrowheads="1"/>
          </p:cNvSpPr>
          <p:nvPr/>
        </p:nvSpPr>
        <p:spPr bwMode="auto">
          <a:xfrm>
            <a:off x="6161977" y="2258878"/>
            <a:ext cx="25226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400" dirty="0">
                <a:latin typeface="Calibri" pitchFamily="34" charset="0"/>
              </a:rPr>
              <a:t>Il faut être orienté par la </a:t>
            </a:r>
            <a:r>
              <a:rPr lang="fr-FR" sz="1400" dirty="0" smtClean="0">
                <a:latin typeface="Calibri" pitchFamily="34" charset="0"/>
              </a:rPr>
              <a:t>MDPH</a:t>
            </a:r>
            <a:endParaRPr lang="fr-FR" sz="1400" dirty="0">
              <a:latin typeface="Calibri" pitchFamily="34" charset="0"/>
            </a:endParaRPr>
          </a:p>
        </p:txBody>
      </p:sp>
      <p:pic>
        <p:nvPicPr>
          <p:cNvPr id="23556" name="Image 14" descr="signer_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8095" y="1274865"/>
            <a:ext cx="1012825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Image 15" descr="entrer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77582" y="1271690"/>
            <a:ext cx="1016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à coins arrondis 23"/>
          <p:cNvSpPr/>
          <p:nvPr/>
        </p:nvSpPr>
        <p:spPr>
          <a:xfrm>
            <a:off x="2959702" y="1147485"/>
            <a:ext cx="5791200" cy="1730755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2" name="Rectangle à coins arrondis 31"/>
          <p:cNvSpPr/>
          <p:nvPr/>
        </p:nvSpPr>
        <p:spPr>
          <a:xfrm>
            <a:off x="250293" y="1758359"/>
            <a:ext cx="2220984" cy="4271750"/>
          </a:xfrm>
          <a:prstGeom prst="roundRect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3564" name="ZoneTexte 11"/>
          <p:cNvSpPr txBox="1">
            <a:spLocks noChangeArrowheads="1"/>
          </p:cNvSpPr>
          <p:nvPr/>
        </p:nvSpPr>
        <p:spPr bwMode="auto">
          <a:xfrm>
            <a:off x="631752" y="3157029"/>
            <a:ext cx="14580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latin typeface="Calibri" pitchFamily="34" charset="0"/>
              </a:rPr>
              <a:t>Ressources</a:t>
            </a:r>
          </a:p>
        </p:txBody>
      </p:sp>
      <p:sp>
        <p:nvSpPr>
          <p:cNvPr id="23566" name="ZoneTexte 12"/>
          <p:cNvSpPr txBox="1">
            <a:spLocks noChangeArrowheads="1"/>
          </p:cNvSpPr>
          <p:nvPr/>
        </p:nvSpPr>
        <p:spPr bwMode="auto">
          <a:xfrm>
            <a:off x="579203" y="4870843"/>
            <a:ext cx="14287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b="1" dirty="0" smtClean="0">
                <a:latin typeface="Calibri" pitchFamily="34" charset="0"/>
              </a:rPr>
              <a:t>Allocation </a:t>
            </a:r>
            <a:r>
              <a:rPr lang="fr-FR" sz="1400" b="1" dirty="0">
                <a:latin typeface="Calibri" pitchFamily="34" charset="0"/>
              </a:rPr>
              <a:t>Adulte Handicapé =</a:t>
            </a:r>
            <a:r>
              <a:rPr lang="fr-FR" sz="1400" b="1" dirty="0" smtClean="0">
                <a:latin typeface="Calibri" pitchFamily="34" charset="0"/>
              </a:rPr>
              <a:t> (mettre à jour)</a:t>
            </a:r>
            <a:endParaRPr lang="fr-FR" sz="1400" b="1" dirty="0">
              <a:latin typeface="Calibri" pitchFamily="34" charset="0"/>
            </a:endParaRPr>
          </a:p>
        </p:txBody>
      </p:sp>
      <p:pic>
        <p:nvPicPr>
          <p:cNvPr id="23567" name="Image 20" descr="autobus_3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43691" y="4718453"/>
            <a:ext cx="1985962" cy="17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568" name="Grouper 59"/>
          <p:cNvGrpSpPr>
            <a:grpSpLocks/>
          </p:cNvGrpSpPr>
          <p:nvPr/>
        </p:nvGrpSpPr>
        <p:grpSpPr bwMode="auto">
          <a:xfrm>
            <a:off x="3205896" y="4196552"/>
            <a:ext cx="1721809" cy="1652306"/>
            <a:chOff x="3318401" y="3350022"/>
            <a:chExt cx="1834412" cy="1784292"/>
          </a:xfrm>
        </p:grpSpPr>
        <p:sp>
          <p:nvSpPr>
            <p:cNvPr id="23601" name="ZoneTexte 3"/>
            <p:cNvSpPr txBox="1">
              <a:spLocks noChangeArrowheads="1"/>
            </p:cNvSpPr>
            <p:nvPr/>
          </p:nvSpPr>
          <p:spPr bwMode="auto">
            <a:xfrm>
              <a:off x="3470762" y="4369882"/>
              <a:ext cx="1548325" cy="764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000" b="1" dirty="0">
                  <a:latin typeface="Calibri" pitchFamily="34" charset="0"/>
                </a:rPr>
                <a:t>Les charges </a:t>
              </a:r>
              <a:endParaRPr lang="fr-FR" sz="2000" b="1" dirty="0" smtClean="0">
                <a:latin typeface="Calibri" pitchFamily="34" charset="0"/>
              </a:endParaRPr>
            </a:p>
            <a:p>
              <a:r>
                <a:rPr lang="fr-FR" sz="2000" b="1" dirty="0" smtClean="0">
                  <a:latin typeface="Calibri" pitchFamily="34" charset="0"/>
                </a:rPr>
                <a:t>de </a:t>
              </a:r>
              <a:r>
                <a:rPr lang="fr-FR" sz="2000" b="1" dirty="0">
                  <a:latin typeface="Calibri" pitchFamily="34" charset="0"/>
                </a:rPr>
                <a:t>l’usager</a:t>
              </a:r>
            </a:p>
          </p:txBody>
        </p:sp>
        <p:pic>
          <p:nvPicPr>
            <p:cNvPr id="23602" name="Image 21" descr="handicap moteur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318401" y="3350022"/>
              <a:ext cx="1023815" cy="1023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603" name="Image 19" descr="argent.pn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174887" y="3350022"/>
              <a:ext cx="977926" cy="977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569" name="ZoneTexte 54"/>
          <p:cNvSpPr txBox="1">
            <a:spLocks noChangeArrowheads="1"/>
          </p:cNvSpPr>
          <p:nvPr/>
        </p:nvSpPr>
        <p:spPr bwMode="auto">
          <a:xfrm>
            <a:off x="5152821" y="4642364"/>
            <a:ext cx="382829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 b="1" dirty="0">
                <a:latin typeface="Calibri" pitchFamily="34" charset="0"/>
              </a:rPr>
              <a:t>L'allocataire qui séjourne dans un établissement de santé ne perçoit </a:t>
            </a:r>
          </a:p>
          <a:p>
            <a:r>
              <a:rPr lang="fr-FR" sz="1000" b="1" dirty="0">
                <a:latin typeface="Calibri" pitchFamily="34" charset="0"/>
              </a:rPr>
              <a:t>plus, après une période de 60 jours, que 30 % du montant mensuel </a:t>
            </a:r>
          </a:p>
          <a:p>
            <a:r>
              <a:rPr lang="fr-FR" sz="1000" b="1" dirty="0">
                <a:latin typeface="Calibri" pitchFamily="34" charset="0"/>
              </a:rPr>
              <a:t>de l'allocation, soit  (mettre à jour</a:t>
            </a:r>
            <a:r>
              <a:rPr lang="fr-FR" sz="1000" b="1" dirty="0" smtClean="0">
                <a:latin typeface="Calibri" pitchFamily="34" charset="0"/>
              </a:rPr>
              <a:t>)</a:t>
            </a:r>
            <a:endParaRPr lang="fr-FR" sz="1000" b="1" dirty="0">
              <a:solidFill>
                <a:srgbClr val="00B050"/>
              </a:solidFill>
              <a:latin typeface="Calibri" pitchFamily="34" charset="0"/>
            </a:endParaRPr>
          </a:p>
        </p:txBody>
      </p:sp>
      <p:grpSp>
        <p:nvGrpSpPr>
          <p:cNvPr id="23570" name="Grouper 56"/>
          <p:cNvGrpSpPr>
            <a:grpSpLocks/>
          </p:cNvGrpSpPr>
          <p:nvPr/>
        </p:nvGrpSpPr>
        <p:grpSpPr bwMode="auto">
          <a:xfrm>
            <a:off x="5226544" y="3173128"/>
            <a:ext cx="2982509" cy="1412940"/>
            <a:chOff x="5749634" y="2750734"/>
            <a:chExt cx="2885107" cy="1263286"/>
          </a:xfrm>
        </p:grpSpPr>
        <p:sp>
          <p:nvSpPr>
            <p:cNvPr id="23" name="Processus 22"/>
            <p:cNvSpPr/>
            <p:nvPr/>
          </p:nvSpPr>
          <p:spPr>
            <a:xfrm>
              <a:off x="5770275" y="2796758"/>
              <a:ext cx="1956220" cy="1217262"/>
            </a:xfrm>
            <a:prstGeom prst="flowChartProcess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noFill/>
              </a:endParaRPr>
            </a:p>
          </p:txBody>
        </p:sp>
        <p:pic>
          <p:nvPicPr>
            <p:cNvPr id="23590" name="Image 33" descr="MAS.JPG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357858" y="3173869"/>
              <a:ext cx="976817" cy="754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Rectangle 24"/>
            <p:cNvSpPr/>
            <p:nvPr/>
          </p:nvSpPr>
          <p:spPr>
            <a:xfrm>
              <a:off x="7747138" y="2796758"/>
              <a:ext cx="887603" cy="1217262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23592" name="Image 37" descr="handicap moteur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796518" y="3175321"/>
              <a:ext cx="739956" cy="760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7" name="Connecteur droit 26"/>
            <p:cNvCxnSpPr/>
            <p:nvPr/>
          </p:nvCxnSpPr>
          <p:spPr>
            <a:xfrm>
              <a:off x="5770275" y="2796758"/>
              <a:ext cx="2843824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>
              <a:off x="5770275" y="4001324"/>
              <a:ext cx="2843824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>
              <a:off x="8614100" y="2796758"/>
              <a:ext cx="20641" cy="120456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>
              <a:off x="5749634" y="2809454"/>
              <a:ext cx="20641" cy="120456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/>
            <p:nvPr/>
          </p:nvCxnSpPr>
          <p:spPr>
            <a:xfrm>
              <a:off x="6064027" y="3066555"/>
              <a:ext cx="229760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/>
            <p:nvPr/>
          </p:nvCxnSpPr>
          <p:spPr>
            <a:xfrm>
              <a:off x="5749634" y="2809454"/>
              <a:ext cx="314393" cy="257101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 flipH="1">
              <a:off x="8361632" y="2796758"/>
              <a:ext cx="252467" cy="269797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3600" name="ZoneTexte 55"/>
            <p:cNvSpPr txBox="1">
              <a:spLocks noChangeArrowheads="1"/>
            </p:cNvSpPr>
            <p:nvPr/>
          </p:nvSpPr>
          <p:spPr bwMode="auto">
            <a:xfrm>
              <a:off x="7874666" y="2750734"/>
              <a:ext cx="567849" cy="330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b="1" dirty="0">
                  <a:solidFill>
                    <a:srgbClr val="FF0000"/>
                  </a:solidFill>
                  <a:latin typeface="Calibri" pitchFamily="34" charset="0"/>
                </a:rPr>
                <a:t>30%</a:t>
              </a:r>
            </a:p>
          </p:txBody>
        </p:sp>
      </p:grpSp>
      <p:sp>
        <p:nvSpPr>
          <p:cNvPr id="61" name="Rectangle à coins arrondis 60"/>
          <p:cNvSpPr/>
          <p:nvPr/>
        </p:nvSpPr>
        <p:spPr>
          <a:xfrm>
            <a:off x="3066197" y="3056088"/>
            <a:ext cx="5791200" cy="3207558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3572" name="ZoneTexte 58"/>
          <p:cNvSpPr txBox="1">
            <a:spLocks noChangeArrowheads="1"/>
          </p:cNvSpPr>
          <p:nvPr/>
        </p:nvSpPr>
        <p:spPr bwMode="auto">
          <a:xfrm>
            <a:off x="5012553" y="5824950"/>
            <a:ext cx="358784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 b="1" dirty="0">
                <a:latin typeface="Calibri" pitchFamily="34" charset="0"/>
              </a:rPr>
              <a:t>Le transport domicile – établissement est  </a:t>
            </a:r>
            <a:r>
              <a:rPr lang="fr-FR" sz="1000" b="1" dirty="0" smtClean="0">
                <a:latin typeface="Calibri" pitchFamily="34" charset="0"/>
              </a:rPr>
              <a:t>à la </a:t>
            </a:r>
            <a:r>
              <a:rPr lang="fr-FR" sz="1000" b="1" dirty="0">
                <a:latin typeface="Calibri" pitchFamily="34" charset="0"/>
              </a:rPr>
              <a:t>charge de l’usager</a:t>
            </a:r>
          </a:p>
        </p:txBody>
      </p:sp>
      <p:sp>
        <p:nvSpPr>
          <p:cNvPr id="48" name="Flèche droite rayée 47"/>
          <p:cNvSpPr/>
          <p:nvPr/>
        </p:nvSpPr>
        <p:spPr>
          <a:xfrm>
            <a:off x="5937747" y="1742473"/>
            <a:ext cx="506384" cy="290657"/>
          </a:xfrm>
          <a:prstGeom prst="stripedRight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3" name="Rectangle 32"/>
          <p:cNvSpPr/>
          <p:nvPr/>
        </p:nvSpPr>
        <p:spPr>
          <a:xfrm>
            <a:off x="882650" y="4611688"/>
            <a:ext cx="701675" cy="1905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23562" name="Image 29" descr="argent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6428" y="1904137"/>
            <a:ext cx="1128713" cy="1252892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</p:pic>
      <p:grpSp>
        <p:nvGrpSpPr>
          <p:cNvPr id="2" name="Groupe 1"/>
          <p:cNvGrpSpPr/>
          <p:nvPr/>
        </p:nvGrpSpPr>
        <p:grpSpPr>
          <a:xfrm>
            <a:off x="830690" y="3768321"/>
            <a:ext cx="968530" cy="1102522"/>
            <a:chOff x="882650" y="4329904"/>
            <a:chExt cx="968530" cy="1102522"/>
          </a:xfrm>
        </p:grpSpPr>
        <p:pic>
          <p:nvPicPr>
            <p:cNvPr id="23563" name="Image 10" descr="le salaire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82650" y="4329904"/>
              <a:ext cx="956270" cy="1102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5" name="ZoneTexte 13"/>
            <p:cNvSpPr txBox="1">
              <a:spLocks noChangeArrowheads="1"/>
            </p:cNvSpPr>
            <p:nvPr/>
          </p:nvSpPr>
          <p:spPr bwMode="auto">
            <a:xfrm>
              <a:off x="1233642" y="4794460"/>
              <a:ext cx="61753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fr-FR" sz="1600" b="1" dirty="0">
                  <a:latin typeface="Calibri" pitchFamily="34" charset="0"/>
                </a:rPr>
                <a:t>AAH</a:t>
              </a:r>
            </a:p>
          </p:txBody>
        </p:sp>
      </p:grpSp>
      <p:pic>
        <p:nvPicPr>
          <p:cNvPr id="50" name="Picture 2" descr="U:\B banque PICTOS\150619   Banque actualisée\maison (3)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Image 3" descr="MAS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519" y="1"/>
            <a:ext cx="1577810" cy="118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itre 1"/>
          <p:cNvSpPr>
            <a:spLocks noGrp="1"/>
          </p:cNvSpPr>
          <p:nvPr>
            <p:ph type="title"/>
          </p:nvPr>
        </p:nvSpPr>
        <p:spPr>
          <a:xfrm>
            <a:off x="1799220" y="290016"/>
            <a:ext cx="3871061" cy="883693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FR" sz="2000" b="1" dirty="0">
                <a:solidFill>
                  <a:srgbClr val="0083E6"/>
                </a:solidFill>
              </a:rPr>
              <a:t>M</a:t>
            </a:r>
            <a:r>
              <a:rPr lang="fr-FR" sz="2000" b="1" dirty="0" smtClean="0">
                <a:solidFill>
                  <a:srgbClr val="0083E6"/>
                </a:solidFill>
              </a:rPr>
              <a:t>aison d’accueil </a:t>
            </a:r>
            <a:r>
              <a:rPr lang="fr-FR" sz="2000" b="1" dirty="0">
                <a:solidFill>
                  <a:srgbClr val="0083E6"/>
                </a:solidFill>
              </a:rPr>
              <a:t>s</a:t>
            </a:r>
            <a:r>
              <a:rPr lang="fr-FR" sz="2000" b="1" dirty="0" smtClean="0">
                <a:solidFill>
                  <a:srgbClr val="0083E6"/>
                </a:solidFill>
              </a:rPr>
              <a:t>pécialisée</a:t>
            </a:r>
            <a:br>
              <a:rPr lang="fr-FR" sz="2000" b="1" dirty="0" smtClean="0">
                <a:solidFill>
                  <a:srgbClr val="0083E6"/>
                </a:solidFill>
              </a:rPr>
            </a:br>
            <a:r>
              <a:rPr lang="fr-FR" sz="2000" b="1" dirty="0" smtClean="0">
                <a:solidFill>
                  <a:srgbClr val="0083E6"/>
                </a:solidFill>
              </a:rPr>
              <a:t>Foyer d’accueil </a:t>
            </a:r>
            <a:r>
              <a:rPr lang="fr-FR" sz="2000" b="1" dirty="0">
                <a:solidFill>
                  <a:srgbClr val="0083E6"/>
                </a:solidFill>
              </a:rPr>
              <a:t>m</a:t>
            </a:r>
            <a:r>
              <a:rPr lang="fr-FR" sz="2000" b="1" dirty="0" smtClean="0">
                <a:solidFill>
                  <a:srgbClr val="0083E6"/>
                </a:solidFill>
              </a:rPr>
              <a:t>édicalisé</a:t>
            </a:r>
            <a:endParaRPr lang="fr-FR" sz="2000" b="1" dirty="0">
              <a:solidFill>
                <a:srgbClr val="0083E6"/>
              </a:solidFill>
            </a:endParaRPr>
          </a:p>
        </p:txBody>
      </p:sp>
      <p:sp>
        <p:nvSpPr>
          <p:cNvPr id="47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6" name="Image 25" descr="jardi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47572" y="1389313"/>
            <a:ext cx="855663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1" name="ZoneTexte 3"/>
          <p:cNvSpPr txBox="1">
            <a:spLocks noChangeArrowheads="1"/>
          </p:cNvSpPr>
          <p:nvPr/>
        </p:nvSpPr>
        <p:spPr bwMode="auto">
          <a:xfrm>
            <a:off x="2206566" y="2959158"/>
            <a:ext cx="24432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>
                <a:latin typeface="Calibri" pitchFamily="34" charset="0"/>
              </a:rPr>
              <a:t>Qu’est-ce que je fais?</a:t>
            </a:r>
          </a:p>
        </p:txBody>
      </p:sp>
      <p:sp>
        <p:nvSpPr>
          <p:cNvPr id="5" name="Ellipse 4"/>
          <p:cNvSpPr/>
          <p:nvPr/>
        </p:nvSpPr>
        <p:spPr>
          <a:xfrm>
            <a:off x="5754688" y="2908300"/>
            <a:ext cx="434975" cy="117475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2129640" y="1296406"/>
            <a:ext cx="6264275" cy="2596783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5607" name="ZoneTexte 12"/>
          <p:cNvSpPr txBox="1">
            <a:spLocks noChangeArrowheads="1"/>
          </p:cNvSpPr>
          <p:nvPr/>
        </p:nvSpPr>
        <p:spPr bwMode="auto">
          <a:xfrm>
            <a:off x="1962818" y="5675435"/>
            <a:ext cx="25029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>
                <a:latin typeface="Calibri" pitchFamily="34" charset="0"/>
              </a:rPr>
              <a:t>Accueil contractualisé</a:t>
            </a:r>
          </a:p>
        </p:txBody>
      </p:sp>
      <p:pic>
        <p:nvPicPr>
          <p:cNvPr id="25608" name="Image 14" descr="activitÇ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8252" y="1931406"/>
            <a:ext cx="10287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Image 15" descr="jeu de cartes_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0788" y="2434644"/>
            <a:ext cx="884237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Image 17" descr="sport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31138" y="2445756"/>
            <a:ext cx="87312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2" name="Image 20" descr="instruments de musique_9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79060" y="1430588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3" name="Image 21" descr="livre_1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20460" y="1430588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4" name="Image 22" descr="sensoriel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98164" y="1430588"/>
            <a:ext cx="904875" cy="81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5" name="Image 23" descr="supermarchÇ_1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220288" y="2445756"/>
            <a:ext cx="8255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à coins arrondis 26"/>
          <p:cNvSpPr/>
          <p:nvPr/>
        </p:nvSpPr>
        <p:spPr>
          <a:xfrm>
            <a:off x="1757512" y="4019704"/>
            <a:ext cx="7008529" cy="2233613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5619" name="ZoneTexte 29"/>
          <p:cNvSpPr txBox="1">
            <a:spLocks noChangeArrowheads="1"/>
          </p:cNvSpPr>
          <p:nvPr/>
        </p:nvSpPr>
        <p:spPr bwMode="auto">
          <a:xfrm>
            <a:off x="4457528" y="3370902"/>
            <a:ext cx="372586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b="1" dirty="0">
                <a:latin typeface="Calibri" pitchFamily="34" charset="0"/>
              </a:rPr>
              <a:t>Activités occupationnelles et sensorielles.</a:t>
            </a:r>
          </a:p>
          <a:p>
            <a:pPr algn="ctr"/>
            <a:r>
              <a:rPr lang="fr-FR" sz="1400" b="1" dirty="0">
                <a:latin typeface="Calibri" pitchFamily="34" charset="0"/>
              </a:rPr>
              <a:t>Sorties pour des promenades, achats et visites </a:t>
            </a:r>
          </a:p>
        </p:txBody>
      </p:sp>
      <p:sp>
        <p:nvSpPr>
          <p:cNvPr id="25620" name="ZoneTexte 32"/>
          <p:cNvSpPr txBox="1">
            <a:spLocks noChangeArrowheads="1"/>
          </p:cNvSpPr>
          <p:nvPr/>
        </p:nvSpPr>
        <p:spPr bwMode="auto">
          <a:xfrm>
            <a:off x="4593086" y="5422260"/>
            <a:ext cx="403828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</a:rPr>
              <a:t>Contrat de séjour, projet individualisé </a:t>
            </a:r>
            <a:endParaRPr lang="fr-FR" sz="1400" b="1" dirty="0" smtClean="0">
              <a:latin typeface="Calibri" pitchFamily="34" charset="0"/>
            </a:endParaRPr>
          </a:p>
          <a:p>
            <a:r>
              <a:rPr lang="fr-FR" sz="1400" b="1" dirty="0" smtClean="0">
                <a:latin typeface="Calibri" pitchFamily="34" charset="0"/>
              </a:rPr>
              <a:t>d’accompagnement élaborés </a:t>
            </a:r>
            <a:r>
              <a:rPr lang="fr-FR" sz="1400" b="1" dirty="0">
                <a:latin typeface="Calibri" pitchFamily="34" charset="0"/>
              </a:rPr>
              <a:t>pour chaque résident</a:t>
            </a:r>
            <a:r>
              <a:rPr lang="fr-FR" sz="1400" b="1" dirty="0" smtClean="0">
                <a:latin typeface="Calibri" pitchFamily="34" charset="0"/>
              </a:rPr>
              <a:t>.</a:t>
            </a:r>
            <a:endParaRPr lang="fr-FR" sz="1400" b="1" dirty="0">
              <a:latin typeface="Calibri" pitchFamily="34" charset="0"/>
            </a:endParaRPr>
          </a:p>
          <a:p>
            <a:r>
              <a:rPr lang="fr-FR" sz="1400" b="1" dirty="0">
                <a:latin typeface="Calibri" pitchFamily="34" charset="0"/>
              </a:rPr>
              <a:t>Ce projet est proposé chaque année</a:t>
            </a:r>
          </a:p>
        </p:txBody>
      </p:sp>
      <p:pic>
        <p:nvPicPr>
          <p:cNvPr id="25621" name="Image 1" descr="point d'interrogation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36718" y="2280473"/>
            <a:ext cx="515937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Flèche droite rayée 24"/>
          <p:cNvSpPr/>
          <p:nvPr/>
        </p:nvSpPr>
        <p:spPr>
          <a:xfrm>
            <a:off x="4185833" y="4856875"/>
            <a:ext cx="506384" cy="290657"/>
          </a:xfrm>
          <a:prstGeom prst="stripedRight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26" name="Image 24" descr="signer_1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521654" y="4401071"/>
            <a:ext cx="1330324" cy="1330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" name="Group 24"/>
          <p:cNvGrpSpPr>
            <a:grpSpLocks/>
          </p:cNvGrpSpPr>
          <p:nvPr/>
        </p:nvGrpSpPr>
        <p:grpSpPr bwMode="auto">
          <a:xfrm>
            <a:off x="5255072" y="4310337"/>
            <a:ext cx="2160588" cy="1111923"/>
            <a:chOff x="240" y="1056"/>
            <a:chExt cx="2208" cy="1416"/>
          </a:xfrm>
        </p:grpSpPr>
        <p:pic>
          <p:nvPicPr>
            <p:cNvPr id="29" name="Picture 25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32" y="1200"/>
              <a:ext cx="1770" cy="1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Rectangle 26"/>
            <p:cNvSpPr>
              <a:spLocks noChangeArrowheads="1"/>
            </p:cNvSpPr>
            <p:nvPr/>
          </p:nvSpPr>
          <p:spPr bwMode="auto">
            <a:xfrm>
              <a:off x="240" y="1056"/>
              <a:ext cx="2208" cy="13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pic>
        <p:nvPicPr>
          <p:cNvPr id="32" name="Picture 2" descr="C:\Users\elisabeth.cataix\Desktop\CDPhotos\DD Banques de pictos\ARASAAC Sept13\anné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866" y="4263868"/>
            <a:ext cx="1027976" cy="102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U:\B banque PICTOS\150619   Banque actualisée\maison (3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age 3" descr="MAS.JP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5519" y="1"/>
            <a:ext cx="1577810" cy="118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itre 1"/>
          <p:cNvSpPr>
            <a:spLocks noGrp="1"/>
          </p:cNvSpPr>
          <p:nvPr>
            <p:ph type="title"/>
          </p:nvPr>
        </p:nvSpPr>
        <p:spPr>
          <a:xfrm>
            <a:off x="1799220" y="290016"/>
            <a:ext cx="3871061" cy="883693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FR" sz="2000" b="1" dirty="0">
                <a:solidFill>
                  <a:srgbClr val="0083E6"/>
                </a:solidFill>
              </a:rPr>
              <a:t>M</a:t>
            </a:r>
            <a:r>
              <a:rPr lang="fr-FR" sz="2000" b="1" dirty="0" smtClean="0">
                <a:solidFill>
                  <a:srgbClr val="0083E6"/>
                </a:solidFill>
              </a:rPr>
              <a:t>aison d’accueil </a:t>
            </a:r>
            <a:r>
              <a:rPr lang="fr-FR" sz="2000" b="1" dirty="0">
                <a:solidFill>
                  <a:srgbClr val="0083E6"/>
                </a:solidFill>
              </a:rPr>
              <a:t>s</a:t>
            </a:r>
            <a:r>
              <a:rPr lang="fr-FR" sz="2000" b="1" dirty="0" smtClean="0">
                <a:solidFill>
                  <a:srgbClr val="0083E6"/>
                </a:solidFill>
              </a:rPr>
              <a:t>pécialisée</a:t>
            </a:r>
            <a:br>
              <a:rPr lang="fr-FR" sz="2000" b="1" dirty="0" smtClean="0">
                <a:solidFill>
                  <a:srgbClr val="0083E6"/>
                </a:solidFill>
              </a:rPr>
            </a:br>
            <a:r>
              <a:rPr lang="fr-FR" sz="2000" b="1" dirty="0" smtClean="0">
                <a:solidFill>
                  <a:srgbClr val="0083E6"/>
                </a:solidFill>
              </a:rPr>
              <a:t>Foyer d’accueil </a:t>
            </a:r>
            <a:r>
              <a:rPr lang="fr-FR" sz="2000" b="1" dirty="0">
                <a:solidFill>
                  <a:srgbClr val="0083E6"/>
                </a:solidFill>
              </a:rPr>
              <a:t>m</a:t>
            </a:r>
            <a:r>
              <a:rPr lang="fr-FR" sz="2000" b="1" dirty="0" smtClean="0">
                <a:solidFill>
                  <a:srgbClr val="0083E6"/>
                </a:solidFill>
              </a:rPr>
              <a:t>édicalisé</a:t>
            </a:r>
            <a:endParaRPr lang="fr-FR" sz="2000" b="1" dirty="0">
              <a:solidFill>
                <a:srgbClr val="0083E6"/>
              </a:solidFill>
            </a:endParaRPr>
          </a:p>
        </p:txBody>
      </p:sp>
      <p:sp>
        <p:nvSpPr>
          <p:cNvPr id="33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45" name="Image 14" descr="cuisinier_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88763" y="1572042"/>
            <a:ext cx="841375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4" name="Image 25" descr="infirmier_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8518" y="1509026"/>
            <a:ext cx="1158734" cy="1158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ZoneTexte 5"/>
          <p:cNvSpPr txBox="1">
            <a:spLocks noChangeArrowheads="1"/>
          </p:cNvSpPr>
          <p:nvPr/>
        </p:nvSpPr>
        <p:spPr bwMode="auto">
          <a:xfrm>
            <a:off x="2284657" y="2290386"/>
            <a:ext cx="6715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 dirty="0">
                <a:latin typeface="Calibri" pitchFamily="34" charset="0"/>
              </a:rPr>
              <a:t>directeur</a:t>
            </a:r>
          </a:p>
        </p:txBody>
      </p:sp>
      <p:sp>
        <p:nvSpPr>
          <p:cNvPr id="26629" name="ZoneTexte 6"/>
          <p:cNvSpPr txBox="1">
            <a:spLocks noChangeArrowheads="1"/>
          </p:cNvSpPr>
          <p:nvPr/>
        </p:nvSpPr>
        <p:spPr bwMode="auto">
          <a:xfrm>
            <a:off x="4933432" y="3881405"/>
            <a:ext cx="10347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000" dirty="0" smtClean="0">
                <a:latin typeface="Calibri" pitchFamily="34" charset="0"/>
              </a:rPr>
              <a:t>AMP</a:t>
            </a:r>
            <a:endParaRPr lang="fr-FR" sz="1000" dirty="0">
              <a:latin typeface="Calibri" pitchFamily="34" charset="0"/>
            </a:endParaRPr>
          </a:p>
          <a:p>
            <a:pPr algn="ctr"/>
            <a:r>
              <a:rPr lang="fr-FR" sz="1000" dirty="0">
                <a:latin typeface="Calibri" pitchFamily="34" charset="0"/>
              </a:rPr>
              <a:t>éducateur</a:t>
            </a:r>
          </a:p>
        </p:txBody>
      </p:sp>
      <p:sp>
        <p:nvSpPr>
          <p:cNvPr id="26630" name="ZoneTexte 7"/>
          <p:cNvSpPr txBox="1">
            <a:spLocks noChangeArrowheads="1"/>
          </p:cNvSpPr>
          <p:nvPr/>
        </p:nvSpPr>
        <p:spPr bwMode="auto">
          <a:xfrm>
            <a:off x="3452713" y="3753419"/>
            <a:ext cx="10509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 dirty="0">
                <a:latin typeface="Calibri" pitchFamily="34" charset="0"/>
              </a:rPr>
              <a:t>Psychomotricien</a:t>
            </a:r>
          </a:p>
        </p:txBody>
      </p:sp>
      <p:sp>
        <p:nvSpPr>
          <p:cNvPr id="26631" name="ZoneTexte 8"/>
          <p:cNvSpPr txBox="1">
            <a:spLocks noChangeArrowheads="1"/>
          </p:cNvSpPr>
          <p:nvPr/>
        </p:nvSpPr>
        <p:spPr bwMode="auto">
          <a:xfrm>
            <a:off x="6723801" y="2413417"/>
            <a:ext cx="6461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 dirty="0">
                <a:latin typeface="Calibri" pitchFamily="34" charset="0"/>
              </a:rPr>
              <a:t>Cuisinier</a:t>
            </a:r>
          </a:p>
        </p:txBody>
      </p:sp>
      <p:pic>
        <p:nvPicPr>
          <p:cNvPr id="26632" name="Image 10" descr="groupe_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9104" y="2464718"/>
            <a:ext cx="780972" cy="782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Image 11" descr="directeur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11824" y="1490132"/>
            <a:ext cx="817181" cy="81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Image 12" descr="secrÇtaire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73952" y="1459014"/>
            <a:ext cx="826834" cy="826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5" name="ZoneTexte 13"/>
          <p:cNvSpPr txBox="1">
            <a:spLocks noChangeArrowheads="1"/>
          </p:cNvSpPr>
          <p:nvPr/>
        </p:nvSpPr>
        <p:spPr bwMode="auto">
          <a:xfrm>
            <a:off x="3235737" y="2232313"/>
            <a:ext cx="70326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 dirty="0">
                <a:latin typeface="Calibri" pitchFamily="34" charset="0"/>
              </a:rPr>
              <a:t>secrétaire</a:t>
            </a:r>
          </a:p>
        </p:txBody>
      </p:sp>
      <p:pic>
        <p:nvPicPr>
          <p:cNvPr id="26636" name="Image 15" descr="psychologue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96828" y="1407633"/>
            <a:ext cx="1175464" cy="1173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7" name="ZoneTexte 16"/>
          <p:cNvSpPr txBox="1">
            <a:spLocks noChangeArrowheads="1"/>
          </p:cNvSpPr>
          <p:nvPr/>
        </p:nvSpPr>
        <p:spPr bwMode="auto">
          <a:xfrm>
            <a:off x="4366253" y="2486696"/>
            <a:ext cx="836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 dirty="0">
                <a:latin typeface="Calibri" pitchFamily="34" charset="0"/>
              </a:rPr>
              <a:t>Psychiatre,</a:t>
            </a:r>
          </a:p>
          <a:p>
            <a:r>
              <a:rPr lang="fr-FR" sz="1000" dirty="0">
                <a:latin typeface="Calibri" pitchFamily="34" charset="0"/>
              </a:rPr>
              <a:t>Psychologue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380762" y="1308586"/>
            <a:ext cx="8260781" cy="2972930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6639" name="ZoneTexte 18"/>
          <p:cNvSpPr txBox="1">
            <a:spLocks noChangeArrowheads="1"/>
          </p:cNvSpPr>
          <p:nvPr/>
        </p:nvSpPr>
        <p:spPr bwMode="auto">
          <a:xfrm>
            <a:off x="380762" y="3291596"/>
            <a:ext cx="127765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000" b="1" dirty="0" smtClean="0">
                <a:latin typeface="Calibri" pitchFamily="34" charset="0"/>
              </a:rPr>
              <a:t>Qui </a:t>
            </a:r>
          </a:p>
          <a:p>
            <a:pPr algn="ctr"/>
            <a:r>
              <a:rPr lang="fr-FR" sz="2000" b="1" dirty="0" smtClean="0">
                <a:latin typeface="Calibri" pitchFamily="34" charset="0"/>
              </a:rPr>
              <a:t>travaille  </a:t>
            </a:r>
            <a:r>
              <a:rPr lang="fr-FR" sz="2000" b="1" dirty="0">
                <a:latin typeface="Calibri" pitchFamily="34" charset="0"/>
              </a:rPr>
              <a:t>?</a:t>
            </a:r>
          </a:p>
        </p:txBody>
      </p:sp>
      <p:sp>
        <p:nvSpPr>
          <p:cNvPr id="21" name="Ellipse 20"/>
          <p:cNvSpPr/>
          <p:nvPr/>
        </p:nvSpPr>
        <p:spPr>
          <a:xfrm>
            <a:off x="6140450" y="4664075"/>
            <a:ext cx="244475" cy="254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6646" name="ZoneTexte 26"/>
          <p:cNvSpPr txBox="1">
            <a:spLocks noChangeArrowheads="1"/>
          </p:cNvSpPr>
          <p:nvPr/>
        </p:nvSpPr>
        <p:spPr bwMode="auto">
          <a:xfrm>
            <a:off x="5449184" y="2680175"/>
            <a:ext cx="11588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 dirty="0">
                <a:latin typeface="Calibri" pitchFamily="34" charset="0"/>
              </a:rPr>
              <a:t>Médecin, Infirmier</a:t>
            </a:r>
          </a:p>
        </p:txBody>
      </p:sp>
      <p:sp>
        <p:nvSpPr>
          <p:cNvPr id="29" name="Ellipse 28"/>
          <p:cNvSpPr/>
          <p:nvPr/>
        </p:nvSpPr>
        <p:spPr>
          <a:xfrm>
            <a:off x="6140450" y="4664075"/>
            <a:ext cx="244475" cy="254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1" name="Rectangle à coins arrondis 30"/>
          <p:cNvSpPr/>
          <p:nvPr/>
        </p:nvSpPr>
        <p:spPr>
          <a:xfrm>
            <a:off x="511071" y="4406164"/>
            <a:ext cx="8130471" cy="2066499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6652" name="ZoneTexte 34"/>
          <p:cNvSpPr txBox="1">
            <a:spLocks noChangeArrowheads="1"/>
          </p:cNvSpPr>
          <p:nvPr/>
        </p:nvSpPr>
        <p:spPr bwMode="auto">
          <a:xfrm>
            <a:off x="2983654" y="6097817"/>
            <a:ext cx="35673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 dirty="0">
                <a:latin typeface="Calibri" pitchFamily="34" charset="0"/>
              </a:rPr>
              <a:t>Consultations médicales à </a:t>
            </a:r>
            <a:r>
              <a:rPr lang="fr-FR" sz="1200" dirty="0" smtClean="0">
                <a:latin typeface="Calibri" pitchFamily="34" charset="0"/>
              </a:rPr>
              <a:t>l’hôpital, Praticiens libéraux</a:t>
            </a:r>
            <a:endParaRPr lang="fr-FR" sz="1200" dirty="0">
              <a:latin typeface="Calibri" pitchFamily="34" charset="0"/>
            </a:endParaRPr>
          </a:p>
        </p:txBody>
      </p:sp>
      <p:sp>
        <p:nvSpPr>
          <p:cNvPr id="26654" name="ZoneTexte 2"/>
          <p:cNvSpPr txBox="1">
            <a:spLocks noChangeArrowheads="1"/>
          </p:cNvSpPr>
          <p:nvPr/>
        </p:nvSpPr>
        <p:spPr bwMode="auto">
          <a:xfrm>
            <a:off x="2113540" y="3801511"/>
            <a:ext cx="10699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 dirty="0">
                <a:latin typeface="Calibri" pitchFamily="34" charset="0"/>
              </a:rPr>
              <a:t>kinésithérapeute</a:t>
            </a:r>
          </a:p>
        </p:txBody>
      </p:sp>
      <p:pic>
        <p:nvPicPr>
          <p:cNvPr id="26655" name="Image 9" descr="ergothÇrapeute_1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78523" y="3038044"/>
            <a:ext cx="844856" cy="843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56" name="ZoneTexte 36"/>
          <p:cNvSpPr txBox="1">
            <a:spLocks noChangeArrowheads="1"/>
          </p:cNvSpPr>
          <p:nvPr/>
        </p:nvSpPr>
        <p:spPr bwMode="auto">
          <a:xfrm>
            <a:off x="6221357" y="3704000"/>
            <a:ext cx="100488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 dirty="0">
                <a:latin typeface="Calibri" pitchFamily="34" charset="0"/>
              </a:rPr>
              <a:t>Ergothérapeute</a:t>
            </a:r>
          </a:p>
        </p:txBody>
      </p:sp>
      <p:pic>
        <p:nvPicPr>
          <p:cNvPr id="26657" name="Image 21" descr="point d'interrogation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5427" y="1788607"/>
            <a:ext cx="56832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Flèche droite rayée 38"/>
          <p:cNvSpPr/>
          <p:nvPr/>
        </p:nvSpPr>
        <p:spPr>
          <a:xfrm>
            <a:off x="3856219" y="5193434"/>
            <a:ext cx="506384" cy="290657"/>
          </a:xfrm>
          <a:prstGeom prst="stripedRight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32" name="Picture 3" descr="C:\Users\elisabeth.cataix\Desktop\Mes documents\ActionCAA APF\GroupePULSE\pictos et dessins\Banque actualisée au 18 sept 2014\soigner_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62" y="4693408"/>
            <a:ext cx="1407588" cy="140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age 33"/>
          <p:cNvPicPr/>
          <p:nvPr/>
        </p:nvPicPr>
        <p:blipFill>
          <a:blip r:embed="rId11"/>
          <a:stretch>
            <a:fillRect/>
          </a:stretch>
        </p:blipFill>
        <p:spPr>
          <a:xfrm>
            <a:off x="3458191" y="2926237"/>
            <a:ext cx="852734" cy="900795"/>
          </a:xfrm>
          <a:prstGeom prst="rect">
            <a:avLst/>
          </a:prstGeom>
        </p:spPr>
      </p:pic>
      <p:pic>
        <p:nvPicPr>
          <p:cNvPr id="35" name="Picture 2" descr="C:\Users\elisabeth.cataix\Desktop\Mes documents\ActionCAA APF\GroupePULSE\pictos et dessins\ARASAAC faits pour Pulse\A educateur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661" y="2983658"/>
            <a:ext cx="785955" cy="78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U:\B banque PICTOS\150619   Banque actualisée\maison (3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Image 3" descr="MAS.JP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5519" y="1"/>
            <a:ext cx="1577810" cy="118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540" y="2763419"/>
            <a:ext cx="1060412" cy="1117986"/>
          </a:xfrm>
          <a:prstGeom prst="rect">
            <a:avLst/>
          </a:prstGeom>
        </p:spPr>
      </p:pic>
      <p:pic>
        <p:nvPicPr>
          <p:cNvPr id="42" name="Image 3" descr="MAS.JP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450944" y="4938639"/>
            <a:ext cx="1065420" cy="800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06" descr="C:\Users\elisabeth.cataix\Desktop\CDPhotos\DD Banques de pictos\ARASAAC Sept13\médicaments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722" y="4854648"/>
            <a:ext cx="884238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9" descr="C:\Users\Nous\AppData\Local\Temp\Rar$DIa0.756\santé_1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602" y="4751387"/>
            <a:ext cx="117475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 descr="C:\Users\Nous\AppData\Local\Temp\Rar$DIa0.713\bilan médical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137" y="4829968"/>
            <a:ext cx="1027113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ZoneTexte 23"/>
          <p:cNvSpPr txBox="1">
            <a:spLocks noChangeArrowheads="1"/>
          </p:cNvSpPr>
          <p:nvPr/>
        </p:nvSpPr>
        <p:spPr bwMode="auto">
          <a:xfrm>
            <a:off x="1036415" y="6036261"/>
            <a:ext cx="7473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>
                <a:latin typeface="Calibri" pitchFamily="34" charset="0"/>
              </a:rPr>
              <a:t>Soins</a:t>
            </a:r>
          </a:p>
        </p:txBody>
      </p:sp>
      <p:sp>
        <p:nvSpPr>
          <p:cNvPr id="40" name="Titre 1"/>
          <p:cNvSpPr>
            <a:spLocks noGrp="1"/>
          </p:cNvSpPr>
          <p:nvPr>
            <p:ph type="title"/>
          </p:nvPr>
        </p:nvSpPr>
        <p:spPr>
          <a:xfrm>
            <a:off x="1799220" y="290016"/>
            <a:ext cx="3871061" cy="883693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FR" sz="2000" b="1" dirty="0">
                <a:solidFill>
                  <a:srgbClr val="0083E6"/>
                </a:solidFill>
              </a:rPr>
              <a:t>M</a:t>
            </a:r>
            <a:r>
              <a:rPr lang="fr-FR" sz="2000" b="1" dirty="0" smtClean="0">
                <a:solidFill>
                  <a:srgbClr val="0083E6"/>
                </a:solidFill>
              </a:rPr>
              <a:t>aison d’accueil </a:t>
            </a:r>
            <a:r>
              <a:rPr lang="fr-FR" sz="2000" b="1" dirty="0">
                <a:solidFill>
                  <a:srgbClr val="0083E6"/>
                </a:solidFill>
              </a:rPr>
              <a:t>s</a:t>
            </a:r>
            <a:r>
              <a:rPr lang="fr-FR" sz="2000" b="1" dirty="0" smtClean="0">
                <a:solidFill>
                  <a:srgbClr val="0083E6"/>
                </a:solidFill>
              </a:rPr>
              <a:t>pécialisée</a:t>
            </a:r>
            <a:br>
              <a:rPr lang="fr-FR" sz="2000" b="1" dirty="0" smtClean="0">
                <a:solidFill>
                  <a:srgbClr val="0083E6"/>
                </a:solidFill>
              </a:rPr>
            </a:br>
            <a:r>
              <a:rPr lang="fr-FR" sz="2000" b="1" dirty="0" smtClean="0">
                <a:solidFill>
                  <a:srgbClr val="0083E6"/>
                </a:solidFill>
              </a:rPr>
              <a:t>Foyer d’accueil </a:t>
            </a:r>
            <a:r>
              <a:rPr lang="fr-FR" sz="2000" b="1" dirty="0">
                <a:solidFill>
                  <a:srgbClr val="0083E6"/>
                </a:solidFill>
              </a:rPr>
              <a:t>m</a:t>
            </a:r>
            <a:r>
              <a:rPr lang="fr-FR" sz="2000" b="1" dirty="0" smtClean="0">
                <a:solidFill>
                  <a:srgbClr val="0083E6"/>
                </a:solidFill>
              </a:rPr>
              <a:t>édicalisé</a:t>
            </a:r>
            <a:endParaRPr lang="fr-FR" sz="2000" b="1" dirty="0">
              <a:solidFill>
                <a:srgbClr val="0083E6"/>
              </a:solidFill>
            </a:endParaRPr>
          </a:p>
        </p:txBody>
      </p:sp>
      <p:sp>
        <p:nvSpPr>
          <p:cNvPr id="4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F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/>
              <a:t>M</a:t>
            </a:r>
            <a:r>
              <a:rPr lang="fr-FR" dirty="0" smtClean="0"/>
              <a:t>enu</a:t>
            </a:r>
            <a:endParaRPr lang="fr-FR" dirty="0"/>
          </a:p>
        </p:txBody>
      </p:sp>
      <p:pic>
        <p:nvPicPr>
          <p:cNvPr id="5" name="Image 3" descr="MAS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6823" y="1280442"/>
            <a:ext cx="1407876" cy="10574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ZoneTexte 9"/>
          <p:cNvSpPr txBox="1"/>
          <p:nvPr/>
        </p:nvSpPr>
        <p:spPr>
          <a:xfrm>
            <a:off x="510312" y="24587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Accueil de jour</a:t>
            </a:r>
            <a:endParaRPr lang="fr-FR" sz="1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2452930" y="2458723"/>
            <a:ext cx="1191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MAS et FAM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722440" y="4370464"/>
            <a:ext cx="1126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ESAT et EA</a:t>
            </a:r>
            <a:endParaRPr lang="fr-FR" sz="1400" dirty="0"/>
          </a:p>
        </p:txBody>
      </p:sp>
      <p:grpSp>
        <p:nvGrpSpPr>
          <p:cNvPr id="13" name="Groupe 12"/>
          <p:cNvGrpSpPr/>
          <p:nvPr/>
        </p:nvGrpSpPr>
        <p:grpSpPr>
          <a:xfrm>
            <a:off x="536361" y="3143720"/>
            <a:ext cx="1333619" cy="1083187"/>
            <a:chOff x="14288" y="0"/>
            <a:chExt cx="1439862" cy="1270000"/>
          </a:xfrm>
        </p:grpSpPr>
        <p:pic>
          <p:nvPicPr>
            <p:cNvPr id="14" name="Image 30" descr="demi pension.JPG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288" y="0"/>
              <a:ext cx="1439862" cy="1270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5" name="Picture 28" descr="travailleur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88975" y="571500"/>
              <a:ext cx="339725" cy="33972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7" name="ZoneTexte 16"/>
          <p:cNvSpPr txBox="1"/>
          <p:nvPr/>
        </p:nvSpPr>
        <p:spPr>
          <a:xfrm>
            <a:off x="2228544" y="4368494"/>
            <a:ext cx="1816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Questions</a:t>
            </a:r>
          </a:p>
          <a:p>
            <a:pPr algn="ctr"/>
            <a:r>
              <a:rPr lang="fr-FR" sz="1400" dirty="0" smtClean="0"/>
              <a:t>vie en établissement</a:t>
            </a:r>
            <a:endParaRPr lang="fr-FR" sz="1400" dirty="0"/>
          </a:p>
        </p:txBody>
      </p:sp>
      <p:sp>
        <p:nvSpPr>
          <p:cNvPr id="41" name="ZoneTexte 40"/>
          <p:cNvSpPr txBox="1"/>
          <p:nvPr/>
        </p:nvSpPr>
        <p:spPr>
          <a:xfrm>
            <a:off x="5524628" y="2570751"/>
            <a:ext cx="944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SAMSAH</a:t>
            </a:r>
            <a:endParaRPr lang="fr-FR" sz="1400" dirty="0"/>
          </a:p>
        </p:txBody>
      </p:sp>
      <p:sp>
        <p:nvSpPr>
          <p:cNvPr id="42" name="ZoneTexte 41"/>
          <p:cNvSpPr txBox="1"/>
          <p:nvPr/>
        </p:nvSpPr>
        <p:spPr>
          <a:xfrm>
            <a:off x="7556644" y="2570750"/>
            <a:ext cx="652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SAVS</a:t>
            </a:r>
            <a:endParaRPr lang="fr-FR" sz="1400" dirty="0"/>
          </a:p>
        </p:txBody>
      </p:sp>
      <p:sp>
        <p:nvSpPr>
          <p:cNvPr id="43" name="ZoneTexte 42"/>
          <p:cNvSpPr txBox="1"/>
          <p:nvPr/>
        </p:nvSpPr>
        <p:spPr>
          <a:xfrm>
            <a:off x="5466942" y="4363670"/>
            <a:ext cx="114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AUX de VIE</a:t>
            </a:r>
            <a:endParaRPr lang="fr-FR" sz="1400" dirty="0"/>
          </a:p>
        </p:txBody>
      </p:sp>
      <p:sp>
        <p:nvSpPr>
          <p:cNvPr id="44" name="ZoneTexte 43"/>
          <p:cNvSpPr txBox="1"/>
          <p:nvPr/>
        </p:nvSpPr>
        <p:spPr>
          <a:xfrm>
            <a:off x="7650483" y="4383113"/>
            <a:ext cx="724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SSIAD</a:t>
            </a:r>
            <a:endParaRPr lang="fr-FR" sz="1400" dirty="0"/>
          </a:p>
        </p:txBody>
      </p:sp>
      <p:pic>
        <p:nvPicPr>
          <p:cNvPr id="26" name="Picture 2" descr="U:\B banque PICTOS\150619   Banque actualisée\maison (3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26"/>
          <p:cNvSpPr txBox="1"/>
          <p:nvPr/>
        </p:nvSpPr>
        <p:spPr>
          <a:xfrm>
            <a:off x="3207494" y="6055316"/>
            <a:ext cx="1468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Bilan autonomie</a:t>
            </a:r>
            <a:endParaRPr lang="fr-FR" sz="1400" dirty="0"/>
          </a:p>
        </p:txBody>
      </p:sp>
      <p:pic>
        <p:nvPicPr>
          <p:cNvPr id="28" name="Picture 2" descr="U:\B banque PICTOS\150619   Banque actualisée\Bilan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758" y="4987171"/>
            <a:ext cx="1068145" cy="106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779" y="5094267"/>
            <a:ext cx="1103888" cy="853951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4732476" y="6067186"/>
            <a:ext cx="1608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Grille d’évaluation</a:t>
            </a:r>
            <a:endParaRPr lang="fr-FR" sz="1400" dirty="0"/>
          </a:p>
        </p:txBody>
      </p:sp>
      <p:pic>
        <p:nvPicPr>
          <p:cNvPr id="97" name="Image 96" descr="demi pension.JP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7207" y="1211335"/>
            <a:ext cx="1354973" cy="11956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Image 3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30" y="3053436"/>
            <a:ext cx="1215783" cy="12157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8" name="Image 6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541" y="1368455"/>
            <a:ext cx="1749407" cy="1213004"/>
          </a:xfrm>
          <a:prstGeom prst="rect">
            <a:avLst/>
          </a:prstGeom>
        </p:spPr>
      </p:pic>
      <p:pic>
        <p:nvPicPr>
          <p:cNvPr id="69" name="Image 6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799" y="1359312"/>
            <a:ext cx="1761598" cy="1231290"/>
          </a:xfrm>
          <a:prstGeom prst="rect">
            <a:avLst/>
          </a:prstGeom>
        </p:spPr>
      </p:pic>
      <p:pic>
        <p:nvPicPr>
          <p:cNvPr id="70" name="Image 69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18" y="3132380"/>
            <a:ext cx="1718930" cy="1231290"/>
          </a:xfrm>
          <a:prstGeom prst="rect">
            <a:avLst/>
          </a:prstGeom>
        </p:spPr>
      </p:pic>
      <p:pic>
        <p:nvPicPr>
          <p:cNvPr id="71" name="Image 70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512" y="3132380"/>
            <a:ext cx="1798171" cy="1267863"/>
          </a:xfrm>
          <a:prstGeom prst="rect">
            <a:avLst/>
          </a:prstGeom>
        </p:spPr>
      </p:pic>
      <p:sp>
        <p:nvSpPr>
          <p:cNvPr id="3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82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41" descr="qui sont-ils_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7817" y="2295973"/>
            <a:ext cx="936625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7"/>
          <p:cNvSpPr txBox="1">
            <a:spLocks noChangeArrowheads="1"/>
          </p:cNvSpPr>
          <p:nvPr/>
        </p:nvSpPr>
        <p:spPr bwMode="auto">
          <a:xfrm>
            <a:off x="4928101" y="3259218"/>
            <a:ext cx="379095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dirty="0">
                <a:latin typeface="Calibri" pitchFamily="34" charset="0"/>
              </a:rPr>
              <a:t>Personnes adultes  en situation  </a:t>
            </a:r>
          </a:p>
          <a:p>
            <a:pPr algn="ctr"/>
            <a:r>
              <a:rPr lang="fr-FR" sz="1400" dirty="0">
                <a:latin typeface="Calibri" pitchFamily="34" charset="0"/>
              </a:rPr>
              <a:t>handicap moteur, handicap mental, malentendants </a:t>
            </a:r>
          </a:p>
        </p:txBody>
      </p:sp>
      <p:pic>
        <p:nvPicPr>
          <p:cNvPr id="11" name="Image 14" descr="handicap moteu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3923" y="2018524"/>
            <a:ext cx="828675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46" descr="Handicap_mental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64931" y="2123906"/>
            <a:ext cx="6953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47" descr="sour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15200" y="2033418"/>
            <a:ext cx="8286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à coins arrondis 13"/>
          <p:cNvSpPr/>
          <p:nvPr/>
        </p:nvSpPr>
        <p:spPr>
          <a:xfrm>
            <a:off x="397609" y="4353923"/>
            <a:ext cx="3176587" cy="1841500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6" name="ZoneTexte 3"/>
          <p:cNvSpPr txBox="1">
            <a:spLocks noChangeArrowheads="1"/>
          </p:cNvSpPr>
          <p:nvPr/>
        </p:nvSpPr>
        <p:spPr bwMode="auto">
          <a:xfrm>
            <a:off x="740744" y="5550150"/>
            <a:ext cx="6142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>
                <a:latin typeface="Calibri" pitchFamily="34" charset="0"/>
              </a:rPr>
              <a:t>Ou?</a:t>
            </a:r>
          </a:p>
        </p:txBody>
      </p:sp>
      <p:pic>
        <p:nvPicPr>
          <p:cNvPr id="17" name="Image 5" descr="france-292x30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78784" y="4703173"/>
            <a:ext cx="928687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 17" descr="endroit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4934" y="4471398"/>
            <a:ext cx="10191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Flèche droite rayée 18"/>
          <p:cNvSpPr/>
          <p:nvPr/>
        </p:nvSpPr>
        <p:spPr>
          <a:xfrm>
            <a:off x="1603854" y="5048060"/>
            <a:ext cx="506384" cy="290657"/>
          </a:xfrm>
          <a:prstGeom prst="stripedRight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20" name="Image 8" descr="Handicap moteur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41033" y="4620723"/>
            <a:ext cx="936625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ZoneTexte 9"/>
          <p:cNvSpPr txBox="1">
            <a:spLocks noChangeArrowheads="1"/>
          </p:cNvSpPr>
          <p:nvPr/>
        </p:nvSpPr>
        <p:spPr bwMode="auto">
          <a:xfrm>
            <a:off x="4004408" y="5681571"/>
            <a:ext cx="12806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>
                <a:latin typeface="Calibri" pitchFamily="34" charset="0"/>
              </a:rPr>
              <a:t>O</a:t>
            </a:r>
            <a:r>
              <a:rPr lang="fr-FR" sz="2000" b="1" dirty="0" smtClean="0">
                <a:latin typeface="Calibri" pitchFamily="34" charset="0"/>
              </a:rPr>
              <a:t>uverture</a:t>
            </a:r>
            <a:endParaRPr lang="fr-FR" sz="2000" b="1" dirty="0">
              <a:latin typeface="Calibri" pitchFamily="34" charset="0"/>
            </a:endParaRPr>
          </a:p>
        </p:txBody>
      </p:sp>
      <p:pic>
        <p:nvPicPr>
          <p:cNvPr id="22" name="Image 20" descr="montre_5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04408" y="4613525"/>
            <a:ext cx="936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ZoneTexte 23"/>
          <p:cNvSpPr txBox="1">
            <a:spLocks noChangeArrowheads="1"/>
          </p:cNvSpPr>
          <p:nvPr/>
        </p:nvSpPr>
        <p:spPr bwMode="auto">
          <a:xfrm>
            <a:off x="6565833" y="5642483"/>
            <a:ext cx="17359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</a:rPr>
              <a:t>Du lundi au vendredi</a:t>
            </a:r>
          </a:p>
        </p:txBody>
      </p:sp>
      <p:sp>
        <p:nvSpPr>
          <p:cNvPr id="24" name="Rectangle à coins arrondis 23"/>
          <p:cNvSpPr/>
          <p:nvPr/>
        </p:nvSpPr>
        <p:spPr>
          <a:xfrm>
            <a:off x="3861025" y="4353923"/>
            <a:ext cx="4996372" cy="1841500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25" name="Picture 2" descr="C:\Users\elisabeth.cataix\Desktop\Mes documents\ActionCAA APF\GroupePULSE\pictos et dessins\Banque actualisée au 18 sept 2014\semaine 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437" y="4842703"/>
            <a:ext cx="2717610" cy="64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ZoneTexte 31"/>
          <p:cNvSpPr txBox="1"/>
          <p:nvPr/>
        </p:nvSpPr>
        <p:spPr>
          <a:xfrm>
            <a:off x="696079" y="3341283"/>
            <a:ext cx="145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Pour qui ?</a:t>
            </a:r>
            <a:endParaRPr lang="fr-FR" sz="2000" b="1" dirty="0"/>
          </a:p>
        </p:txBody>
      </p:sp>
      <p:cxnSp>
        <p:nvCxnSpPr>
          <p:cNvPr id="33" name="Connecteur droit 32"/>
          <p:cNvCxnSpPr/>
          <p:nvPr/>
        </p:nvCxnSpPr>
        <p:spPr>
          <a:xfrm>
            <a:off x="8001704" y="4808197"/>
            <a:ext cx="722342" cy="64786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flipV="1">
            <a:off x="8001705" y="4842703"/>
            <a:ext cx="600104" cy="61336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Rectangle à coins arrondis 26"/>
          <p:cNvSpPr/>
          <p:nvPr/>
        </p:nvSpPr>
        <p:spPr>
          <a:xfrm>
            <a:off x="400362" y="1690144"/>
            <a:ext cx="8426972" cy="2422518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29" name="Picture 2" descr="C:\Users\elisabeth.cataix\Desktop\Mes documents\ActionCAA APF\A Groupe PULSE\pictos et dessins\ARASAAC Pictos bricolés\adulte 3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897" y="1903539"/>
            <a:ext cx="1133770" cy="145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U:\B banque PICTOS\150619   Banque actualisée\maison (3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ZoneTexte 36"/>
          <p:cNvSpPr txBox="1"/>
          <p:nvPr/>
        </p:nvSpPr>
        <p:spPr>
          <a:xfrm>
            <a:off x="1852533" y="636670"/>
            <a:ext cx="1577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0083E6"/>
                </a:solidFill>
              </a:rPr>
              <a:t>ESAT et EA</a:t>
            </a:r>
            <a:endParaRPr lang="fr-FR" sz="2000" b="1" dirty="0">
              <a:solidFill>
                <a:srgbClr val="0083E6"/>
              </a:solidFill>
            </a:endParaRPr>
          </a:p>
        </p:txBody>
      </p:sp>
      <p:grpSp>
        <p:nvGrpSpPr>
          <p:cNvPr id="30" name="Groupe 29"/>
          <p:cNvGrpSpPr/>
          <p:nvPr/>
        </p:nvGrpSpPr>
        <p:grpSpPr>
          <a:xfrm>
            <a:off x="142638" y="119753"/>
            <a:ext cx="1411024" cy="1194579"/>
            <a:chOff x="14288" y="0"/>
            <a:chExt cx="1439862" cy="1270000"/>
          </a:xfrm>
        </p:grpSpPr>
        <p:pic>
          <p:nvPicPr>
            <p:cNvPr id="38" name="Image 30" descr="demi pension.JPG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4288" y="0"/>
              <a:ext cx="1439862" cy="127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28" descr="travailleur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88975" y="571500"/>
              <a:ext cx="339725" cy="339725"/>
            </a:xfrm>
            <a:prstGeom prst="rect">
              <a:avLst/>
            </a:prstGeom>
            <a:noFill/>
          </p:spPr>
        </p:pic>
      </p:grpSp>
      <p:sp>
        <p:nvSpPr>
          <p:cNvPr id="3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78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5"/>
          <p:cNvSpPr>
            <a:spLocks noChangeArrowheads="1"/>
          </p:cNvSpPr>
          <p:nvPr/>
        </p:nvSpPr>
        <p:spPr bwMode="auto">
          <a:xfrm>
            <a:off x="2097056" y="2925727"/>
            <a:ext cx="21471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>
                <a:latin typeface="Calibri" pitchFamily="34" charset="0"/>
              </a:rPr>
              <a:t>Critères </a:t>
            </a:r>
            <a:r>
              <a:rPr lang="fr-FR" sz="2000" b="1" dirty="0" smtClean="0">
                <a:latin typeface="Calibri" pitchFamily="34" charset="0"/>
              </a:rPr>
              <a:t>admission</a:t>
            </a:r>
            <a:endParaRPr lang="fr-FR" sz="2000" b="1" dirty="0">
              <a:latin typeface="Calibri" pitchFamily="34" charset="0"/>
            </a:endParaRPr>
          </a:p>
        </p:txBody>
      </p:sp>
      <p:pic>
        <p:nvPicPr>
          <p:cNvPr id="28674" name="Image 6" descr="ed38a641-71b1-45f3-8bca-1acf3a06f354-MDPH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65092" y="2067607"/>
            <a:ext cx="993775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ZoneTexte 8"/>
          <p:cNvSpPr txBox="1">
            <a:spLocks noChangeArrowheads="1"/>
          </p:cNvSpPr>
          <p:nvPr/>
        </p:nvSpPr>
        <p:spPr bwMode="auto">
          <a:xfrm>
            <a:off x="5384208" y="2952175"/>
            <a:ext cx="28678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latin typeface="Calibri" pitchFamily="34" charset="0"/>
              </a:rPr>
              <a:t>Il faut être orienté par la MDPH </a:t>
            </a:r>
          </a:p>
        </p:txBody>
      </p:sp>
      <p:pic>
        <p:nvPicPr>
          <p:cNvPr id="28679" name="Image 14" descr="signer_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97056" y="1912902"/>
            <a:ext cx="1012825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Image 15" descr="entrer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09881" y="1909727"/>
            <a:ext cx="1016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à coins arrondis 23"/>
          <p:cNvSpPr/>
          <p:nvPr/>
        </p:nvSpPr>
        <p:spPr>
          <a:xfrm>
            <a:off x="1904999" y="1549365"/>
            <a:ext cx="6351588" cy="1841500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8693" name="Rectangle 28"/>
          <p:cNvSpPr>
            <a:spLocks noChangeArrowheads="1"/>
          </p:cNvSpPr>
          <p:nvPr/>
        </p:nvSpPr>
        <p:spPr bwMode="auto">
          <a:xfrm>
            <a:off x="6029325" y="5522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34" name="Flèche droite rayée 33"/>
          <p:cNvSpPr/>
          <p:nvPr/>
        </p:nvSpPr>
        <p:spPr>
          <a:xfrm>
            <a:off x="4882340" y="2324786"/>
            <a:ext cx="506384" cy="290657"/>
          </a:xfrm>
          <a:prstGeom prst="stripedRight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5" name="Rectangle à coins arrondis 24"/>
          <p:cNvSpPr/>
          <p:nvPr/>
        </p:nvSpPr>
        <p:spPr>
          <a:xfrm>
            <a:off x="1905981" y="3695799"/>
            <a:ext cx="6251575" cy="2235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8" name="ZoneTexte 32"/>
          <p:cNvSpPr txBox="1">
            <a:spLocks noChangeArrowheads="1"/>
          </p:cNvSpPr>
          <p:nvPr/>
        </p:nvSpPr>
        <p:spPr bwMode="auto">
          <a:xfrm>
            <a:off x="4794437" y="5284887"/>
            <a:ext cx="33909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 dirty="0" smtClean="0">
                <a:latin typeface="Calibri" pitchFamily="34" charset="0"/>
              </a:rPr>
              <a:t>  Contrat </a:t>
            </a:r>
            <a:r>
              <a:rPr lang="fr-FR" sz="1200" dirty="0">
                <a:latin typeface="Calibri" pitchFamily="34" charset="0"/>
              </a:rPr>
              <a:t>de séjour, projet individualisé</a:t>
            </a:r>
          </a:p>
          <a:p>
            <a:r>
              <a:rPr lang="fr-FR" sz="1200" dirty="0">
                <a:latin typeface="Calibri" pitchFamily="34" charset="0"/>
              </a:rPr>
              <a:t> d’accompagnement élaboré pour chaque résident.</a:t>
            </a:r>
          </a:p>
          <a:p>
            <a:r>
              <a:rPr lang="fr-FR" sz="1200" dirty="0">
                <a:latin typeface="Calibri" pitchFamily="34" charset="0"/>
              </a:rPr>
              <a:t> Ce projet est présenté chaque année</a:t>
            </a:r>
          </a:p>
        </p:txBody>
      </p:sp>
      <p:sp>
        <p:nvSpPr>
          <p:cNvPr id="39" name="Flèche droite rayée 38"/>
          <p:cNvSpPr/>
          <p:nvPr/>
        </p:nvSpPr>
        <p:spPr>
          <a:xfrm>
            <a:off x="3897484" y="4402658"/>
            <a:ext cx="506384" cy="290657"/>
          </a:xfrm>
          <a:prstGeom prst="stripedRight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0" name="ZoneTexte 12"/>
          <p:cNvSpPr txBox="1">
            <a:spLocks noChangeArrowheads="1"/>
          </p:cNvSpPr>
          <p:nvPr/>
        </p:nvSpPr>
        <p:spPr bwMode="auto">
          <a:xfrm>
            <a:off x="1939540" y="5398142"/>
            <a:ext cx="25029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>
                <a:latin typeface="Calibri" pitchFamily="34" charset="0"/>
              </a:rPr>
              <a:t>Accueil contractualisé</a:t>
            </a:r>
          </a:p>
        </p:txBody>
      </p:sp>
      <p:pic>
        <p:nvPicPr>
          <p:cNvPr id="41" name="Image 14" descr="signer_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51453" y="3992131"/>
            <a:ext cx="1303397" cy="130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2" name="Group 24"/>
          <p:cNvGrpSpPr>
            <a:grpSpLocks/>
          </p:cNvGrpSpPr>
          <p:nvPr/>
        </p:nvGrpSpPr>
        <p:grpSpPr bwMode="auto">
          <a:xfrm>
            <a:off x="4987583" y="4148550"/>
            <a:ext cx="1768475" cy="935037"/>
            <a:chOff x="240" y="1056"/>
            <a:chExt cx="2208" cy="1416"/>
          </a:xfrm>
        </p:grpSpPr>
        <p:pic>
          <p:nvPicPr>
            <p:cNvPr id="43" name="Picture 2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32" y="1200"/>
              <a:ext cx="1770" cy="1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" name="Rectangle 26"/>
            <p:cNvSpPr>
              <a:spLocks noChangeArrowheads="1"/>
            </p:cNvSpPr>
            <p:nvPr/>
          </p:nvSpPr>
          <p:spPr bwMode="auto">
            <a:xfrm>
              <a:off x="240" y="1056"/>
              <a:ext cx="2208" cy="13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pic>
        <p:nvPicPr>
          <p:cNvPr id="22" name="Picture 2" descr="C:\Users\elisabeth.cataix\Desktop\CDPhotos\DD Banques de pictos\ARASAAC Sept13\anné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774" y="4123858"/>
            <a:ext cx="1027976" cy="102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U:\B banque PICTOS\150619   Banque actualisée\maison (3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ZoneTexte 47"/>
          <p:cNvSpPr txBox="1"/>
          <p:nvPr/>
        </p:nvSpPr>
        <p:spPr>
          <a:xfrm>
            <a:off x="1814534" y="516987"/>
            <a:ext cx="1577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0083E6"/>
                </a:solidFill>
              </a:rPr>
              <a:t>ESAT et EA</a:t>
            </a:r>
            <a:endParaRPr lang="fr-FR" sz="2000" b="1" dirty="0">
              <a:solidFill>
                <a:srgbClr val="0083E6"/>
              </a:solidFill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142638" y="119753"/>
            <a:ext cx="1411024" cy="1194579"/>
            <a:chOff x="14288" y="0"/>
            <a:chExt cx="1439862" cy="1270000"/>
          </a:xfrm>
        </p:grpSpPr>
        <p:pic>
          <p:nvPicPr>
            <p:cNvPr id="27" name="Image 30" descr="demi pension.JPG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4288" y="0"/>
              <a:ext cx="1439862" cy="127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28" descr="travailleur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688975" y="571500"/>
              <a:ext cx="339725" cy="339725"/>
            </a:xfrm>
            <a:prstGeom prst="rect">
              <a:avLst/>
            </a:prstGeom>
            <a:noFill/>
          </p:spPr>
        </p:pic>
      </p:grpSp>
      <p:sp>
        <p:nvSpPr>
          <p:cNvPr id="29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48489" y="416935"/>
            <a:ext cx="2681477" cy="300831"/>
          </a:xfrm>
        </p:spPr>
        <p:txBody>
          <a:bodyPr/>
          <a:lstStyle/>
          <a:p>
            <a:r>
              <a:rPr lang="fr-FR" sz="2800" b="1" dirty="0" smtClean="0"/>
              <a:t>Rémunération</a:t>
            </a:r>
            <a:endParaRPr lang="fr-FR" sz="2800" b="1" dirty="0"/>
          </a:p>
        </p:txBody>
      </p:sp>
      <p:sp>
        <p:nvSpPr>
          <p:cNvPr id="6" name="ZoneTexte 12"/>
          <p:cNvSpPr txBox="1">
            <a:spLocks noChangeArrowheads="1"/>
          </p:cNvSpPr>
          <p:nvPr/>
        </p:nvSpPr>
        <p:spPr bwMode="auto">
          <a:xfrm>
            <a:off x="1939202" y="3906434"/>
            <a:ext cx="619180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100" b="1" dirty="0">
                <a:latin typeface="Calibri" pitchFamily="34" charset="0"/>
              </a:rPr>
              <a:t>Rémunération entre 55% et 110% du SMIC </a:t>
            </a:r>
            <a:r>
              <a:rPr lang="fr-FR" sz="1100" dirty="0">
                <a:latin typeface="Calibri" pitchFamily="34" charset="0"/>
              </a:rPr>
              <a:t>(salaire minimum interprofessionnel de croissance) versée par l’établissement et d’une aide au poste versée par l’Etat. La personne n’a pas le statut de travailleur</a:t>
            </a:r>
          </a:p>
        </p:txBody>
      </p:sp>
      <p:pic>
        <p:nvPicPr>
          <p:cNvPr id="7" name="Image 20" descr="autobus_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09384" y="4393884"/>
            <a:ext cx="1023937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21" descr="handicap moteu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0496" y="4759909"/>
            <a:ext cx="1023938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19" descr="argent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66296" y="4810306"/>
            <a:ext cx="9779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37" descr="salle Ö manger_1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72453" y="5132972"/>
            <a:ext cx="108267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à coins arrondis 12"/>
          <p:cNvSpPr/>
          <p:nvPr/>
        </p:nvSpPr>
        <p:spPr>
          <a:xfrm>
            <a:off x="2053671" y="4605780"/>
            <a:ext cx="5286595" cy="1624082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5" name="ZoneTexte 3"/>
          <p:cNvSpPr txBox="1">
            <a:spLocks noChangeArrowheads="1"/>
          </p:cNvSpPr>
          <p:nvPr/>
        </p:nvSpPr>
        <p:spPr bwMode="auto">
          <a:xfrm>
            <a:off x="2179698" y="5788206"/>
            <a:ext cx="26099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>
                <a:latin typeface="Calibri" pitchFamily="34" charset="0"/>
              </a:rPr>
              <a:t>Les charges de l’usager</a:t>
            </a:r>
          </a:p>
        </p:txBody>
      </p:sp>
      <p:grpSp>
        <p:nvGrpSpPr>
          <p:cNvPr id="39" name="Groupe 38"/>
          <p:cNvGrpSpPr/>
          <p:nvPr/>
        </p:nvGrpSpPr>
        <p:grpSpPr>
          <a:xfrm>
            <a:off x="392928" y="2246162"/>
            <a:ext cx="2817261" cy="1330474"/>
            <a:chOff x="2946275" y="2502626"/>
            <a:chExt cx="5324267" cy="3106604"/>
          </a:xfrm>
        </p:grpSpPr>
        <p:grpSp>
          <p:nvGrpSpPr>
            <p:cNvPr id="40" name="Grouper 56"/>
            <p:cNvGrpSpPr>
              <a:grpSpLocks/>
            </p:cNvGrpSpPr>
            <p:nvPr/>
          </p:nvGrpSpPr>
          <p:grpSpPr bwMode="auto">
            <a:xfrm>
              <a:off x="2946275" y="2502626"/>
              <a:ext cx="5324267" cy="3106604"/>
              <a:chOff x="5749634" y="2796758"/>
              <a:chExt cx="2885107" cy="1217262"/>
            </a:xfrm>
          </p:grpSpPr>
          <p:sp>
            <p:nvSpPr>
              <p:cNvPr id="43" name="Processus 22"/>
              <p:cNvSpPr/>
              <p:nvPr/>
            </p:nvSpPr>
            <p:spPr>
              <a:xfrm>
                <a:off x="5770275" y="2796758"/>
                <a:ext cx="1562870" cy="1217262"/>
              </a:xfrm>
              <a:prstGeom prst="flowChartProcess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noFill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7044724" y="2796758"/>
                <a:ext cx="1590017" cy="1217262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dirty="0"/>
              </a:p>
            </p:txBody>
          </p:sp>
          <p:pic>
            <p:nvPicPr>
              <p:cNvPr id="45" name="Image 37" descr="handicap moteur.png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817529" y="3254392"/>
                <a:ext cx="670336" cy="5909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46" name="Connecteur droit 45"/>
              <p:cNvCxnSpPr/>
              <p:nvPr/>
            </p:nvCxnSpPr>
            <p:spPr>
              <a:xfrm>
                <a:off x="5770275" y="2796758"/>
                <a:ext cx="28438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/>
              <p:cNvCxnSpPr/>
              <p:nvPr/>
            </p:nvCxnSpPr>
            <p:spPr>
              <a:xfrm>
                <a:off x="5770275" y="4001324"/>
                <a:ext cx="284382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47"/>
              <p:cNvCxnSpPr/>
              <p:nvPr/>
            </p:nvCxnSpPr>
            <p:spPr>
              <a:xfrm>
                <a:off x="8614100" y="2796758"/>
                <a:ext cx="20641" cy="120456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48"/>
              <p:cNvCxnSpPr/>
              <p:nvPr/>
            </p:nvCxnSpPr>
            <p:spPr>
              <a:xfrm>
                <a:off x="5749634" y="2809454"/>
                <a:ext cx="20641" cy="120456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49"/>
              <p:cNvCxnSpPr/>
              <p:nvPr/>
            </p:nvCxnSpPr>
            <p:spPr>
              <a:xfrm>
                <a:off x="6064027" y="3066555"/>
                <a:ext cx="229760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/>
              <p:cNvCxnSpPr/>
              <p:nvPr/>
            </p:nvCxnSpPr>
            <p:spPr>
              <a:xfrm>
                <a:off x="5749634" y="2809454"/>
                <a:ext cx="314393" cy="257101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Connecteur droit 51"/>
              <p:cNvCxnSpPr/>
              <p:nvPr/>
            </p:nvCxnSpPr>
            <p:spPr>
              <a:xfrm flipH="1">
                <a:off x="8361632" y="2796758"/>
                <a:ext cx="252467" cy="269797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41" name="Image 29" descr="argent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646503" y="3928615"/>
              <a:ext cx="812371" cy="81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74" name="Picture 2" descr="C:\Users\elisabeth.cataix\Desktop\CDPhotos\DD Banques de pictos\ARASAAC Sept13\payer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211" y="540673"/>
            <a:ext cx="1293084" cy="129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822170" y="2234899"/>
            <a:ext cx="1223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55 % SMIC</a:t>
            </a:r>
            <a:endParaRPr lang="fr-FR" sz="1600" b="1" dirty="0"/>
          </a:p>
        </p:txBody>
      </p:sp>
      <p:grpSp>
        <p:nvGrpSpPr>
          <p:cNvPr id="4" name="Groupe 3"/>
          <p:cNvGrpSpPr/>
          <p:nvPr/>
        </p:nvGrpSpPr>
        <p:grpSpPr>
          <a:xfrm>
            <a:off x="5939129" y="2257133"/>
            <a:ext cx="2812319" cy="1294653"/>
            <a:chOff x="6114729" y="2657636"/>
            <a:chExt cx="2812319" cy="1294653"/>
          </a:xfrm>
        </p:grpSpPr>
        <p:sp>
          <p:nvSpPr>
            <p:cNvPr id="61" name="Rectangle 60"/>
            <p:cNvSpPr/>
            <p:nvPr/>
          </p:nvSpPr>
          <p:spPr bwMode="auto">
            <a:xfrm>
              <a:off x="6114729" y="2676885"/>
              <a:ext cx="2802274" cy="1275404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pic>
          <p:nvPicPr>
            <p:cNvPr id="62" name="Image 37" descr="handicap moteur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922668" y="3080125"/>
              <a:ext cx="738589" cy="782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3" name="Groupe 62"/>
            <p:cNvGrpSpPr/>
            <p:nvPr/>
          </p:nvGrpSpPr>
          <p:grpSpPr>
            <a:xfrm>
              <a:off x="6114729" y="2663442"/>
              <a:ext cx="2812319" cy="1288847"/>
              <a:chOff x="3448520" y="611333"/>
              <a:chExt cx="6431540" cy="3193575"/>
            </a:xfrm>
          </p:grpSpPr>
          <p:cxnSp>
            <p:nvCxnSpPr>
              <p:cNvPr id="65" name="Connecteur droit 64"/>
              <p:cNvCxnSpPr/>
              <p:nvPr/>
            </p:nvCxnSpPr>
            <p:spPr bwMode="auto">
              <a:xfrm>
                <a:off x="3448520" y="624435"/>
                <a:ext cx="632934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65"/>
              <p:cNvCxnSpPr/>
              <p:nvPr/>
            </p:nvCxnSpPr>
            <p:spPr bwMode="auto">
              <a:xfrm>
                <a:off x="3537069" y="3804908"/>
                <a:ext cx="632934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Connecteur droit 66"/>
              <p:cNvCxnSpPr/>
              <p:nvPr/>
            </p:nvCxnSpPr>
            <p:spPr bwMode="auto">
              <a:xfrm>
                <a:off x="9834120" y="611333"/>
                <a:ext cx="45940" cy="316026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Connecteur droit 67"/>
              <p:cNvCxnSpPr/>
              <p:nvPr/>
            </p:nvCxnSpPr>
            <p:spPr bwMode="auto">
              <a:xfrm>
                <a:off x="3458836" y="644643"/>
                <a:ext cx="45940" cy="3160265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Connecteur droit 68"/>
              <p:cNvCxnSpPr/>
              <p:nvPr/>
            </p:nvCxnSpPr>
            <p:spPr bwMode="auto">
              <a:xfrm>
                <a:off x="4158563" y="1319165"/>
                <a:ext cx="5113655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Connecteur droit 69"/>
              <p:cNvCxnSpPr/>
              <p:nvPr/>
            </p:nvCxnSpPr>
            <p:spPr bwMode="auto">
              <a:xfrm>
                <a:off x="3458836" y="644642"/>
                <a:ext cx="699727" cy="674523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Connecteur droit 70"/>
              <p:cNvCxnSpPr/>
              <p:nvPr/>
            </p:nvCxnSpPr>
            <p:spPr bwMode="auto">
              <a:xfrm flipH="1">
                <a:off x="9272216" y="611333"/>
                <a:ext cx="561902" cy="707832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64" name="Image 29" descr="argent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279642" y="3244375"/>
              <a:ext cx="419499" cy="453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" name="ZoneTexte 72"/>
            <p:cNvSpPr txBox="1"/>
            <p:nvPr/>
          </p:nvSpPr>
          <p:spPr>
            <a:xfrm>
              <a:off x="6812323" y="2657636"/>
              <a:ext cx="13258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/>
                <a:t>110 % SMIC</a:t>
              </a:r>
              <a:endParaRPr lang="fr-FR" sz="1600" b="1" dirty="0"/>
            </a:p>
          </p:txBody>
        </p:sp>
      </p:grpSp>
      <p:pic>
        <p:nvPicPr>
          <p:cNvPr id="3075" name="Picture 3" descr="C:\Users\elisabeth.cataix\Desktop\CDPhotos\DD Banques de pictos\ARASAAC Sept13\entr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555" y="2149399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U:\B banque PICTOS\150619   Banque actualisée\maison (3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ZoneTexte 56"/>
          <p:cNvSpPr txBox="1"/>
          <p:nvPr/>
        </p:nvSpPr>
        <p:spPr>
          <a:xfrm>
            <a:off x="1821716" y="636415"/>
            <a:ext cx="1577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0083E6"/>
                </a:solidFill>
              </a:rPr>
              <a:t>ESAT et EA</a:t>
            </a:r>
            <a:endParaRPr lang="fr-FR" sz="2000" b="1" dirty="0">
              <a:solidFill>
                <a:srgbClr val="0083E6"/>
              </a:solidFill>
            </a:endParaRPr>
          </a:p>
        </p:txBody>
      </p:sp>
      <p:grpSp>
        <p:nvGrpSpPr>
          <p:cNvPr id="58" name="Groupe 57"/>
          <p:cNvGrpSpPr/>
          <p:nvPr/>
        </p:nvGrpSpPr>
        <p:grpSpPr>
          <a:xfrm>
            <a:off x="-5584" y="39126"/>
            <a:ext cx="1411024" cy="1194579"/>
            <a:chOff x="14288" y="0"/>
            <a:chExt cx="1439862" cy="1270000"/>
          </a:xfrm>
        </p:grpSpPr>
        <p:pic>
          <p:nvPicPr>
            <p:cNvPr id="59" name="Image 30" descr="demi pension.JPG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4288" y="0"/>
              <a:ext cx="1439862" cy="127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" name="Picture 28" descr="travailleur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688975" y="571500"/>
              <a:ext cx="339725" cy="339725"/>
            </a:xfrm>
            <a:prstGeom prst="rect">
              <a:avLst/>
            </a:prstGeom>
            <a:noFill/>
          </p:spPr>
        </p:pic>
      </p:grpSp>
      <p:sp>
        <p:nvSpPr>
          <p:cNvPr id="54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57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Image 13" descr="point d'interrogatio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94643" y="323244"/>
            <a:ext cx="1140215" cy="114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ZoneTexte 3"/>
          <p:cNvSpPr txBox="1">
            <a:spLocks noChangeArrowheads="1"/>
          </p:cNvSpPr>
          <p:nvPr/>
        </p:nvSpPr>
        <p:spPr bwMode="auto">
          <a:xfrm>
            <a:off x="5674186" y="1544361"/>
            <a:ext cx="24432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>
                <a:latin typeface="Calibri" pitchFamily="34" charset="0"/>
              </a:rPr>
              <a:t>Qu’est-ce que je fais?</a:t>
            </a:r>
          </a:p>
        </p:txBody>
      </p:sp>
      <p:sp>
        <p:nvSpPr>
          <p:cNvPr id="5" name="Ellipse 4"/>
          <p:cNvSpPr/>
          <p:nvPr/>
        </p:nvSpPr>
        <p:spPr>
          <a:xfrm>
            <a:off x="5754688" y="2908300"/>
            <a:ext cx="434975" cy="117475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5674186" y="155908"/>
            <a:ext cx="2381131" cy="1845332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0730" name="ZoneTexte 29"/>
          <p:cNvSpPr txBox="1">
            <a:spLocks noChangeArrowheads="1"/>
          </p:cNvSpPr>
          <p:nvPr/>
        </p:nvSpPr>
        <p:spPr bwMode="auto">
          <a:xfrm>
            <a:off x="601086" y="5633209"/>
            <a:ext cx="38973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latin typeface="Calibri" pitchFamily="34" charset="0"/>
              </a:rPr>
              <a:t>Activités de conditionnement, routage, cuisine, espaces verts, montage électrique, restauration de meubles, couture, menuiserie</a:t>
            </a:r>
          </a:p>
        </p:txBody>
      </p:sp>
      <p:sp>
        <p:nvSpPr>
          <p:cNvPr id="30749" name="Rectangle 29"/>
          <p:cNvSpPr>
            <a:spLocks noChangeArrowheads="1"/>
          </p:cNvSpPr>
          <p:nvPr/>
        </p:nvSpPr>
        <p:spPr bwMode="auto">
          <a:xfrm>
            <a:off x="704850" y="571500"/>
            <a:ext cx="323850" cy="295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28" name="Picture 28" descr="travailleu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8379" y="1666330"/>
            <a:ext cx="1475983" cy="1475983"/>
          </a:xfrm>
          <a:prstGeom prst="rect">
            <a:avLst/>
          </a:prstGeom>
          <a:noFill/>
        </p:spPr>
      </p:pic>
      <p:sp>
        <p:nvSpPr>
          <p:cNvPr id="30" name="Rectangle à coins arrondis 29"/>
          <p:cNvSpPr/>
          <p:nvPr/>
        </p:nvSpPr>
        <p:spPr>
          <a:xfrm>
            <a:off x="160168" y="1487987"/>
            <a:ext cx="4626591" cy="4927862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31" name="Image 30" descr="ranger_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50" y="3675821"/>
            <a:ext cx="838200" cy="838200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2" name="Image 31" descr="boåte Ö lettres_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600" y="3663121"/>
            <a:ext cx="839788" cy="838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3" name="Image 32" descr="cuisine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4475" y="3675821"/>
            <a:ext cx="838200" cy="838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4" name="Image 33" descr="ampou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088" y="4687059"/>
            <a:ext cx="839787" cy="838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5" name="Image 31" descr="atelier de couture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61813" y="4668009"/>
            <a:ext cx="960437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Image 33" descr="atelier de menuiserie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44475" y="4668009"/>
            <a:ext cx="9652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Image 35" descr="atelier de jardinage a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09675" y="3623434"/>
            <a:ext cx="974725" cy="97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Image 38" descr="informatiqu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46200" y="4687059"/>
            <a:ext cx="838200" cy="8397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ZoneTexte 6"/>
          <p:cNvSpPr txBox="1"/>
          <p:nvPr/>
        </p:nvSpPr>
        <p:spPr>
          <a:xfrm>
            <a:off x="1518305" y="3186670"/>
            <a:ext cx="13161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Calibri" pitchFamily="34" charset="0"/>
              </a:rPr>
              <a:t>Je travaille</a:t>
            </a:r>
          </a:p>
        </p:txBody>
      </p:sp>
      <p:pic>
        <p:nvPicPr>
          <p:cNvPr id="5122" name="Picture 2" descr="C:\Users\elisabeth.cataix\Desktop\CDPhotos\DD Banques de pictos\ARASAAC Sept13\regarder la télévision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308" y="2469371"/>
            <a:ext cx="816849" cy="81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elisabeth.cataix\Desktop\CDPhotos\DD Banques de pictos\ARASAAC Sept13\écrire_1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8711">
            <a:off x="7169118" y="4337062"/>
            <a:ext cx="839787" cy="83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elisabeth.cataix\Desktop\CDPhotos\DD Banques de pictos\ARASAAC Sept13\group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771" y="3311113"/>
            <a:ext cx="944563" cy="94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elisabeth.cataix\Desktop\CDPhotos\DD Banques de pictos\ARASAAC Sept13\réunion_1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561" y="3017880"/>
            <a:ext cx="8509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elisabeth.cataix\Desktop\CDPhotos\DD Banques de pictos\ARASAAC Sept13\parler_1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174" y="4299163"/>
            <a:ext cx="839788" cy="83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U:\B banque PICTOS\150619   Banque actualisée\maison (3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e 36"/>
          <p:cNvGrpSpPr/>
          <p:nvPr/>
        </p:nvGrpSpPr>
        <p:grpSpPr>
          <a:xfrm>
            <a:off x="229404" y="19707"/>
            <a:ext cx="1411024" cy="1194579"/>
            <a:chOff x="14288" y="0"/>
            <a:chExt cx="1439862" cy="1270000"/>
          </a:xfrm>
        </p:grpSpPr>
        <p:pic>
          <p:nvPicPr>
            <p:cNvPr id="40" name="Image 30" descr="demi pension.JPG"/>
            <p:cNvPicPr>
              <a:picLocks noChangeAspect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14288" y="0"/>
              <a:ext cx="1439862" cy="127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28" descr="travailleur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8975" y="571500"/>
              <a:ext cx="339725" cy="339725"/>
            </a:xfrm>
            <a:prstGeom prst="rect">
              <a:avLst/>
            </a:prstGeom>
            <a:noFill/>
          </p:spPr>
        </p:pic>
      </p:grpSp>
      <p:sp>
        <p:nvSpPr>
          <p:cNvPr id="42" name="ZoneTexte 41"/>
          <p:cNvSpPr txBox="1"/>
          <p:nvPr/>
        </p:nvSpPr>
        <p:spPr>
          <a:xfrm>
            <a:off x="1852533" y="676763"/>
            <a:ext cx="1577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0083E6"/>
                </a:solidFill>
              </a:rPr>
              <a:t>ESAT et EA</a:t>
            </a:r>
            <a:endParaRPr lang="fr-FR" sz="2000" b="1" dirty="0">
              <a:solidFill>
                <a:srgbClr val="0083E6"/>
              </a:solidFill>
            </a:endParaRPr>
          </a:p>
        </p:txBody>
      </p:sp>
      <p:sp>
        <p:nvSpPr>
          <p:cNvPr id="43" name="Rectangle à coins arrondis 42"/>
          <p:cNvSpPr/>
          <p:nvPr/>
        </p:nvSpPr>
        <p:spPr>
          <a:xfrm>
            <a:off x="5801126" y="2331769"/>
            <a:ext cx="2300299" cy="3103476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4889997" y="3286220"/>
            <a:ext cx="7841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dirty="0" smtClean="0"/>
              <a:t>+</a:t>
            </a:r>
            <a:endParaRPr lang="fr-FR" sz="8000" dirty="0"/>
          </a:p>
        </p:txBody>
      </p:sp>
      <p:sp>
        <p:nvSpPr>
          <p:cNvPr id="44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F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/>
              <a:t>M</a:t>
            </a:r>
            <a:r>
              <a:rPr lang="fr-FR" dirty="0" smtClean="0"/>
              <a:t>enu</a:t>
            </a:r>
            <a:endParaRPr lang="fr-FR" dirty="0"/>
          </a:p>
        </p:txBody>
      </p:sp>
      <p:pic>
        <p:nvPicPr>
          <p:cNvPr id="4" name="Image 3" descr="demi pension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207" y="1211335"/>
            <a:ext cx="1354973" cy="11956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 3" descr="MAS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36823" y="1280442"/>
            <a:ext cx="1407876" cy="10574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ZoneTexte 9"/>
          <p:cNvSpPr txBox="1"/>
          <p:nvPr/>
        </p:nvSpPr>
        <p:spPr>
          <a:xfrm>
            <a:off x="510311" y="24587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Accueil de </a:t>
            </a:r>
            <a:r>
              <a:rPr lang="fr-FR" sz="1400" dirty="0"/>
              <a:t>j</a:t>
            </a:r>
            <a:r>
              <a:rPr lang="fr-FR" sz="1400" dirty="0" smtClean="0"/>
              <a:t>our</a:t>
            </a:r>
            <a:endParaRPr lang="fr-FR" sz="1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2452930" y="2458723"/>
            <a:ext cx="1191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MAS et FAM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722440" y="4370464"/>
            <a:ext cx="1126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ESAT et EA</a:t>
            </a:r>
            <a:endParaRPr lang="fr-FR" sz="1400" dirty="0"/>
          </a:p>
        </p:txBody>
      </p:sp>
      <p:grpSp>
        <p:nvGrpSpPr>
          <p:cNvPr id="13" name="Groupe 12"/>
          <p:cNvGrpSpPr/>
          <p:nvPr/>
        </p:nvGrpSpPr>
        <p:grpSpPr>
          <a:xfrm>
            <a:off x="536361" y="3143720"/>
            <a:ext cx="1333619" cy="1083187"/>
            <a:chOff x="14288" y="0"/>
            <a:chExt cx="1439862" cy="1270000"/>
          </a:xfrm>
        </p:grpSpPr>
        <p:pic>
          <p:nvPicPr>
            <p:cNvPr id="14" name="Image 30" descr="demi pension.JPG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288" y="0"/>
              <a:ext cx="1439862" cy="1270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5" name="Picture 28" descr="travailleur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88975" y="571500"/>
              <a:ext cx="339725" cy="33972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7" name="Imag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30" y="3053436"/>
            <a:ext cx="1215783" cy="12157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ZoneTexte 16"/>
          <p:cNvSpPr txBox="1"/>
          <p:nvPr/>
        </p:nvSpPr>
        <p:spPr>
          <a:xfrm>
            <a:off x="2228544" y="4368494"/>
            <a:ext cx="1816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Questions</a:t>
            </a:r>
          </a:p>
          <a:p>
            <a:pPr algn="ctr"/>
            <a:r>
              <a:rPr lang="fr-FR" sz="1400" dirty="0" smtClean="0"/>
              <a:t>vie en établissement</a:t>
            </a:r>
            <a:endParaRPr lang="fr-FR" sz="1400" dirty="0"/>
          </a:p>
        </p:txBody>
      </p:sp>
      <p:sp>
        <p:nvSpPr>
          <p:cNvPr id="25" name="ZoneTexte 24"/>
          <p:cNvSpPr txBox="1"/>
          <p:nvPr/>
        </p:nvSpPr>
        <p:spPr>
          <a:xfrm>
            <a:off x="3198399" y="6055318"/>
            <a:ext cx="1468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Bilan autonomie</a:t>
            </a:r>
            <a:endParaRPr lang="fr-FR" sz="1400" dirty="0"/>
          </a:p>
        </p:txBody>
      </p:sp>
      <p:pic>
        <p:nvPicPr>
          <p:cNvPr id="1026" name="Picture 2" descr="U:\B banque PICTOS\150619   Banque actualisée\Bilan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663" y="4987173"/>
            <a:ext cx="1068145" cy="106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ZoneTexte 40"/>
          <p:cNvSpPr txBox="1"/>
          <p:nvPr/>
        </p:nvSpPr>
        <p:spPr>
          <a:xfrm>
            <a:off x="5543371" y="2612611"/>
            <a:ext cx="944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SAMSAH</a:t>
            </a:r>
            <a:endParaRPr lang="fr-FR" sz="1400" dirty="0"/>
          </a:p>
        </p:txBody>
      </p:sp>
      <p:sp>
        <p:nvSpPr>
          <p:cNvPr id="42" name="ZoneTexte 41"/>
          <p:cNvSpPr txBox="1"/>
          <p:nvPr/>
        </p:nvSpPr>
        <p:spPr>
          <a:xfrm>
            <a:off x="7645104" y="2616378"/>
            <a:ext cx="652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SAVS</a:t>
            </a:r>
            <a:endParaRPr lang="fr-FR" sz="1400" dirty="0"/>
          </a:p>
        </p:txBody>
      </p:sp>
      <p:sp>
        <p:nvSpPr>
          <p:cNvPr id="43" name="ZoneTexte 42"/>
          <p:cNvSpPr txBox="1"/>
          <p:nvPr/>
        </p:nvSpPr>
        <p:spPr>
          <a:xfrm>
            <a:off x="5435330" y="4372647"/>
            <a:ext cx="114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AUX de VIE</a:t>
            </a:r>
            <a:endParaRPr lang="fr-FR" sz="1400" dirty="0"/>
          </a:p>
        </p:txBody>
      </p:sp>
      <p:sp>
        <p:nvSpPr>
          <p:cNvPr id="44" name="ZoneTexte 43"/>
          <p:cNvSpPr txBox="1"/>
          <p:nvPr/>
        </p:nvSpPr>
        <p:spPr>
          <a:xfrm>
            <a:off x="7614159" y="4412630"/>
            <a:ext cx="724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SSIAD</a:t>
            </a:r>
            <a:endParaRPr lang="fr-FR" sz="1400" dirty="0"/>
          </a:p>
        </p:txBody>
      </p:sp>
      <p:pic>
        <p:nvPicPr>
          <p:cNvPr id="26" name="Picture 2" descr="U:\B banque PICTOS\150619   Banque actualisée\maison (3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684" y="5094269"/>
            <a:ext cx="1103888" cy="853951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4723381" y="6067188"/>
            <a:ext cx="1608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Grille d’évaluation</a:t>
            </a:r>
            <a:endParaRPr lang="fr-FR" sz="1400" dirty="0"/>
          </a:p>
        </p:txBody>
      </p:sp>
      <p:pic>
        <p:nvPicPr>
          <p:cNvPr id="19" name="Image 18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541" y="1368455"/>
            <a:ext cx="1749407" cy="1213004"/>
          </a:xfrm>
          <a:prstGeom prst="rect">
            <a:avLst/>
          </a:prstGeom>
        </p:spPr>
      </p:pic>
      <p:pic>
        <p:nvPicPr>
          <p:cNvPr id="20" name="Image 19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799" y="1359312"/>
            <a:ext cx="1761598" cy="1231290"/>
          </a:xfrm>
          <a:prstGeom prst="rect">
            <a:avLst/>
          </a:prstGeom>
        </p:spPr>
      </p:pic>
      <p:pic>
        <p:nvPicPr>
          <p:cNvPr id="21" name="Image 20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18" y="3132380"/>
            <a:ext cx="1718930" cy="1231290"/>
          </a:xfrm>
          <a:prstGeom prst="rect">
            <a:avLst/>
          </a:prstGeom>
        </p:spPr>
      </p:pic>
      <p:pic>
        <p:nvPicPr>
          <p:cNvPr id="22" name="Image 21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512" y="3132380"/>
            <a:ext cx="1798171" cy="1267863"/>
          </a:xfrm>
          <a:prstGeom prst="rect">
            <a:avLst/>
          </a:prstGeom>
        </p:spPr>
      </p:pic>
      <p:sp>
        <p:nvSpPr>
          <p:cNvPr id="29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27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Image 4" descr="point d'interrogatio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88762" y="242915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ZoneTexte 5"/>
          <p:cNvSpPr txBox="1">
            <a:spLocks noChangeArrowheads="1"/>
          </p:cNvSpPr>
          <p:nvPr/>
        </p:nvSpPr>
        <p:spPr bwMode="auto">
          <a:xfrm>
            <a:off x="4763464" y="2328845"/>
            <a:ext cx="760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 dirty="0">
                <a:latin typeface="Calibri" pitchFamily="34" charset="0"/>
              </a:rPr>
              <a:t>directeur</a:t>
            </a:r>
          </a:p>
        </p:txBody>
      </p:sp>
      <p:sp>
        <p:nvSpPr>
          <p:cNvPr id="31749" name="ZoneTexte 6"/>
          <p:cNvSpPr txBox="1">
            <a:spLocks noChangeArrowheads="1"/>
          </p:cNvSpPr>
          <p:nvPr/>
        </p:nvSpPr>
        <p:spPr bwMode="auto">
          <a:xfrm>
            <a:off x="7201035" y="2467801"/>
            <a:ext cx="133191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 dirty="0">
                <a:latin typeface="Calibri" pitchFamily="34" charset="0"/>
              </a:rPr>
              <a:t>Moniteur d’atelier</a:t>
            </a:r>
          </a:p>
        </p:txBody>
      </p:sp>
      <p:pic>
        <p:nvPicPr>
          <p:cNvPr id="31750" name="Image 10" descr="groupe_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97916" y="2112141"/>
            <a:ext cx="1023937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Image 11" descr="directeu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12651" y="1499376"/>
            <a:ext cx="911225" cy="911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Image 12" descr="secrÇtaire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7426" y="1535888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3" name="ZoneTexte 13"/>
          <p:cNvSpPr txBox="1">
            <a:spLocks noChangeArrowheads="1"/>
          </p:cNvSpPr>
          <p:nvPr/>
        </p:nvSpPr>
        <p:spPr bwMode="auto">
          <a:xfrm>
            <a:off x="6069977" y="2323291"/>
            <a:ext cx="81438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 dirty="0">
                <a:latin typeface="Calibri" pitchFamily="34" charset="0"/>
              </a:rPr>
              <a:t>secrétaire</a:t>
            </a:r>
          </a:p>
        </p:txBody>
      </p:sp>
      <p:pic>
        <p:nvPicPr>
          <p:cNvPr id="31754" name="Image 15" descr="psychologue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39335" y="2853364"/>
            <a:ext cx="901700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5" name="ZoneTexte 16"/>
          <p:cNvSpPr txBox="1">
            <a:spLocks noChangeArrowheads="1"/>
          </p:cNvSpPr>
          <p:nvPr/>
        </p:nvSpPr>
        <p:spPr bwMode="auto">
          <a:xfrm>
            <a:off x="4234532" y="3620678"/>
            <a:ext cx="1457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 dirty="0">
                <a:latin typeface="Calibri" pitchFamily="34" charset="0"/>
              </a:rPr>
              <a:t>Educateur spécialisé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2247234" y="1322795"/>
            <a:ext cx="6417211" cy="2728943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1757" name="ZoneTexte 18"/>
          <p:cNvSpPr txBox="1">
            <a:spLocks noChangeArrowheads="1"/>
          </p:cNvSpPr>
          <p:nvPr/>
        </p:nvSpPr>
        <p:spPr bwMode="auto">
          <a:xfrm>
            <a:off x="2286190" y="3301075"/>
            <a:ext cx="21948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>
                <a:latin typeface="Calibri" pitchFamily="34" charset="0"/>
              </a:rPr>
              <a:t>Q</a:t>
            </a:r>
            <a:r>
              <a:rPr lang="fr-FR" sz="2000" b="1" dirty="0" smtClean="0">
                <a:latin typeface="Calibri" pitchFamily="34" charset="0"/>
              </a:rPr>
              <a:t>uels </a:t>
            </a:r>
            <a:r>
              <a:rPr lang="fr-FR" sz="2000" b="1" dirty="0">
                <a:latin typeface="Calibri" pitchFamily="34" charset="0"/>
              </a:rPr>
              <a:t>personnels ?</a:t>
            </a:r>
          </a:p>
        </p:txBody>
      </p:sp>
      <p:pic>
        <p:nvPicPr>
          <p:cNvPr id="31759" name="Image 1" descr="moniteur d'atelier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05306" y="1417145"/>
            <a:ext cx="1075686" cy="1075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60" name="ZoneTexte 2"/>
          <p:cNvSpPr txBox="1">
            <a:spLocks noChangeArrowheads="1"/>
          </p:cNvSpPr>
          <p:nvPr/>
        </p:nvSpPr>
        <p:spPr bwMode="auto">
          <a:xfrm>
            <a:off x="5938505" y="3612158"/>
            <a:ext cx="968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 dirty="0">
                <a:latin typeface="Calibri" pitchFamily="34" charset="0"/>
              </a:rPr>
              <a:t>Psychologue</a:t>
            </a:r>
          </a:p>
        </p:txBody>
      </p:sp>
      <p:pic>
        <p:nvPicPr>
          <p:cNvPr id="31761" name="Image 9" descr="assistante sociale_1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47435" y="2584583"/>
            <a:ext cx="93186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Flèche vers la droite 37"/>
          <p:cNvSpPr/>
          <p:nvPr/>
        </p:nvSpPr>
        <p:spPr>
          <a:xfrm rot="3003117">
            <a:off x="8216900" y="2608263"/>
            <a:ext cx="165100" cy="165100"/>
          </a:xfrm>
          <a:prstGeom prst="rightArrow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1764" name="ZoneTexte 38"/>
          <p:cNvSpPr txBox="1">
            <a:spLocks noChangeArrowheads="1"/>
          </p:cNvSpPr>
          <p:nvPr/>
        </p:nvSpPr>
        <p:spPr bwMode="auto">
          <a:xfrm>
            <a:off x="7106182" y="3478988"/>
            <a:ext cx="13398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200" dirty="0" smtClean="0">
                <a:latin typeface="Calibri" pitchFamily="34" charset="0"/>
              </a:rPr>
              <a:t>CESF</a:t>
            </a:r>
            <a:endParaRPr lang="fr-FR" sz="1200" dirty="0">
              <a:latin typeface="Calibri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975" y="2737870"/>
            <a:ext cx="882808" cy="882808"/>
          </a:xfrm>
          <a:prstGeom prst="rect">
            <a:avLst/>
          </a:prstGeom>
        </p:spPr>
      </p:pic>
      <p:pic>
        <p:nvPicPr>
          <p:cNvPr id="49" name="Picture 2" descr="U:\B banque PICTOS\150619   Banque actualisée\maison (3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ZoneTexte 56"/>
          <p:cNvSpPr txBox="1"/>
          <p:nvPr/>
        </p:nvSpPr>
        <p:spPr>
          <a:xfrm>
            <a:off x="1914265" y="700012"/>
            <a:ext cx="1577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0083E6"/>
                </a:solidFill>
              </a:rPr>
              <a:t>ESAT et EA</a:t>
            </a:r>
            <a:endParaRPr lang="fr-FR" sz="2000" b="1" dirty="0">
              <a:solidFill>
                <a:srgbClr val="0083E6"/>
              </a:solidFill>
            </a:endParaRPr>
          </a:p>
        </p:txBody>
      </p:sp>
      <p:pic>
        <p:nvPicPr>
          <p:cNvPr id="58" name="Picture 3" descr="C:\Users\elisabeth.cataix\Desktop\Mes documents\ActionCAA APF\GroupePULSE\pictos et dessins\Banque actualisée au 18 sept 2014\soigner_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830" y="4649879"/>
            <a:ext cx="1045637" cy="104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à coins arrondis 58"/>
          <p:cNvSpPr/>
          <p:nvPr/>
        </p:nvSpPr>
        <p:spPr>
          <a:xfrm>
            <a:off x="1296536" y="4271160"/>
            <a:ext cx="7492621" cy="1995567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60" name="Image 26" descr="hopital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061742" y="4590511"/>
            <a:ext cx="788196" cy="104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ZoneTexte 2"/>
          <p:cNvSpPr txBox="1">
            <a:spLocks noChangeArrowheads="1"/>
          </p:cNvSpPr>
          <p:nvPr/>
        </p:nvSpPr>
        <p:spPr bwMode="auto">
          <a:xfrm>
            <a:off x="4556882" y="5804764"/>
            <a:ext cx="403752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200" dirty="0">
                <a:latin typeface="Calibri" pitchFamily="34" charset="0"/>
              </a:rPr>
              <a:t>Consultations à l’hôpital, séances de </a:t>
            </a:r>
            <a:r>
              <a:rPr lang="fr-FR" sz="1200" dirty="0" smtClean="0">
                <a:latin typeface="Calibri" pitchFamily="34" charset="0"/>
              </a:rPr>
              <a:t> Kinésithérapie</a:t>
            </a:r>
            <a:r>
              <a:rPr lang="fr-FR" sz="1200" dirty="0">
                <a:latin typeface="Calibri" pitchFamily="34" charset="0"/>
              </a:rPr>
              <a:t>, orthophonie en libéral</a:t>
            </a:r>
          </a:p>
        </p:txBody>
      </p:sp>
      <p:pic>
        <p:nvPicPr>
          <p:cNvPr id="62" name="Image 29" descr="orthophoniste_1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335044" y="4477059"/>
            <a:ext cx="1259365" cy="1259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Flèche droite rayée 62"/>
          <p:cNvSpPr/>
          <p:nvPr/>
        </p:nvSpPr>
        <p:spPr>
          <a:xfrm>
            <a:off x="4147485" y="5066344"/>
            <a:ext cx="506384" cy="290657"/>
          </a:xfrm>
          <a:prstGeom prst="stripedRight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64" name="Image 6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582" y="4548459"/>
            <a:ext cx="1071562" cy="1129742"/>
          </a:xfrm>
          <a:prstGeom prst="rect">
            <a:avLst/>
          </a:prstGeom>
        </p:spPr>
      </p:pic>
      <p:grpSp>
        <p:nvGrpSpPr>
          <p:cNvPr id="65" name="Group 41"/>
          <p:cNvGrpSpPr>
            <a:grpSpLocks/>
          </p:cNvGrpSpPr>
          <p:nvPr/>
        </p:nvGrpSpPr>
        <p:grpSpPr bwMode="auto">
          <a:xfrm>
            <a:off x="2847396" y="4828477"/>
            <a:ext cx="938792" cy="840522"/>
            <a:chOff x="417" y="3039"/>
            <a:chExt cx="898" cy="804"/>
          </a:xfrm>
        </p:grpSpPr>
        <p:pic>
          <p:nvPicPr>
            <p:cNvPr id="66" name="Image 19" descr="demi pension.JPG"/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417" y="3039"/>
              <a:ext cx="799" cy="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" name="Line 40"/>
            <p:cNvSpPr>
              <a:spLocks noChangeShapeType="1"/>
            </p:cNvSpPr>
            <p:nvPr/>
          </p:nvSpPr>
          <p:spPr bwMode="auto">
            <a:xfrm>
              <a:off x="417" y="3058"/>
              <a:ext cx="898" cy="78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8" name="Rogner un rectangle avec un coin du même côté 67"/>
          <p:cNvSpPr/>
          <p:nvPr/>
        </p:nvSpPr>
        <p:spPr>
          <a:xfrm>
            <a:off x="7399492" y="4369751"/>
            <a:ext cx="1223500" cy="1341653"/>
          </a:xfrm>
          <a:prstGeom prst="snip2Same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9" name="Rogner un rectangle avec un coin du même côté 68"/>
          <p:cNvSpPr/>
          <p:nvPr/>
        </p:nvSpPr>
        <p:spPr>
          <a:xfrm>
            <a:off x="5986012" y="4394771"/>
            <a:ext cx="1223500" cy="1341653"/>
          </a:xfrm>
          <a:prstGeom prst="snip2Same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0" name="ZoneTexte 18"/>
          <p:cNvSpPr txBox="1">
            <a:spLocks noChangeArrowheads="1"/>
          </p:cNvSpPr>
          <p:nvPr/>
        </p:nvSpPr>
        <p:spPr bwMode="auto">
          <a:xfrm>
            <a:off x="1720164" y="5761494"/>
            <a:ext cx="1127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Calibri" pitchFamily="34" charset="0"/>
              </a:rPr>
              <a:t>Les soins</a:t>
            </a:r>
            <a:endParaRPr lang="fr-FR" sz="2000" b="1" dirty="0">
              <a:latin typeface="Calibri" pitchFamily="34" charset="0"/>
            </a:endParaRPr>
          </a:p>
        </p:txBody>
      </p:sp>
      <p:grpSp>
        <p:nvGrpSpPr>
          <p:cNvPr id="39" name="Groupe 38"/>
          <p:cNvGrpSpPr/>
          <p:nvPr/>
        </p:nvGrpSpPr>
        <p:grpSpPr>
          <a:xfrm>
            <a:off x="142638" y="119753"/>
            <a:ext cx="1411024" cy="1194579"/>
            <a:chOff x="14288" y="0"/>
            <a:chExt cx="1439862" cy="1270000"/>
          </a:xfrm>
        </p:grpSpPr>
        <p:pic>
          <p:nvPicPr>
            <p:cNvPr id="40" name="Image 30" descr="demi pension.JPG"/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14288" y="0"/>
              <a:ext cx="1439862" cy="127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28" descr="travailleur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688975" y="571500"/>
              <a:ext cx="339725" cy="339725"/>
            </a:xfrm>
            <a:prstGeom prst="rect">
              <a:avLst/>
            </a:prstGeom>
            <a:noFill/>
          </p:spPr>
        </p:pic>
      </p:grpSp>
      <p:sp>
        <p:nvSpPr>
          <p:cNvPr id="4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F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/>
              <a:t>M</a:t>
            </a:r>
            <a:r>
              <a:rPr lang="fr-FR" dirty="0" smtClean="0"/>
              <a:t>enu</a:t>
            </a:r>
            <a:endParaRPr lang="fr-FR" dirty="0"/>
          </a:p>
        </p:txBody>
      </p:sp>
      <p:pic>
        <p:nvPicPr>
          <p:cNvPr id="5" name="Image 3" descr="MAS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6823" y="1280442"/>
            <a:ext cx="1407876" cy="10574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ZoneTexte 9"/>
          <p:cNvSpPr txBox="1"/>
          <p:nvPr/>
        </p:nvSpPr>
        <p:spPr>
          <a:xfrm>
            <a:off x="510312" y="24587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Accueil de jour</a:t>
            </a:r>
            <a:endParaRPr lang="fr-FR" sz="1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2452930" y="2458723"/>
            <a:ext cx="1191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MAS et FAM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722440" y="4370464"/>
            <a:ext cx="1126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ESAT et EA</a:t>
            </a:r>
            <a:endParaRPr lang="fr-FR" sz="1400" dirty="0"/>
          </a:p>
        </p:txBody>
      </p:sp>
      <p:grpSp>
        <p:nvGrpSpPr>
          <p:cNvPr id="13" name="Groupe 12"/>
          <p:cNvGrpSpPr/>
          <p:nvPr/>
        </p:nvGrpSpPr>
        <p:grpSpPr>
          <a:xfrm>
            <a:off x="536361" y="3143720"/>
            <a:ext cx="1333619" cy="1083187"/>
            <a:chOff x="14288" y="0"/>
            <a:chExt cx="1439862" cy="1270000"/>
          </a:xfrm>
        </p:grpSpPr>
        <p:pic>
          <p:nvPicPr>
            <p:cNvPr id="14" name="Image 30" descr="demi pension.JPG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288" y="0"/>
              <a:ext cx="1439862" cy="1270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5" name="Picture 28" descr="travailleur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88975" y="571500"/>
              <a:ext cx="339725" cy="33972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7" name="ZoneTexte 16"/>
          <p:cNvSpPr txBox="1"/>
          <p:nvPr/>
        </p:nvSpPr>
        <p:spPr>
          <a:xfrm>
            <a:off x="2228544" y="4368494"/>
            <a:ext cx="1816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Questions</a:t>
            </a:r>
          </a:p>
          <a:p>
            <a:pPr algn="ctr"/>
            <a:r>
              <a:rPr lang="fr-FR" sz="1400" dirty="0" smtClean="0"/>
              <a:t>vie en établissement</a:t>
            </a:r>
            <a:endParaRPr lang="fr-FR" sz="1400" dirty="0"/>
          </a:p>
        </p:txBody>
      </p:sp>
      <p:sp>
        <p:nvSpPr>
          <p:cNvPr id="41" name="ZoneTexte 40"/>
          <p:cNvSpPr txBox="1"/>
          <p:nvPr/>
        </p:nvSpPr>
        <p:spPr>
          <a:xfrm>
            <a:off x="5524628" y="2563986"/>
            <a:ext cx="944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SAMSAH</a:t>
            </a:r>
            <a:endParaRPr lang="fr-FR" sz="1400" dirty="0"/>
          </a:p>
        </p:txBody>
      </p:sp>
      <p:sp>
        <p:nvSpPr>
          <p:cNvPr id="42" name="ZoneTexte 41"/>
          <p:cNvSpPr txBox="1"/>
          <p:nvPr/>
        </p:nvSpPr>
        <p:spPr>
          <a:xfrm>
            <a:off x="7646845" y="2581459"/>
            <a:ext cx="652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SAVS</a:t>
            </a:r>
            <a:endParaRPr lang="fr-FR" sz="1400" dirty="0"/>
          </a:p>
        </p:txBody>
      </p:sp>
      <p:sp>
        <p:nvSpPr>
          <p:cNvPr id="43" name="ZoneTexte 42"/>
          <p:cNvSpPr txBox="1"/>
          <p:nvPr/>
        </p:nvSpPr>
        <p:spPr>
          <a:xfrm>
            <a:off x="5425241" y="4363670"/>
            <a:ext cx="114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AUX de VIE</a:t>
            </a:r>
            <a:endParaRPr lang="fr-FR" sz="1400" dirty="0"/>
          </a:p>
        </p:txBody>
      </p:sp>
      <p:sp>
        <p:nvSpPr>
          <p:cNvPr id="44" name="ZoneTexte 43"/>
          <p:cNvSpPr txBox="1"/>
          <p:nvPr/>
        </p:nvSpPr>
        <p:spPr>
          <a:xfrm>
            <a:off x="7646845" y="4406929"/>
            <a:ext cx="724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SSIAD</a:t>
            </a:r>
            <a:endParaRPr lang="fr-FR" sz="1400" dirty="0"/>
          </a:p>
        </p:txBody>
      </p:sp>
      <p:pic>
        <p:nvPicPr>
          <p:cNvPr id="26" name="Picture 2" descr="U:\B banque PICTOS\150619   Banque actualisée\maison (3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26"/>
          <p:cNvSpPr txBox="1"/>
          <p:nvPr/>
        </p:nvSpPr>
        <p:spPr>
          <a:xfrm>
            <a:off x="3198399" y="6055318"/>
            <a:ext cx="1468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Bilan autonomie</a:t>
            </a:r>
            <a:endParaRPr lang="fr-FR" sz="1400" dirty="0"/>
          </a:p>
        </p:txBody>
      </p:sp>
      <p:pic>
        <p:nvPicPr>
          <p:cNvPr id="28" name="Picture 2" descr="U:\B banque PICTOS\150619   Banque actualisée\Bilan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663" y="4987173"/>
            <a:ext cx="1068145" cy="106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684" y="5094269"/>
            <a:ext cx="1103888" cy="853951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4723381" y="6067188"/>
            <a:ext cx="1608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Grille d’évaluation</a:t>
            </a:r>
            <a:endParaRPr lang="fr-FR" sz="1400" dirty="0"/>
          </a:p>
        </p:txBody>
      </p:sp>
      <p:pic>
        <p:nvPicPr>
          <p:cNvPr id="97" name="Image 96" descr="demi pension.JP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7207" y="1211335"/>
            <a:ext cx="1354973" cy="11956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Image 3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30" y="3053436"/>
            <a:ext cx="1215783" cy="12157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4" name="Image 6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541" y="1368455"/>
            <a:ext cx="1749407" cy="1213004"/>
          </a:xfrm>
          <a:prstGeom prst="rect">
            <a:avLst/>
          </a:prstGeom>
        </p:spPr>
      </p:pic>
      <p:pic>
        <p:nvPicPr>
          <p:cNvPr id="65" name="Image 6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799" y="1359312"/>
            <a:ext cx="1761598" cy="1231290"/>
          </a:xfrm>
          <a:prstGeom prst="rect">
            <a:avLst/>
          </a:prstGeom>
        </p:spPr>
      </p:pic>
      <p:pic>
        <p:nvPicPr>
          <p:cNvPr id="66" name="Image 65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18" y="3132380"/>
            <a:ext cx="1718930" cy="1231290"/>
          </a:xfrm>
          <a:prstGeom prst="rect">
            <a:avLst/>
          </a:prstGeom>
        </p:spPr>
      </p:pic>
      <p:pic>
        <p:nvPicPr>
          <p:cNvPr id="67" name="Image 66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512" y="3132380"/>
            <a:ext cx="1798171" cy="1267863"/>
          </a:xfrm>
          <a:prstGeom prst="rect">
            <a:avLst/>
          </a:prstGeom>
        </p:spPr>
      </p:pic>
      <p:sp>
        <p:nvSpPr>
          <p:cNvPr id="3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62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2074460" y="383820"/>
            <a:ext cx="4856318" cy="5715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2800" b="1" dirty="0">
                <a:solidFill>
                  <a:srgbClr val="0083E6"/>
                </a:solidFill>
              </a:rPr>
              <a:t>J</a:t>
            </a:r>
            <a:r>
              <a:rPr lang="fr-FR" sz="2800" b="1" dirty="0" smtClean="0">
                <a:solidFill>
                  <a:srgbClr val="0083E6"/>
                </a:solidFill>
              </a:rPr>
              <a:t>e partage ma chambre ??? </a:t>
            </a:r>
          </a:p>
        </p:txBody>
      </p:sp>
      <p:pic>
        <p:nvPicPr>
          <p:cNvPr id="3" name="Picture 4" descr="chambre à coucher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9035" y="4464625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mo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5596" y="2022827"/>
            <a:ext cx="1930879" cy="1930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4353636" y="2326546"/>
            <a:ext cx="5732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dirty="0" smtClean="0">
                <a:solidFill>
                  <a:srgbClr val="0070C0"/>
                </a:solidFill>
              </a:rPr>
              <a:t>+</a:t>
            </a:r>
            <a:endParaRPr lang="fr-FR" sz="80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C:\Users\elisabeth.cataix\Desktop\CDPhotos\DD Banques de pictos\ARASAAC Sept13\personne autiste_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14"/>
          <a:stretch/>
        </p:blipFill>
        <p:spPr bwMode="auto">
          <a:xfrm>
            <a:off x="5595570" y="2022827"/>
            <a:ext cx="1335207" cy="211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hambre à coucher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79695" y="4441333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U:\B banque PICTOS\150619   Banque actualisée\maison (3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42" y="199751"/>
            <a:ext cx="1045725" cy="1045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10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/>
          </p:cNvSpPr>
          <p:nvPr>
            <p:ph type="title"/>
          </p:nvPr>
        </p:nvSpPr>
        <p:spPr>
          <a:xfrm>
            <a:off x="1866900" y="237560"/>
            <a:ext cx="6306208" cy="671293"/>
          </a:xfrm>
        </p:spPr>
        <p:txBody>
          <a:bodyPr/>
          <a:lstStyle/>
          <a:p>
            <a:pPr algn="l"/>
            <a:r>
              <a:rPr lang="fr-FR" sz="2800" b="1" dirty="0">
                <a:solidFill>
                  <a:srgbClr val="0083E6"/>
                </a:solidFill>
              </a:rPr>
              <a:t>M</a:t>
            </a:r>
            <a:r>
              <a:rPr lang="fr-FR" sz="2800" b="1" dirty="0" smtClean="0">
                <a:solidFill>
                  <a:srgbClr val="0083E6"/>
                </a:solidFill>
              </a:rPr>
              <a:t>a chambre est à moi tout seul ??? </a:t>
            </a:r>
          </a:p>
        </p:txBody>
      </p:sp>
      <p:pic>
        <p:nvPicPr>
          <p:cNvPr id="32771" name="Picture 4" descr="chambre à coucher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3089" y="955319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5" descr="dormir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4900" y="36524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8" descr="mo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55731" y="3314717"/>
            <a:ext cx="1930879" cy="1930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 1"/>
          <p:cNvGrpSpPr/>
          <p:nvPr/>
        </p:nvGrpSpPr>
        <p:grpSpPr>
          <a:xfrm>
            <a:off x="5937123" y="2409826"/>
            <a:ext cx="2447506" cy="2925792"/>
            <a:chOff x="5816600" y="2209800"/>
            <a:chExt cx="1170796" cy="1570278"/>
          </a:xfrm>
        </p:grpSpPr>
        <p:pic>
          <p:nvPicPr>
            <p:cNvPr id="32773" name="Picture 6" descr="seul"/>
            <p:cNvPicPr>
              <a:picLocks noChangeAspect="1" noChangeArrowheads="1"/>
            </p:cNvPicPr>
            <p:nvPr/>
          </p:nvPicPr>
          <p:blipFill rotWithShape="1">
            <a:blip r:embed="rId5"/>
            <a:srcRect r="25440"/>
            <a:stretch/>
          </p:blipFill>
          <p:spPr bwMode="auto">
            <a:xfrm>
              <a:off x="5816600" y="2209800"/>
              <a:ext cx="1170796" cy="1570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75" name="Line 9"/>
            <p:cNvSpPr>
              <a:spLocks noChangeShapeType="1"/>
            </p:cNvSpPr>
            <p:nvPr/>
          </p:nvSpPr>
          <p:spPr bwMode="auto">
            <a:xfrm flipH="1">
              <a:off x="5816600" y="2774247"/>
              <a:ext cx="749300" cy="9525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776" name="Line 10"/>
            <p:cNvSpPr>
              <a:spLocks noChangeShapeType="1"/>
            </p:cNvSpPr>
            <p:nvPr/>
          </p:nvSpPr>
          <p:spPr bwMode="auto">
            <a:xfrm>
              <a:off x="5816600" y="2705100"/>
              <a:ext cx="749300" cy="9525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11" name="Picture 2" descr="U:\B banque PICTOS\150619   Banque actualisée\maison (3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42" y="199751"/>
            <a:ext cx="1045725" cy="1045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23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hambre à coucher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2245" y="871379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elisabeth.cataix\Desktop\Mes documents\ActionCAA APF\GroupePULSE\pictos et dessins\Banque Avril14\Banque OK au 01 avril 14\téléphone_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990" y="4945665"/>
            <a:ext cx="1329555" cy="132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lisabeth.cataix\Desktop\CDPhotos\DD Banques de pictos\ARASAAC Sept13\téléviseu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281" y="4831918"/>
            <a:ext cx="1653045" cy="165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lisabeth.cataix\Desktop\CDPhotos\DD Banques de pictos\ARASAAC Sept13\interne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514" y="3250824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elisabeth.cataix\Desktop\CDPhotos\DD Banques de pictos\ARASAAC Sept13\décore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826" y="1059590"/>
            <a:ext cx="1302595" cy="130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elisabeth.cataix\Desktop\CDPhotos\DD Banques de pictos\ARASAAC Sept13\peindre_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937" y="1710888"/>
            <a:ext cx="1284570" cy="128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844565" y="286604"/>
            <a:ext cx="6726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83E6"/>
                </a:solidFill>
                <a:latin typeface="+mj-lt"/>
                <a:ea typeface="+mj-ea"/>
                <a:cs typeface="+mj-cs"/>
              </a:rPr>
              <a:t>D</a:t>
            </a:r>
            <a:r>
              <a:rPr lang="fr-FR" sz="2800" b="1" dirty="0" smtClean="0">
                <a:solidFill>
                  <a:srgbClr val="0083E6"/>
                </a:solidFill>
                <a:latin typeface="+mj-lt"/>
                <a:ea typeface="+mj-ea"/>
                <a:cs typeface="+mj-cs"/>
              </a:rPr>
              <a:t>ans </a:t>
            </a:r>
            <a:r>
              <a:rPr lang="fr-FR" sz="2800" b="1" dirty="0">
                <a:solidFill>
                  <a:srgbClr val="0083E6"/>
                </a:solidFill>
                <a:latin typeface="+mj-lt"/>
                <a:ea typeface="+mj-ea"/>
                <a:cs typeface="+mj-cs"/>
              </a:rPr>
              <a:t>ma chambre, </a:t>
            </a:r>
            <a:r>
              <a:rPr lang="fr-FR" sz="2800" b="1" dirty="0" smtClean="0">
                <a:solidFill>
                  <a:srgbClr val="0083E6"/>
                </a:solidFill>
                <a:latin typeface="+mj-lt"/>
                <a:ea typeface="+mj-ea"/>
                <a:cs typeface="+mj-cs"/>
              </a:rPr>
              <a:t>est </a:t>
            </a:r>
            <a:r>
              <a:rPr lang="fr-FR" sz="2800" b="1" dirty="0">
                <a:solidFill>
                  <a:srgbClr val="0083E6"/>
                </a:solidFill>
                <a:latin typeface="+mj-lt"/>
                <a:ea typeface="+mj-ea"/>
                <a:cs typeface="+mj-cs"/>
              </a:rPr>
              <a:t>ce que je peux…</a:t>
            </a:r>
          </a:p>
        </p:txBody>
      </p:sp>
      <p:sp>
        <p:nvSpPr>
          <p:cNvPr id="8" name="Flèche droite 7"/>
          <p:cNvSpPr/>
          <p:nvPr/>
        </p:nvSpPr>
        <p:spPr>
          <a:xfrm>
            <a:off x="1089430" y="5658440"/>
            <a:ext cx="1131897" cy="345057"/>
          </a:xfrm>
          <a:prstGeom prst="right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0" name="Picture 2" descr="C:\Users\elisabeth.cataix\Desktop\CDPhotos\DD Banques de pictos\ARASAAC Sept13\apporte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7884" y="3887663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241" y="3527612"/>
            <a:ext cx="1487170" cy="123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499" y="3219859"/>
            <a:ext cx="1708866" cy="142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C:\Users\elisabeth.cataix\Desktop\CDPhotos\DD Banques de pictos\ARASAAC Sept13\contrôle de l'environnemen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411" y="4752534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à coins arrondis 16"/>
          <p:cNvSpPr/>
          <p:nvPr/>
        </p:nvSpPr>
        <p:spPr>
          <a:xfrm>
            <a:off x="2924273" y="3076270"/>
            <a:ext cx="5740234" cy="340869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2" descr="U:\B banque PICTOS\150619   Banque actualisée\maison (3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 1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42" y="199751"/>
            <a:ext cx="1045725" cy="1045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39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hambre à coucher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4544" y="894024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1712668" y="150616"/>
            <a:ext cx="7123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83E6"/>
                </a:solidFill>
                <a:latin typeface="+mj-lt"/>
                <a:ea typeface="+mj-ea"/>
                <a:cs typeface="+mj-cs"/>
              </a:rPr>
              <a:t>D</a:t>
            </a:r>
            <a:r>
              <a:rPr lang="fr-FR" sz="2800" b="1" dirty="0" smtClean="0">
                <a:solidFill>
                  <a:srgbClr val="0083E6"/>
                </a:solidFill>
                <a:latin typeface="+mj-lt"/>
                <a:ea typeface="+mj-ea"/>
                <a:cs typeface="+mj-cs"/>
              </a:rPr>
              <a:t>ans </a:t>
            </a:r>
            <a:r>
              <a:rPr lang="fr-FR" sz="2800" b="1" dirty="0">
                <a:solidFill>
                  <a:srgbClr val="0083E6"/>
                </a:solidFill>
                <a:latin typeface="+mj-lt"/>
                <a:ea typeface="+mj-ea"/>
                <a:cs typeface="+mj-cs"/>
              </a:rPr>
              <a:t>ma chambre, e</a:t>
            </a:r>
            <a:r>
              <a:rPr lang="fr-FR" sz="2800" b="1" dirty="0" smtClean="0">
                <a:solidFill>
                  <a:srgbClr val="0083E6"/>
                </a:solidFill>
                <a:latin typeface="+mj-lt"/>
                <a:ea typeface="+mj-ea"/>
                <a:cs typeface="+mj-cs"/>
              </a:rPr>
              <a:t>st </a:t>
            </a:r>
            <a:r>
              <a:rPr lang="fr-FR" sz="2800" b="1" dirty="0">
                <a:solidFill>
                  <a:srgbClr val="0083E6"/>
                </a:solidFill>
                <a:latin typeface="+mj-lt"/>
                <a:ea typeface="+mj-ea"/>
                <a:cs typeface="+mj-cs"/>
              </a:rPr>
              <a:t>ce que je peux…</a:t>
            </a:r>
          </a:p>
        </p:txBody>
      </p:sp>
      <p:pic>
        <p:nvPicPr>
          <p:cNvPr id="2050" name="Picture 2" descr="C:\Users\elisabeth.cataix\Desktop\CDPhotos\DD Banques de pictos\ARASAAC Sept13\dormir_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020" y="3750785"/>
            <a:ext cx="1969697" cy="196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elisabeth.cataix\Desktop\CDPhotos\DD Banques de pictos\ARASAAC Sept13\amoureux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276" y="3888807"/>
            <a:ext cx="1831675" cy="183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elisabeth.cataix\Desktop\CDPhotos\DD Banques de pictos\ARASAAC Sept13\Faire l'amou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955" y="3690399"/>
            <a:ext cx="2090467" cy="209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U:\B banque PICTOS\150619   Banque actualisée\maison (3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42" y="199751"/>
            <a:ext cx="1045725" cy="1045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25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hambre à coucher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18465" y="735391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elisabeth.cataix\Desktop\CDPhotos\DD Banques de pictos\ARASAAC Sept13\accéd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51" y="2650511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elisabeth.cataix\Desktop\CDPhotos\DD Banques de pictos\ARASAAC Sept13\accéder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0" y="4358541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elisabeth.cataix\Desktop\CDPhotos\DD Banques de pictos\ARASAAC Sept13\amis_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732" y="2853232"/>
            <a:ext cx="2642558" cy="264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427" y="3211992"/>
            <a:ext cx="1925038" cy="192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U:\B banque PICTOS\150619   Banque actualisée\maison (3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1712668" y="150616"/>
            <a:ext cx="7123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83E6"/>
                </a:solidFill>
                <a:latin typeface="+mj-lt"/>
                <a:ea typeface="+mj-ea"/>
                <a:cs typeface="+mj-cs"/>
              </a:rPr>
              <a:t>D</a:t>
            </a:r>
            <a:r>
              <a:rPr lang="fr-FR" sz="2800" b="1" dirty="0" smtClean="0">
                <a:solidFill>
                  <a:srgbClr val="0083E6"/>
                </a:solidFill>
                <a:latin typeface="+mj-lt"/>
                <a:ea typeface="+mj-ea"/>
                <a:cs typeface="+mj-cs"/>
              </a:rPr>
              <a:t>ans </a:t>
            </a:r>
            <a:r>
              <a:rPr lang="fr-FR" sz="2800" b="1" dirty="0">
                <a:solidFill>
                  <a:srgbClr val="0083E6"/>
                </a:solidFill>
                <a:latin typeface="+mj-lt"/>
                <a:ea typeface="+mj-ea"/>
                <a:cs typeface="+mj-cs"/>
              </a:rPr>
              <a:t>ma chambre, e</a:t>
            </a:r>
            <a:r>
              <a:rPr lang="fr-FR" sz="2800" b="1" dirty="0" smtClean="0">
                <a:solidFill>
                  <a:srgbClr val="0083E6"/>
                </a:solidFill>
                <a:latin typeface="+mj-lt"/>
                <a:ea typeface="+mj-ea"/>
                <a:cs typeface="+mj-cs"/>
              </a:rPr>
              <a:t>st </a:t>
            </a:r>
            <a:r>
              <a:rPr lang="fr-FR" sz="2800" b="1" dirty="0">
                <a:solidFill>
                  <a:srgbClr val="0083E6"/>
                </a:solidFill>
                <a:latin typeface="+mj-lt"/>
                <a:ea typeface="+mj-ea"/>
                <a:cs typeface="+mj-cs"/>
              </a:rPr>
              <a:t>ce que je peux…</a:t>
            </a:r>
          </a:p>
        </p:txBody>
      </p:sp>
      <p:pic>
        <p:nvPicPr>
          <p:cNvPr id="12" name="Image 1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42" y="199751"/>
            <a:ext cx="1045725" cy="1045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84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68482" y="1345720"/>
            <a:ext cx="4675517" cy="551228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-77637" y="1345720"/>
            <a:ext cx="4546120" cy="5512279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362973" y="236873"/>
            <a:ext cx="77810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>
                <a:latin typeface="+mj-lt"/>
                <a:ea typeface="+mj-ea"/>
                <a:cs typeface="+mj-cs"/>
              </a:rPr>
              <a:t>    Je peux …      Je ne peux pas …</a:t>
            </a:r>
            <a:endParaRPr lang="fr-FR" sz="4400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4" descr="C:\Users\elisabeth.cataix\Desktop\CDPhotos\DD Banques de pictos\ARASAAC Sept13\amis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252" y="1980430"/>
            <a:ext cx="904341" cy="90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92" y="2006682"/>
            <a:ext cx="860836" cy="86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elisabeth.cataix\Desktop\CDPhotos\DD Banques de pictos\ARASAAC Sept13\Faire l'amou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27" y="3052090"/>
            <a:ext cx="1306181" cy="130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elisabeth.cataix\Desktop\CDPhotos\DD Banques de pictos\ARASAAC Sept13\décor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298" y="1910169"/>
            <a:ext cx="1053862" cy="105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elisabeth.cataix\Desktop\CDPhotos\DD Banques de pictos\ARASAAC Sept13\peindre_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279" y="1910169"/>
            <a:ext cx="1141921" cy="114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elisabeth.cataix\Desktop\Mes documents\ActionCAA APF\GroupePULSE\pictos et dessins\Banque Avril14\Banque OK au 01 avril 14\téléphone_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815" y="3448768"/>
            <a:ext cx="1329555" cy="132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elisabeth.cataix\Desktop\CDPhotos\DD Banques de pictos\ARASAAC Sept13\téléviseu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627" y="5012207"/>
            <a:ext cx="1224431" cy="122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elisabeth.cataix\Desktop\CDPhotos\DD Banques de pictos\ARASAAC Sept13\internet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200" y="3505031"/>
            <a:ext cx="1337097" cy="133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lèche droite 14"/>
          <p:cNvSpPr/>
          <p:nvPr/>
        </p:nvSpPr>
        <p:spPr>
          <a:xfrm>
            <a:off x="700359" y="5279366"/>
            <a:ext cx="1863305" cy="690113"/>
          </a:xfrm>
          <a:prstGeom prst="right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Picture 4" descr="chambre à coucher_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0991" y="36074"/>
            <a:ext cx="1171037" cy="117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Connecteur droit 15"/>
          <p:cNvCxnSpPr/>
          <p:nvPr/>
        </p:nvCxnSpPr>
        <p:spPr>
          <a:xfrm>
            <a:off x="4468482" y="0"/>
            <a:ext cx="1" cy="13457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4632012" y="5348172"/>
            <a:ext cx="45119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Compléter et déplacer les éléments </a:t>
            </a:r>
          </a:p>
          <a:p>
            <a:r>
              <a:rPr lang="fr-FR" b="1" dirty="0" smtClean="0"/>
              <a:t>avec le résident selon les possibilités de l’établissement visé.</a:t>
            </a:r>
            <a:endParaRPr lang="fr-FR" b="1" dirty="0"/>
          </a:p>
        </p:txBody>
      </p:sp>
      <p:pic>
        <p:nvPicPr>
          <p:cNvPr id="18" name="Picture 7" descr="C:\Users\elisabeth.cataix\Desktop\CDPhotos\DD Banques de pictos\ARASAAC Sept13\contrôle de l'environnemen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636" y="3351545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U:\B banque PICTOS\150619   Banque actualisée\maison (3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53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/>
          </p:cNvSpPr>
          <p:nvPr>
            <p:ph type="title"/>
          </p:nvPr>
        </p:nvSpPr>
        <p:spPr>
          <a:xfrm>
            <a:off x="1387365" y="212027"/>
            <a:ext cx="5873200" cy="1143000"/>
          </a:xfrm>
        </p:spPr>
        <p:txBody>
          <a:bodyPr/>
          <a:lstStyle/>
          <a:p>
            <a:pPr algn="l"/>
            <a:r>
              <a:rPr lang="fr-FR" sz="2800" b="1" dirty="0">
                <a:solidFill>
                  <a:srgbClr val="0083E6"/>
                </a:solidFill>
              </a:rPr>
              <a:t>J</a:t>
            </a:r>
            <a:r>
              <a:rPr lang="fr-FR" sz="2800" b="1" dirty="0" smtClean="0">
                <a:solidFill>
                  <a:srgbClr val="0083E6"/>
                </a:solidFill>
              </a:rPr>
              <a:t>e rentre </a:t>
            </a:r>
            <a:r>
              <a:rPr lang="fr-FR" sz="2800" b="1" dirty="0">
                <a:solidFill>
                  <a:srgbClr val="0083E6"/>
                </a:solidFill>
              </a:rPr>
              <a:t>chez moi </a:t>
            </a:r>
            <a:r>
              <a:rPr lang="fr-FR" sz="2800" b="1" dirty="0" smtClean="0">
                <a:solidFill>
                  <a:srgbClr val="0083E6"/>
                </a:solidFill>
              </a:rPr>
              <a:t>tous les soirs,</a:t>
            </a:r>
            <a:br>
              <a:rPr lang="fr-FR" sz="2800" b="1" dirty="0" smtClean="0">
                <a:solidFill>
                  <a:srgbClr val="0083E6"/>
                </a:solidFill>
              </a:rPr>
            </a:br>
            <a:r>
              <a:rPr lang="fr-FR" sz="2800" b="1" dirty="0" smtClean="0">
                <a:solidFill>
                  <a:srgbClr val="0083E6"/>
                </a:solidFill>
              </a:rPr>
              <a:t>tous </a:t>
            </a:r>
            <a:r>
              <a:rPr lang="fr-FR" sz="2800" b="1" dirty="0">
                <a:solidFill>
                  <a:srgbClr val="0083E6"/>
                </a:solidFill>
              </a:rPr>
              <a:t>les mois, </a:t>
            </a:r>
            <a:r>
              <a:rPr lang="fr-FR" sz="2800" b="1" dirty="0" smtClean="0">
                <a:solidFill>
                  <a:srgbClr val="0083E6"/>
                </a:solidFill>
              </a:rPr>
              <a:t> ou tous </a:t>
            </a:r>
            <a:r>
              <a:rPr lang="fr-FR" sz="2800" b="1" dirty="0">
                <a:solidFill>
                  <a:srgbClr val="0083E6"/>
                </a:solidFill>
              </a:rPr>
              <a:t>les </a:t>
            </a:r>
            <a:r>
              <a:rPr lang="fr-FR" sz="2800" b="1" dirty="0" smtClean="0">
                <a:solidFill>
                  <a:srgbClr val="0083E6"/>
                </a:solidFill>
              </a:rPr>
              <a:t>WE ?</a:t>
            </a:r>
            <a:endParaRPr lang="fr-FR" sz="2800" dirty="0" smtClean="0"/>
          </a:p>
        </p:txBody>
      </p:sp>
      <p:pic>
        <p:nvPicPr>
          <p:cNvPr id="4" name="Picture 8" descr="mo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4386" y="1848959"/>
            <a:ext cx="1342815" cy="134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elisabeth.cataix\Desktop\Mes documents\ActionCAA APF\GroupePULSE\pictos et dessins\Banque Avril14\Banque OK au 01 avril 14\mais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856" y="19050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elisabeth.cataix\Desktop\Mes documents\ActionCAA APF\GroupePULSE\pictos et dessins\Banque Avril14\Banque OK au 01 avril 14\moi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385" y="4300986"/>
            <a:ext cx="2063871" cy="206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elisabeth.cataix\Desktop\Mes documents\ActionCAA APF\GroupePULSE\pictos et dessins\Banque Avril14\Banque OK au 01 avril 14\moi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561" y="4300984"/>
            <a:ext cx="2063871" cy="206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elisabeth.cataix\Desktop\CDPhotos\DD Banques de pictos\ARASAAC Sept13\week-en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83" y="1758366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èche droite 4"/>
          <p:cNvSpPr/>
          <p:nvPr/>
        </p:nvSpPr>
        <p:spPr>
          <a:xfrm>
            <a:off x="3657599" y="2728089"/>
            <a:ext cx="1431984" cy="478796"/>
          </a:xfrm>
          <a:prstGeom prst="right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droite 6"/>
          <p:cNvSpPr/>
          <p:nvPr/>
        </p:nvSpPr>
        <p:spPr>
          <a:xfrm flipH="1">
            <a:off x="3088255" y="4982028"/>
            <a:ext cx="759124" cy="211074"/>
          </a:xfrm>
          <a:prstGeom prst="right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droite 14"/>
          <p:cNvSpPr/>
          <p:nvPr/>
        </p:nvSpPr>
        <p:spPr>
          <a:xfrm flipH="1">
            <a:off x="7260565" y="4982028"/>
            <a:ext cx="897147" cy="242316"/>
          </a:xfrm>
          <a:prstGeom prst="right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 droite 15"/>
          <p:cNvSpPr/>
          <p:nvPr/>
        </p:nvSpPr>
        <p:spPr>
          <a:xfrm flipH="1">
            <a:off x="7260565" y="5255586"/>
            <a:ext cx="897147" cy="242316"/>
          </a:xfrm>
          <a:prstGeom prst="right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 droite 16"/>
          <p:cNvSpPr/>
          <p:nvPr/>
        </p:nvSpPr>
        <p:spPr>
          <a:xfrm flipH="1">
            <a:off x="7260565" y="5522229"/>
            <a:ext cx="897147" cy="242316"/>
          </a:xfrm>
          <a:prstGeom prst="right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 droite 17"/>
          <p:cNvSpPr/>
          <p:nvPr/>
        </p:nvSpPr>
        <p:spPr>
          <a:xfrm flipH="1">
            <a:off x="7260565" y="5764545"/>
            <a:ext cx="897147" cy="242316"/>
          </a:xfrm>
          <a:prstGeom prst="right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3218389" y="4212587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 smtClean="0">
                <a:solidFill>
                  <a:srgbClr val="0070C0"/>
                </a:solidFill>
              </a:rPr>
              <a:t>1</a:t>
            </a:r>
            <a:endParaRPr lang="fr-FR" sz="4400" dirty="0">
              <a:solidFill>
                <a:srgbClr val="0070C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7508141" y="4212586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solidFill>
                  <a:srgbClr val="0070C0"/>
                </a:solidFill>
              </a:rPr>
              <a:t>4</a:t>
            </a:r>
          </a:p>
        </p:txBody>
      </p:sp>
      <p:pic>
        <p:nvPicPr>
          <p:cNvPr id="19" name="Picture 2" descr="U:\B banque PICTOS\150619   Banque actualisée\maison (3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42" y="199751"/>
            <a:ext cx="1045725" cy="1045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F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/>
              <a:t>M</a:t>
            </a:r>
            <a:r>
              <a:rPr lang="fr-FR" dirty="0" smtClean="0"/>
              <a:t>enu</a:t>
            </a:r>
            <a:endParaRPr lang="fr-FR" dirty="0"/>
          </a:p>
        </p:txBody>
      </p:sp>
      <p:pic>
        <p:nvPicPr>
          <p:cNvPr id="5" name="Image 3" descr="MAS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6823" y="1280442"/>
            <a:ext cx="1407876" cy="10574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ZoneTexte 9"/>
          <p:cNvSpPr txBox="1"/>
          <p:nvPr/>
        </p:nvSpPr>
        <p:spPr>
          <a:xfrm>
            <a:off x="510312" y="24587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Accueil de jour</a:t>
            </a:r>
            <a:endParaRPr lang="fr-FR" sz="1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2452930" y="2458723"/>
            <a:ext cx="1191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MAS et FAM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722440" y="4370464"/>
            <a:ext cx="1126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ESAT et EA</a:t>
            </a:r>
            <a:endParaRPr lang="fr-FR" sz="1400" dirty="0"/>
          </a:p>
        </p:txBody>
      </p:sp>
      <p:grpSp>
        <p:nvGrpSpPr>
          <p:cNvPr id="13" name="Groupe 12"/>
          <p:cNvGrpSpPr/>
          <p:nvPr/>
        </p:nvGrpSpPr>
        <p:grpSpPr>
          <a:xfrm>
            <a:off x="536361" y="3143720"/>
            <a:ext cx="1333619" cy="1083187"/>
            <a:chOff x="14288" y="0"/>
            <a:chExt cx="1439862" cy="1270000"/>
          </a:xfrm>
        </p:grpSpPr>
        <p:pic>
          <p:nvPicPr>
            <p:cNvPr id="14" name="Image 30" descr="demi pension.JPG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288" y="0"/>
              <a:ext cx="1439862" cy="1270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5" name="Picture 28" descr="travailleur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88975" y="571500"/>
              <a:ext cx="339725" cy="33972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7" name="ZoneTexte 16"/>
          <p:cNvSpPr txBox="1"/>
          <p:nvPr/>
        </p:nvSpPr>
        <p:spPr>
          <a:xfrm>
            <a:off x="2228544" y="4368494"/>
            <a:ext cx="1816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Questions</a:t>
            </a:r>
          </a:p>
          <a:p>
            <a:pPr algn="ctr"/>
            <a:r>
              <a:rPr lang="fr-FR" sz="1400" dirty="0" smtClean="0"/>
              <a:t>vie en établissement</a:t>
            </a:r>
            <a:endParaRPr lang="fr-FR" sz="1400" dirty="0"/>
          </a:p>
        </p:txBody>
      </p:sp>
      <p:sp>
        <p:nvSpPr>
          <p:cNvPr id="41" name="ZoneTexte 40"/>
          <p:cNvSpPr txBox="1"/>
          <p:nvPr/>
        </p:nvSpPr>
        <p:spPr>
          <a:xfrm>
            <a:off x="5524628" y="2563986"/>
            <a:ext cx="944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SAMSAH</a:t>
            </a:r>
            <a:endParaRPr lang="fr-FR" sz="1400" dirty="0"/>
          </a:p>
        </p:txBody>
      </p:sp>
      <p:sp>
        <p:nvSpPr>
          <p:cNvPr id="42" name="ZoneTexte 41"/>
          <p:cNvSpPr txBox="1"/>
          <p:nvPr/>
        </p:nvSpPr>
        <p:spPr>
          <a:xfrm>
            <a:off x="7716482" y="2595416"/>
            <a:ext cx="652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SAVS</a:t>
            </a:r>
            <a:endParaRPr lang="fr-FR" sz="1400" dirty="0"/>
          </a:p>
        </p:txBody>
      </p:sp>
      <p:sp>
        <p:nvSpPr>
          <p:cNvPr id="43" name="ZoneTexte 42"/>
          <p:cNvSpPr txBox="1"/>
          <p:nvPr/>
        </p:nvSpPr>
        <p:spPr>
          <a:xfrm>
            <a:off x="5404890" y="4333803"/>
            <a:ext cx="114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AUX de VIE</a:t>
            </a:r>
            <a:endParaRPr lang="fr-FR" sz="1400" dirty="0"/>
          </a:p>
        </p:txBody>
      </p:sp>
      <p:sp>
        <p:nvSpPr>
          <p:cNvPr id="44" name="ZoneTexte 43"/>
          <p:cNvSpPr txBox="1"/>
          <p:nvPr/>
        </p:nvSpPr>
        <p:spPr>
          <a:xfrm>
            <a:off x="7614158" y="4386141"/>
            <a:ext cx="724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SSIAD</a:t>
            </a:r>
            <a:endParaRPr lang="fr-FR" sz="1400" dirty="0"/>
          </a:p>
        </p:txBody>
      </p:sp>
      <p:pic>
        <p:nvPicPr>
          <p:cNvPr id="26" name="Picture 2" descr="U:\B banque PICTOS\150619   Banque actualisée\maison (3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26"/>
          <p:cNvSpPr txBox="1"/>
          <p:nvPr/>
        </p:nvSpPr>
        <p:spPr>
          <a:xfrm>
            <a:off x="3198399" y="6055318"/>
            <a:ext cx="1468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Bilan autonomie</a:t>
            </a:r>
            <a:endParaRPr lang="fr-FR" sz="1400" dirty="0"/>
          </a:p>
        </p:txBody>
      </p:sp>
      <p:pic>
        <p:nvPicPr>
          <p:cNvPr id="28" name="Picture 2" descr="U:\B banque PICTOS\150619   Banque actualisée\Bilan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663" y="4987173"/>
            <a:ext cx="1068145" cy="106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684" y="5094269"/>
            <a:ext cx="1103888" cy="853951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4723381" y="6067188"/>
            <a:ext cx="1608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Grille d’évaluation</a:t>
            </a:r>
            <a:endParaRPr lang="fr-FR" sz="1400" dirty="0"/>
          </a:p>
        </p:txBody>
      </p:sp>
      <p:pic>
        <p:nvPicPr>
          <p:cNvPr id="97" name="Image 96" descr="demi pension.JP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7207" y="1211335"/>
            <a:ext cx="1354973" cy="11956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" name="Image 3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30" y="3053436"/>
            <a:ext cx="1215783" cy="12157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4" name="Image 6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541" y="1368455"/>
            <a:ext cx="1749407" cy="1213004"/>
          </a:xfrm>
          <a:prstGeom prst="rect">
            <a:avLst/>
          </a:prstGeom>
        </p:spPr>
      </p:pic>
      <p:pic>
        <p:nvPicPr>
          <p:cNvPr id="65" name="Image 6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799" y="1359312"/>
            <a:ext cx="1761598" cy="1231290"/>
          </a:xfrm>
          <a:prstGeom prst="rect">
            <a:avLst/>
          </a:prstGeom>
        </p:spPr>
      </p:pic>
      <p:pic>
        <p:nvPicPr>
          <p:cNvPr id="66" name="Image 65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18" y="3132380"/>
            <a:ext cx="1718930" cy="1231290"/>
          </a:xfrm>
          <a:prstGeom prst="rect">
            <a:avLst/>
          </a:prstGeom>
        </p:spPr>
      </p:pic>
      <p:pic>
        <p:nvPicPr>
          <p:cNvPr id="67" name="Image 66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512" y="3132380"/>
            <a:ext cx="1798171" cy="1267863"/>
          </a:xfrm>
          <a:prstGeom prst="rect">
            <a:avLst/>
          </a:prstGeom>
        </p:spPr>
      </p:pic>
      <p:sp>
        <p:nvSpPr>
          <p:cNvPr id="3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23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elisabeth.cataix\Desktop\Mes documents\ActionCAA APF\A Groupe PULSE\pictos et dessins\ARASAAC Pictos bricolés\adulte 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249" y="1822009"/>
            <a:ext cx="1219679" cy="156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5" name="Titre 1"/>
          <p:cNvSpPr>
            <a:spLocks noGrp="1"/>
          </p:cNvSpPr>
          <p:nvPr>
            <p:ph type="ctrTitle"/>
          </p:nvPr>
        </p:nvSpPr>
        <p:spPr>
          <a:xfrm>
            <a:off x="2050926" y="234141"/>
            <a:ext cx="1797744" cy="933450"/>
          </a:xfrm>
        </p:spPr>
        <p:txBody>
          <a:bodyPr/>
          <a:lstStyle/>
          <a:p>
            <a:pPr algn="l" eaLnBrk="1" hangingPunct="1"/>
            <a:r>
              <a:rPr lang="fr-FR" sz="4000" dirty="0" smtClean="0"/>
              <a:t>  </a:t>
            </a:r>
            <a:br>
              <a:rPr lang="fr-FR" sz="4000" dirty="0" smtClean="0"/>
            </a:br>
            <a:r>
              <a:rPr lang="fr-FR" sz="2000" b="1" dirty="0">
                <a:solidFill>
                  <a:srgbClr val="0083E6"/>
                </a:solidFill>
              </a:rPr>
              <a:t>A</a:t>
            </a:r>
            <a:r>
              <a:rPr lang="fr-FR" sz="2000" b="1" dirty="0" smtClean="0">
                <a:solidFill>
                  <a:srgbClr val="0083E6"/>
                </a:solidFill>
              </a:rPr>
              <a:t>ccueil de jour</a:t>
            </a:r>
            <a:r>
              <a:rPr lang="fr-FR" sz="4000" dirty="0" smtClean="0"/>
              <a:t/>
            </a:r>
            <a:br>
              <a:rPr lang="fr-FR" sz="4000" dirty="0" smtClean="0"/>
            </a:br>
            <a:endParaRPr lang="fr-FR" sz="4000" dirty="0" smtClean="0"/>
          </a:p>
        </p:txBody>
      </p:sp>
      <p:sp>
        <p:nvSpPr>
          <p:cNvPr id="16387" name="ZoneTexte 21"/>
          <p:cNvSpPr txBox="1">
            <a:spLocks noChangeArrowheads="1"/>
          </p:cNvSpPr>
          <p:nvPr/>
        </p:nvSpPr>
        <p:spPr bwMode="auto">
          <a:xfrm>
            <a:off x="809210" y="5579522"/>
            <a:ext cx="6142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Calibri" pitchFamily="34" charset="0"/>
              </a:rPr>
              <a:t>Où?</a:t>
            </a:r>
            <a:endParaRPr lang="fr-FR" sz="2000" b="1" dirty="0">
              <a:latin typeface="Calibri" pitchFamily="34" charset="0"/>
            </a:endParaRPr>
          </a:p>
        </p:txBody>
      </p:sp>
      <p:sp>
        <p:nvSpPr>
          <p:cNvPr id="16388" name="ZoneTexte 11"/>
          <p:cNvSpPr txBox="1">
            <a:spLocks noChangeArrowheads="1"/>
          </p:cNvSpPr>
          <p:nvPr/>
        </p:nvSpPr>
        <p:spPr bwMode="auto">
          <a:xfrm>
            <a:off x="1151792" y="3316788"/>
            <a:ext cx="13496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b="1" dirty="0">
                <a:latin typeface="Calibri" pitchFamily="34" charset="0"/>
              </a:rPr>
              <a:t>Pour </a:t>
            </a:r>
            <a:r>
              <a:rPr lang="fr-FR" sz="2000" b="1" dirty="0" smtClean="0">
                <a:latin typeface="Calibri" pitchFamily="34" charset="0"/>
              </a:rPr>
              <a:t>qui ?</a:t>
            </a:r>
            <a:endParaRPr lang="fr-FR" sz="2000" b="1" dirty="0">
              <a:latin typeface="Calibri" pitchFamily="34" charset="0"/>
            </a:endParaRPr>
          </a:p>
        </p:txBody>
      </p:sp>
      <p:pic>
        <p:nvPicPr>
          <p:cNvPr id="16389" name="Image 26" descr="france-292x3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4389" y="4568825"/>
            <a:ext cx="928687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ZoneTexte 40"/>
          <p:cNvSpPr txBox="1">
            <a:spLocks noChangeArrowheads="1"/>
          </p:cNvSpPr>
          <p:nvPr/>
        </p:nvSpPr>
        <p:spPr bwMode="auto">
          <a:xfrm>
            <a:off x="3575937" y="3331028"/>
            <a:ext cx="44386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 dirty="0">
                <a:latin typeface="Calibri" pitchFamily="34" charset="0"/>
              </a:rPr>
              <a:t>Personnes, à partir de 18-20 ans, en situation de handicap moteur, avec ou sans troubles associés et </a:t>
            </a:r>
            <a:r>
              <a:rPr lang="fr-FR" sz="1400" dirty="0" smtClean="0">
                <a:latin typeface="Calibri" pitchFamily="34" charset="0"/>
              </a:rPr>
              <a:t>polyhandicap</a:t>
            </a:r>
            <a:endParaRPr lang="fr-FR" sz="1400" dirty="0">
              <a:latin typeface="Calibri" pitchFamily="34" charset="0"/>
            </a:endParaRPr>
          </a:p>
        </p:txBody>
      </p:sp>
      <p:pic>
        <p:nvPicPr>
          <p:cNvPr id="16392" name="Image 61" descr="Handicap moteur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2717" y="4774009"/>
            <a:ext cx="548481" cy="548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3" name="ZoneTexte 62"/>
          <p:cNvSpPr txBox="1">
            <a:spLocks noChangeArrowheads="1"/>
          </p:cNvSpPr>
          <p:nvPr/>
        </p:nvSpPr>
        <p:spPr bwMode="auto">
          <a:xfrm>
            <a:off x="3552664" y="5676245"/>
            <a:ext cx="12806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>
                <a:latin typeface="Calibri" pitchFamily="34" charset="0"/>
              </a:rPr>
              <a:t>O</a:t>
            </a:r>
            <a:r>
              <a:rPr lang="fr-FR" sz="2000" b="1" dirty="0" smtClean="0">
                <a:latin typeface="Calibri" pitchFamily="34" charset="0"/>
              </a:rPr>
              <a:t>uverture</a:t>
            </a:r>
            <a:endParaRPr lang="fr-FR" sz="2000" b="1" dirty="0">
              <a:latin typeface="Calibri" pitchFamily="34" charset="0"/>
            </a:endParaRPr>
          </a:p>
        </p:txBody>
      </p:sp>
      <p:sp>
        <p:nvSpPr>
          <p:cNvPr id="64" name="Flèche droite rayée 63"/>
          <p:cNvSpPr/>
          <p:nvPr/>
        </p:nvSpPr>
        <p:spPr>
          <a:xfrm>
            <a:off x="1539714" y="4995863"/>
            <a:ext cx="506412" cy="290512"/>
          </a:xfrm>
          <a:prstGeom prst="striped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6" name="Flèche droite rayée 65"/>
          <p:cNvSpPr/>
          <p:nvPr/>
        </p:nvSpPr>
        <p:spPr>
          <a:xfrm>
            <a:off x="3355003" y="2750450"/>
            <a:ext cx="506384" cy="290657"/>
          </a:xfrm>
          <a:prstGeom prst="stripedRight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16398" name="Image 4" descr="qui sont-ils_1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37518" y="2253163"/>
            <a:ext cx="1039812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9" name="Image 5" descr="handicap moteur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36368" y="2094413"/>
            <a:ext cx="1022350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0" name="Image 52" descr="endroit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0539" y="4337050"/>
            <a:ext cx="10191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1" name="Image 13" descr="montre_5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73034" y="4534947"/>
            <a:ext cx="1046163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à coins arrondis 18"/>
          <p:cNvSpPr/>
          <p:nvPr/>
        </p:nvSpPr>
        <p:spPr>
          <a:xfrm>
            <a:off x="731899" y="1836480"/>
            <a:ext cx="7673181" cy="1994658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6404" name="ZoneTexte 20"/>
          <p:cNvSpPr txBox="1">
            <a:spLocks noChangeArrowheads="1"/>
          </p:cNvSpPr>
          <p:nvPr/>
        </p:nvSpPr>
        <p:spPr bwMode="auto">
          <a:xfrm>
            <a:off x="4871048" y="5607683"/>
            <a:ext cx="36752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400" dirty="0">
                <a:latin typeface="Calibri" pitchFamily="34" charset="0"/>
              </a:rPr>
              <a:t>Du lundi au vendredi, </a:t>
            </a:r>
            <a:r>
              <a:rPr lang="fr-FR" sz="1400" dirty="0" smtClean="0">
                <a:latin typeface="Calibri" pitchFamily="34" charset="0"/>
              </a:rPr>
              <a:t>temps </a:t>
            </a:r>
            <a:r>
              <a:rPr lang="fr-FR" sz="1400" dirty="0">
                <a:latin typeface="Calibri" pitchFamily="34" charset="0"/>
              </a:rPr>
              <a:t>complet ou partiel</a:t>
            </a:r>
          </a:p>
        </p:txBody>
      </p:sp>
      <p:sp>
        <p:nvSpPr>
          <p:cNvPr id="68" name="Rectangle à coins arrondis 67"/>
          <p:cNvSpPr/>
          <p:nvPr/>
        </p:nvSpPr>
        <p:spPr>
          <a:xfrm>
            <a:off x="333215" y="4219575"/>
            <a:ext cx="2859568" cy="1841500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1" name="Rectangle à coins arrondis 70"/>
          <p:cNvSpPr/>
          <p:nvPr/>
        </p:nvSpPr>
        <p:spPr>
          <a:xfrm>
            <a:off x="3355003" y="4219575"/>
            <a:ext cx="5317227" cy="1841500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grpSp>
        <p:nvGrpSpPr>
          <p:cNvPr id="27" name="Grouper 21"/>
          <p:cNvGrpSpPr>
            <a:grpSpLocks/>
          </p:cNvGrpSpPr>
          <p:nvPr/>
        </p:nvGrpSpPr>
        <p:grpSpPr bwMode="auto">
          <a:xfrm>
            <a:off x="7389572" y="4314979"/>
            <a:ext cx="1147723" cy="1113905"/>
            <a:chOff x="6649270" y="2506439"/>
            <a:chExt cx="1484315" cy="1556626"/>
          </a:xfrm>
        </p:grpSpPr>
        <p:grpSp>
          <p:nvGrpSpPr>
            <p:cNvPr id="29" name="Grouper 6"/>
            <p:cNvGrpSpPr>
              <a:grpSpLocks/>
            </p:cNvGrpSpPr>
            <p:nvPr/>
          </p:nvGrpSpPr>
          <p:grpSpPr bwMode="auto">
            <a:xfrm>
              <a:off x="6649270" y="2506439"/>
              <a:ext cx="1484315" cy="1556626"/>
              <a:chOff x="7323138" y="5018089"/>
              <a:chExt cx="1044575" cy="1042987"/>
            </a:xfrm>
          </p:grpSpPr>
          <p:pic>
            <p:nvPicPr>
              <p:cNvPr id="32" name="Image 19" descr="semaine_1.pn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23138" y="5018089"/>
                <a:ext cx="1044575" cy="1042987"/>
              </a:xfrm>
              <a:prstGeom prst="rect">
                <a:avLst/>
              </a:prstGeom>
              <a:solidFill>
                <a:srgbClr val="FDE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Rectangle 32"/>
              <p:cNvSpPr/>
              <p:nvPr/>
            </p:nvSpPr>
            <p:spPr>
              <a:xfrm>
                <a:off x="8067188" y="5552873"/>
                <a:ext cx="149704" cy="80802"/>
              </a:xfrm>
              <a:prstGeom prst="rect">
                <a:avLst/>
              </a:prstGeom>
              <a:solidFill>
                <a:srgbClr val="FDEADA"/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fr-FR"/>
              </a:p>
            </p:txBody>
          </p:sp>
          <p:cxnSp>
            <p:nvCxnSpPr>
              <p:cNvPr id="34" name="Connecteur droit 33"/>
              <p:cNvCxnSpPr>
                <a:stCxn id="33" idx="0"/>
                <a:endCxn id="33" idx="2"/>
              </p:cNvCxnSpPr>
              <p:nvPr/>
            </p:nvCxnSpPr>
            <p:spPr>
              <a:xfrm>
                <a:off x="8142040" y="5552873"/>
                <a:ext cx="0" cy="80802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Rectangle 29"/>
            <p:cNvSpPr/>
            <p:nvPr/>
          </p:nvSpPr>
          <p:spPr>
            <a:xfrm>
              <a:off x="7198546" y="3304587"/>
              <a:ext cx="122238" cy="120595"/>
            </a:xfrm>
            <a:prstGeom prst="rect">
              <a:avLst/>
            </a:prstGeom>
            <a:solidFill>
              <a:srgbClr val="FDEADA"/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fr-FR"/>
            </a:p>
          </p:txBody>
        </p:sp>
        <p:sp>
          <p:nvSpPr>
            <p:cNvPr id="31" name="Rectangle 30"/>
            <p:cNvSpPr/>
            <p:nvPr/>
          </p:nvSpPr>
          <p:spPr>
            <a:xfrm rot="390786">
              <a:off x="7446196" y="3298240"/>
              <a:ext cx="122238" cy="120595"/>
            </a:xfrm>
            <a:prstGeom prst="rect">
              <a:avLst/>
            </a:prstGeom>
            <a:solidFill>
              <a:srgbClr val="FDEADA"/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fr-FR"/>
            </a:p>
          </p:txBody>
        </p:sp>
      </p:grpSp>
      <p:cxnSp>
        <p:nvCxnSpPr>
          <p:cNvPr id="3" name="Connecteur droit 2"/>
          <p:cNvCxnSpPr/>
          <p:nvPr/>
        </p:nvCxnSpPr>
        <p:spPr>
          <a:xfrm flipH="1">
            <a:off x="6851511" y="4363640"/>
            <a:ext cx="730908" cy="8207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 bwMode="auto">
          <a:xfrm>
            <a:off x="3134897" y="5397869"/>
            <a:ext cx="0" cy="119062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130" y="4292250"/>
            <a:ext cx="1020464" cy="110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U:\B banque PICTOS\150619   Banque actualisée\maison (3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e 34"/>
          <p:cNvGrpSpPr/>
          <p:nvPr/>
        </p:nvGrpSpPr>
        <p:grpSpPr>
          <a:xfrm>
            <a:off x="142638" y="119753"/>
            <a:ext cx="1411024" cy="1194579"/>
            <a:chOff x="14288" y="0"/>
            <a:chExt cx="1439862" cy="1270000"/>
          </a:xfrm>
        </p:grpSpPr>
        <p:pic>
          <p:nvPicPr>
            <p:cNvPr id="36" name="Image 30" descr="demi pension.JPG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4288" y="0"/>
              <a:ext cx="1439862" cy="127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28" descr="travailleur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88975" y="571500"/>
              <a:ext cx="339725" cy="339725"/>
            </a:xfrm>
            <a:prstGeom prst="rect">
              <a:avLst/>
            </a:prstGeom>
            <a:noFill/>
          </p:spPr>
        </p:pic>
      </p:grpSp>
      <p:sp>
        <p:nvSpPr>
          <p:cNvPr id="38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41" descr="qui sont-ils_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6984" y="2566189"/>
            <a:ext cx="936625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7"/>
          <p:cNvSpPr txBox="1">
            <a:spLocks noChangeArrowheads="1"/>
          </p:cNvSpPr>
          <p:nvPr/>
        </p:nvSpPr>
        <p:spPr bwMode="auto">
          <a:xfrm>
            <a:off x="4927268" y="3529434"/>
            <a:ext cx="379095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dirty="0">
                <a:latin typeface="Calibri" pitchFamily="34" charset="0"/>
              </a:rPr>
              <a:t>Personnes adultes  en situation  </a:t>
            </a:r>
          </a:p>
          <a:p>
            <a:pPr algn="ctr"/>
            <a:r>
              <a:rPr lang="fr-FR" sz="1400" dirty="0">
                <a:latin typeface="Calibri" pitchFamily="34" charset="0"/>
              </a:rPr>
              <a:t>handicap moteur, handicap mental, malentendants </a:t>
            </a:r>
          </a:p>
        </p:txBody>
      </p:sp>
      <p:pic>
        <p:nvPicPr>
          <p:cNvPr id="11" name="Image 14" descr="handicap moteu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3090" y="2288740"/>
            <a:ext cx="828675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46" descr="Handicap_mental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64098" y="2394122"/>
            <a:ext cx="6953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47" descr="sour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14367" y="2303634"/>
            <a:ext cx="8286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à coins arrondis 13"/>
          <p:cNvSpPr/>
          <p:nvPr/>
        </p:nvSpPr>
        <p:spPr>
          <a:xfrm>
            <a:off x="366713" y="4752975"/>
            <a:ext cx="3176587" cy="1603375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6" name="ZoneTexte 3"/>
          <p:cNvSpPr txBox="1">
            <a:spLocks noChangeArrowheads="1"/>
          </p:cNvSpPr>
          <p:nvPr/>
        </p:nvSpPr>
        <p:spPr bwMode="auto">
          <a:xfrm>
            <a:off x="709848" y="5949202"/>
            <a:ext cx="6142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>
                <a:latin typeface="Calibri" pitchFamily="34" charset="0"/>
              </a:rPr>
              <a:t>Ou?</a:t>
            </a:r>
          </a:p>
        </p:txBody>
      </p:sp>
      <p:pic>
        <p:nvPicPr>
          <p:cNvPr id="17" name="Image 5" descr="france-292x30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7888" y="5102225"/>
            <a:ext cx="928687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 17" descr="endroit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4038" y="4870450"/>
            <a:ext cx="10191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Flèche droite rayée 18"/>
          <p:cNvSpPr/>
          <p:nvPr/>
        </p:nvSpPr>
        <p:spPr>
          <a:xfrm>
            <a:off x="1572958" y="5447112"/>
            <a:ext cx="506384" cy="290657"/>
          </a:xfrm>
          <a:prstGeom prst="stripedRight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20" name="Image 8" descr="Handicap moteur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10137" y="5019775"/>
            <a:ext cx="936625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ZoneTexte 9"/>
          <p:cNvSpPr txBox="1">
            <a:spLocks noChangeArrowheads="1"/>
          </p:cNvSpPr>
          <p:nvPr/>
        </p:nvSpPr>
        <p:spPr bwMode="auto">
          <a:xfrm>
            <a:off x="3973512" y="6080623"/>
            <a:ext cx="12806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>
                <a:latin typeface="Calibri" pitchFamily="34" charset="0"/>
              </a:rPr>
              <a:t>O</a:t>
            </a:r>
            <a:r>
              <a:rPr lang="fr-FR" sz="2000" b="1" dirty="0" smtClean="0">
                <a:latin typeface="Calibri" pitchFamily="34" charset="0"/>
              </a:rPr>
              <a:t>uverture</a:t>
            </a:r>
            <a:endParaRPr lang="fr-FR" sz="2000" b="1" dirty="0">
              <a:latin typeface="Calibri" pitchFamily="34" charset="0"/>
            </a:endParaRPr>
          </a:p>
        </p:txBody>
      </p:sp>
      <p:pic>
        <p:nvPicPr>
          <p:cNvPr id="22" name="Image 20" descr="montre_5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73512" y="5012577"/>
            <a:ext cx="936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ZoneTexte 23"/>
          <p:cNvSpPr txBox="1">
            <a:spLocks noChangeArrowheads="1"/>
          </p:cNvSpPr>
          <p:nvPr/>
        </p:nvSpPr>
        <p:spPr bwMode="auto">
          <a:xfrm>
            <a:off x="6534937" y="6041535"/>
            <a:ext cx="17359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</a:rPr>
              <a:t>Du lundi au vendredi</a:t>
            </a:r>
          </a:p>
        </p:txBody>
      </p:sp>
      <p:sp>
        <p:nvSpPr>
          <p:cNvPr id="24" name="Rectangle à coins arrondis 23"/>
          <p:cNvSpPr/>
          <p:nvPr/>
        </p:nvSpPr>
        <p:spPr>
          <a:xfrm>
            <a:off x="3830129" y="4752975"/>
            <a:ext cx="4996372" cy="1727758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25" name="Picture 2" descr="C:\Users\elisabeth.cataix\Desktop\Mes documents\ActionCAA APF\GroupePULSE\pictos et dessins\Banque actualisée au 18 sept 2014\semaine 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541" y="5241755"/>
            <a:ext cx="2717610" cy="64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ZoneTexte 31"/>
          <p:cNvSpPr txBox="1"/>
          <p:nvPr/>
        </p:nvSpPr>
        <p:spPr>
          <a:xfrm>
            <a:off x="695246" y="3611499"/>
            <a:ext cx="145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Pour qui ?</a:t>
            </a:r>
            <a:endParaRPr lang="fr-FR" sz="2000" b="1" dirty="0"/>
          </a:p>
        </p:txBody>
      </p:sp>
      <p:cxnSp>
        <p:nvCxnSpPr>
          <p:cNvPr id="33" name="Connecteur droit 32"/>
          <p:cNvCxnSpPr/>
          <p:nvPr/>
        </p:nvCxnSpPr>
        <p:spPr>
          <a:xfrm>
            <a:off x="7970808" y="5207249"/>
            <a:ext cx="722342" cy="64786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flipV="1">
            <a:off x="7970809" y="5241755"/>
            <a:ext cx="600104" cy="61336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Rectangle à coins arrondis 26"/>
          <p:cNvSpPr/>
          <p:nvPr/>
        </p:nvSpPr>
        <p:spPr>
          <a:xfrm>
            <a:off x="399529" y="1960360"/>
            <a:ext cx="8426972" cy="2422518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29" name="Picture 2" descr="C:\Users\elisabeth.cataix\Desktop\Mes documents\ActionCAA APF\A Groupe PULSE\pictos et dessins\ARASAAC Pictos bricolés\adulte 3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064" y="2173755"/>
            <a:ext cx="1133770" cy="145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U:\B banque PICTOS\150619   Banque actualisée\maison (3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ZoneTexte 36"/>
          <p:cNvSpPr txBox="1"/>
          <p:nvPr/>
        </p:nvSpPr>
        <p:spPr>
          <a:xfrm>
            <a:off x="1777823" y="448469"/>
            <a:ext cx="1298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0083E6"/>
                </a:solidFill>
              </a:rPr>
              <a:t>SAMSAH</a:t>
            </a:r>
            <a:endParaRPr lang="fr-FR" sz="2000" b="1" dirty="0">
              <a:solidFill>
                <a:srgbClr val="0083E6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755282" y="795160"/>
            <a:ext cx="7212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</a:t>
            </a:r>
            <a:r>
              <a:rPr lang="fr-FR" dirty="0" smtClean="0"/>
              <a:t>ervice d’accompagnement médico-social pour adultes handicapées</a:t>
            </a:r>
            <a:endParaRPr lang="fr-FR" dirty="0"/>
          </a:p>
        </p:txBody>
      </p:sp>
      <p:pic>
        <p:nvPicPr>
          <p:cNvPr id="30" name="Image 29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21"/>
            <a:ext cx="1749407" cy="1213004"/>
          </a:xfrm>
          <a:prstGeom prst="rect">
            <a:avLst/>
          </a:prstGeom>
        </p:spPr>
      </p:pic>
      <p:sp>
        <p:nvSpPr>
          <p:cNvPr id="3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19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5"/>
          <p:cNvSpPr>
            <a:spLocks noChangeArrowheads="1"/>
          </p:cNvSpPr>
          <p:nvPr/>
        </p:nvSpPr>
        <p:spPr bwMode="auto">
          <a:xfrm>
            <a:off x="2170876" y="3225918"/>
            <a:ext cx="21471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>
                <a:latin typeface="Calibri" pitchFamily="34" charset="0"/>
              </a:rPr>
              <a:t>Critères </a:t>
            </a:r>
            <a:r>
              <a:rPr lang="fr-FR" sz="2000" b="1" dirty="0" smtClean="0">
                <a:latin typeface="Calibri" pitchFamily="34" charset="0"/>
              </a:rPr>
              <a:t>admission</a:t>
            </a:r>
            <a:endParaRPr lang="fr-FR" sz="2000" b="1" dirty="0">
              <a:latin typeface="Calibri" pitchFamily="34" charset="0"/>
            </a:endParaRPr>
          </a:p>
        </p:txBody>
      </p:sp>
      <p:pic>
        <p:nvPicPr>
          <p:cNvPr id="28674" name="Image 6" descr="ed38a641-71b1-45f3-8bca-1acf3a06f354-MDPH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384" y="1969713"/>
            <a:ext cx="993775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ZoneTexte 8"/>
          <p:cNvSpPr txBox="1">
            <a:spLocks noChangeArrowheads="1"/>
          </p:cNvSpPr>
          <p:nvPr/>
        </p:nvSpPr>
        <p:spPr bwMode="auto">
          <a:xfrm>
            <a:off x="5338761" y="3021533"/>
            <a:ext cx="28678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200" dirty="0" smtClean="0">
                <a:latin typeface="Calibri" pitchFamily="34" charset="0"/>
              </a:rPr>
              <a:t>La MDPH donne une orientation pour 1 ou plusieurs  années.</a:t>
            </a:r>
            <a:endParaRPr lang="fr-FR" sz="1200" dirty="0">
              <a:latin typeface="Calibri" pitchFamily="34" charset="0"/>
            </a:endParaRPr>
          </a:p>
        </p:txBody>
      </p:sp>
      <p:pic>
        <p:nvPicPr>
          <p:cNvPr id="28679" name="Image 14" descr="signer_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70876" y="2213093"/>
            <a:ext cx="1012825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Image 15" descr="entrer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83701" y="2209918"/>
            <a:ext cx="1016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à coins arrondis 23"/>
          <p:cNvSpPr/>
          <p:nvPr/>
        </p:nvSpPr>
        <p:spPr>
          <a:xfrm>
            <a:off x="1978819" y="1818024"/>
            <a:ext cx="6351588" cy="1841500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8693" name="Rectangle 28"/>
          <p:cNvSpPr>
            <a:spLocks noChangeArrowheads="1"/>
          </p:cNvSpPr>
          <p:nvPr/>
        </p:nvSpPr>
        <p:spPr bwMode="auto">
          <a:xfrm>
            <a:off x="6029325" y="5522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34" name="Flèche droite rayée 33"/>
          <p:cNvSpPr/>
          <p:nvPr/>
        </p:nvSpPr>
        <p:spPr>
          <a:xfrm>
            <a:off x="4199701" y="2544243"/>
            <a:ext cx="506384" cy="290657"/>
          </a:xfrm>
          <a:prstGeom prst="stripedRight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5" name="Rectangle à coins arrondis 24"/>
          <p:cNvSpPr/>
          <p:nvPr/>
        </p:nvSpPr>
        <p:spPr>
          <a:xfrm>
            <a:off x="1955006" y="4106540"/>
            <a:ext cx="6251575" cy="2235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8" name="ZoneTexte 32"/>
          <p:cNvSpPr txBox="1">
            <a:spLocks noChangeArrowheads="1"/>
          </p:cNvSpPr>
          <p:nvPr/>
        </p:nvSpPr>
        <p:spPr bwMode="auto">
          <a:xfrm>
            <a:off x="4537341" y="5326077"/>
            <a:ext cx="357228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200" dirty="0" smtClean="0">
                <a:latin typeface="Calibri" pitchFamily="34" charset="0"/>
              </a:rPr>
              <a:t> Contrat d’accompagnement signé par la directrice et la personne accompagnée.</a:t>
            </a:r>
          </a:p>
          <a:p>
            <a:r>
              <a:rPr lang="fr-FR" sz="1200" dirty="0" smtClean="0">
                <a:latin typeface="Calibri" pitchFamily="34" charset="0"/>
              </a:rPr>
              <a:t>Projet </a:t>
            </a:r>
            <a:r>
              <a:rPr lang="fr-FR" sz="1200" dirty="0">
                <a:latin typeface="Calibri" pitchFamily="34" charset="0"/>
              </a:rPr>
              <a:t>d’accompagnement </a:t>
            </a:r>
            <a:r>
              <a:rPr lang="fr-FR" sz="1200" dirty="0" smtClean="0">
                <a:latin typeface="Calibri" pitchFamily="34" charset="0"/>
              </a:rPr>
              <a:t>personnalisé écrit avec la personne chaque année.</a:t>
            </a:r>
            <a:endParaRPr lang="fr-FR" sz="1200" dirty="0">
              <a:latin typeface="Calibri" pitchFamily="34" charset="0"/>
            </a:endParaRPr>
          </a:p>
          <a:p>
            <a:r>
              <a:rPr lang="fr-FR" sz="1200" dirty="0">
                <a:latin typeface="Calibri" pitchFamily="34" charset="0"/>
              </a:rPr>
              <a:t> </a:t>
            </a:r>
          </a:p>
        </p:txBody>
      </p:sp>
      <p:sp>
        <p:nvSpPr>
          <p:cNvPr id="39" name="Flèche droite rayée 38"/>
          <p:cNvSpPr/>
          <p:nvPr/>
        </p:nvSpPr>
        <p:spPr>
          <a:xfrm>
            <a:off x="3546886" y="4837519"/>
            <a:ext cx="506384" cy="290657"/>
          </a:xfrm>
          <a:prstGeom prst="stripedRight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0" name="ZoneTexte 12"/>
          <p:cNvSpPr txBox="1">
            <a:spLocks noChangeArrowheads="1"/>
          </p:cNvSpPr>
          <p:nvPr/>
        </p:nvSpPr>
        <p:spPr bwMode="auto">
          <a:xfrm>
            <a:off x="1988565" y="5808883"/>
            <a:ext cx="25029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>
                <a:latin typeface="Calibri" pitchFamily="34" charset="0"/>
              </a:rPr>
              <a:t>Accueil contractualisé</a:t>
            </a:r>
          </a:p>
        </p:txBody>
      </p:sp>
      <p:pic>
        <p:nvPicPr>
          <p:cNvPr id="41" name="Image 14" descr="signer_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00478" y="4402872"/>
            <a:ext cx="1303397" cy="130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2" name="Group 24"/>
          <p:cNvGrpSpPr>
            <a:grpSpLocks/>
          </p:cNvGrpSpPr>
          <p:nvPr/>
        </p:nvGrpSpPr>
        <p:grpSpPr bwMode="auto">
          <a:xfrm>
            <a:off x="4537341" y="4289103"/>
            <a:ext cx="1768475" cy="935037"/>
            <a:chOff x="240" y="1056"/>
            <a:chExt cx="2208" cy="1416"/>
          </a:xfrm>
        </p:grpSpPr>
        <p:pic>
          <p:nvPicPr>
            <p:cNvPr id="43" name="Picture 2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32" y="1200"/>
              <a:ext cx="1770" cy="1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" name="Rectangle 26"/>
            <p:cNvSpPr>
              <a:spLocks noChangeArrowheads="1"/>
            </p:cNvSpPr>
            <p:nvPr/>
          </p:nvSpPr>
          <p:spPr bwMode="auto">
            <a:xfrm>
              <a:off x="240" y="1056"/>
              <a:ext cx="2208" cy="13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pic>
        <p:nvPicPr>
          <p:cNvPr id="22" name="Picture 2" descr="C:\Users\elisabeth.cataix\Desktop\CDPhotos\DD Banques de pictos\ARASAAC Sept13\anné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633" y="4234709"/>
            <a:ext cx="1027976" cy="102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U:\B banque PICTOS\150619   Banque actualisée\maison (3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elisabeth.cataix\Desktop\CDPhotos\DD Banques de pictos\ARASAAC Sept13\anné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367" y="2163616"/>
            <a:ext cx="788703" cy="78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elisabeth.cataix\Desktop\CDPhotos\DD Banques de pictos\ARASAAC Sept13\anné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415" y="2176424"/>
            <a:ext cx="788703" cy="78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elisabeth.cataix\Desktop\CDPhotos\DD Banques de pictos\ARASAAC Sept13\anné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878" y="2176424"/>
            <a:ext cx="788703" cy="78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ZoneTexte 32"/>
          <p:cNvSpPr txBox="1"/>
          <p:nvPr/>
        </p:nvSpPr>
        <p:spPr>
          <a:xfrm>
            <a:off x="1777823" y="448469"/>
            <a:ext cx="1298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0083E6"/>
                </a:solidFill>
              </a:rPr>
              <a:t>SAMSAH</a:t>
            </a:r>
            <a:endParaRPr lang="fr-FR" sz="2000" b="1" dirty="0">
              <a:solidFill>
                <a:srgbClr val="0083E6"/>
              </a:solidFill>
            </a:endParaRPr>
          </a:p>
        </p:txBody>
      </p:sp>
      <p:pic>
        <p:nvPicPr>
          <p:cNvPr id="26" name="Image 2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49407" cy="1213004"/>
          </a:xfrm>
          <a:prstGeom prst="rect">
            <a:avLst/>
          </a:prstGeom>
        </p:spPr>
      </p:pic>
      <p:sp>
        <p:nvSpPr>
          <p:cNvPr id="27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71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7694613" y="2506663"/>
            <a:ext cx="687387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8" name="Flèche vers la droite 37"/>
          <p:cNvSpPr/>
          <p:nvPr/>
        </p:nvSpPr>
        <p:spPr>
          <a:xfrm rot="3003117">
            <a:off x="8216900" y="2608263"/>
            <a:ext cx="165100" cy="165100"/>
          </a:xfrm>
          <a:prstGeom prst="rightArrow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49" name="Picture 2" descr="U:\B banque PICTOS\150619   Banque actualisée\maison (3)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e 3"/>
          <p:cNvGrpSpPr/>
          <p:nvPr/>
        </p:nvGrpSpPr>
        <p:grpSpPr>
          <a:xfrm>
            <a:off x="1662753" y="1570990"/>
            <a:ext cx="7051692" cy="4600988"/>
            <a:chOff x="1662753" y="1316842"/>
            <a:chExt cx="7051692" cy="5068192"/>
          </a:xfrm>
        </p:grpSpPr>
        <p:pic>
          <p:nvPicPr>
            <p:cNvPr id="31745" name="Image 4" descr="point d'interrogation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686460" y="1516528"/>
              <a:ext cx="5334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48" name="ZoneTexte 5"/>
            <p:cNvSpPr txBox="1">
              <a:spLocks noChangeArrowheads="1"/>
            </p:cNvSpPr>
            <p:nvPr/>
          </p:nvSpPr>
          <p:spPr bwMode="auto">
            <a:xfrm>
              <a:off x="2090536" y="3694305"/>
              <a:ext cx="76041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200" dirty="0">
                  <a:latin typeface="Calibri" pitchFamily="34" charset="0"/>
                </a:rPr>
                <a:t>directeur</a:t>
              </a:r>
            </a:p>
          </p:txBody>
        </p:sp>
        <p:pic>
          <p:nvPicPr>
            <p:cNvPr id="31750" name="Image 10" descr="groupe_1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317390" y="1419018"/>
              <a:ext cx="1023937" cy="1023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1" name="Image 11" descr="directeur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39724" y="2758401"/>
              <a:ext cx="911225" cy="911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2" name="Image 12" descr="secrÇtaire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447544" y="2763371"/>
              <a:ext cx="8382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53" name="ZoneTexte 13"/>
            <p:cNvSpPr txBox="1">
              <a:spLocks noChangeArrowheads="1"/>
            </p:cNvSpPr>
            <p:nvPr/>
          </p:nvSpPr>
          <p:spPr bwMode="auto">
            <a:xfrm>
              <a:off x="3524538" y="3620743"/>
              <a:ext cx="814388" cy="27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200" dirty="0">
                  <a:latin typeface="Calibri" pitchFamily="34" charset="0"/>
                </a:rPr>
                <a:t>secrétaire</a:t>
              </a:r>
            </a:p>
          </p:txBody>
        </p:sp>
        <p:pic>
          <p:nvPicPr>
            <p:cNvPr id="31754" name="Image 15" descr="psychologue.pn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943390" y="4491287"/>
              <a:ext cx="901700" cy="901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55" name="ZoneTexte 16"/>
            <p:cNvSpPr txBox="1">
              <a:spLocks noChangeArrowheads="1"/>
            </p:cNvSpPr>
            <p:nvPr/>
          </p:nvSpPr>
          <p:spPr bwMode="auto">
            <a:xfrm>
              <a:off x="3845090" y="5641605"/>
              <a:ext cx="145732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200" dirty="0">
                  <a:latin typeface="Calibri" pitchFamily="34" charset="0"/>
                </a:rPr>
                <a:t>Educateur spécialisé</a:t>
              </a:r>
            </a:p>
          </p:txBody>
        </p:sp>
        <p:sp>
          <p:nvSpPr>
            <p:cNvPr id="18" name="Rectangle à coins arrondis 17"/>
            <p:cNvSpPr/>
            <p:nvPr/>
          </p:nvSpPr>
          <p:spPr>
            <a:xfrm>
              <a:off x="1662753" y="1316842"/>
              <a:ext cx="7051692" cy="5068192"/>
            </a:xfrm>
            <a:prstGeom prst="round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31757" name="ZoneTexte 18"/>
            <p:cNvSpPr txBox="1">
              <a:spLocks noChangeArrowheads="1"/>
            </p:cNvSpPr>
            <p:nvPr/>
          </p:nvSpPr>
          <p:spPr bwMode="auto">
            <a:xfrm>
              <a:off x="2395336" y="1649818"/>
              <a:ext cx="263283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000" b="1" dirty="0">
                  <a:latin typeface="Calibri" pitchFamily="34" charset="0"/>
                </a:rPr>
                <a:t>Quels </a:t>
              </a:r>
              <a:r>
                <a:rPr lang="fr-FR" sz="2000" b="1" dirty="0" smtClean="0">
                  <a:latin typeface="Calibri" pitchFamily="34" charset="0"/>
                </a:rPr>
                <a:t>professionnels  </a:t>
              </a:r>
              <a:r>
                <a:rPr lang="fr-FR" sz="2000" b="1" dirty="0">
                  <a:latin typeface="Calibri" pitchFamily="34" charset="0"/>
                </a:rPr>
                <a:t>?</a:t>
              </a:r>
            </a:p>
          </p:txBody>
        </p:sp>
        <p:sp>
          <p:nvSpPr>
            <p:cNvPr id="31760" name="ZoneTexte 2"/>
            <p:cNvSpPr txBox="1">
              <a:spLocks noChangeArrowheads="1"/>
            </p:cNvSpPr>
            <p:nvPr/>
          </p:nvSpPr>
          <p:spPr bwMode="auto">
            <a:xfrm>
              <a:off x="2963357" y="5474027"/>
              <a:ext cx="96837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200" dirty="0">
                  <a:latin typeface="Calibri" pitchFamily="34" charset="0"/>
                </a:rPr>
                <a:t>Psychologue</a:t>
              </a:r>
            </a:p>
          </p:txBody>
        </p:sp>
        <p:pic>
          <p:nvPicPr>
            <p:cNvPr id="31761" name="Image 9" descr="assistante sociale_1.png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481207" y="4377309"/>
              <a:ext cx="931862" cy="930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64" name="ZoneTexte 38"/>
            <p:cNvSpPr txBox="1">
              <a:spLocks noChangeArrowheads="1"/>
            </p:cNvSpPr>
            <p:nvPr/>
          </p:nvSpPr>
          <p:spPr bwMode="auto">
            <a:xfrm>
              <a:off x="5277213" y="5315900"/>
              <a:ext cx="1339850" cy="305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sz="1200" dirty="0" smtClean="0">
                  <a:latin typeface="Calibri" pitchFamily="34" charset="0"/>
                </a:rPr>
                <a:t>CESF</a:t>
              </a:r>
              <a:endParaRPr lang="fr-FR" sz="1200" dirty="0">
                <a:latin typeface="Calibri" pitchFamily="34" charset="0"/>
              </a:endParaRPr>
            </a:p>
          </p:txBody>
        </p:sp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6336" y="4433245"/>
              <a:ext cx="1120877" cy="1120877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8958" y="4346184"/>
              <a:ext cx="1714202" cy="1191906"/>
            </a:xfrm>
            <a:prstGeom prst="rect">
              <a:avLst/>
            </a:prstGeom>
          </p:spPr>
        </p:pic>
        <p:sp>
          <p:nvSpPr>
            <p:cNvPr id="98" name="ZoneTexte 16"/>
            <p:cNvSpPr txBox="1">
              <a:spLocks noChangeArrowheads="1"/>
            </p:cNvSpPr>
            <p:nvPr/>
          </p:nvSpPr>
          <p:spPr bwMode="auto">
            <a:xfrm>
              <a:off x="6686460" y="5611752"/>
              <a:ext cx="128406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200" dirty="0" smtClean="0">
                  <a:latin typeface="Calibri" pitchFamily="34" charset="0"/>
                </a:rPr>
                <a:t>Assistante sociale</a:t>
              </a:r>
              <a:endParaRPr lang="fr-FR" sz="1200" dirty="0">
                <a:latin typeface="Calibri" pitchFamily="34" charset="0"/>
              </a:endParaRPr>
            </a:p>
          </p:txBody>
        </p:sp>
        <p:pic>
          <p:nvPicPr>
            <p:cNvPr id="1028" name="Picture 4" descr="http://arasaac.org/classes/img/thumbnail.php?i=c2l6ZT0zMDAmcnV0YT0uLi8uLi9yZXBvc2l0b3Jpby9vcmlnaW5hbGVzLzI1NzEwLnBuZw==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8248" y="4433245"/>
              <a:ext cx="959742" cy="959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9" name="ZoneTexte 2"/>
            <p:cNvSpPr txBox="1">
              <a:spLocks noChangeArrowheads="1"/>
            </p:cNvSpPr>
            <p:nvPr/>
          </p:nvSpPr>
          <p:spPr bwMode="auto">
            <a:xfrm>
              <a:off x="1706213" y="5473253"/>
              <a:ext cx="135171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200" dirty="0" smtClean="0">
                  <a:latin typeface="Calibri" pitchFamily="34" charset="0"/>
                </a:rPr>
                <a:t>Neuropsychologue</a:t>
              </a:r>
              <a:endParaRPr lang="fr-FR" sz="1200" dirty="0">
                <a:latin typeface="Calibri" pitchFamily="34" charset="0"/>
              </a:endParaRPr>
            </a:p>
          </p:txBody>
        </p:sp>
        <p:pic>
          <p:nvPicPr>
            <p:cNvPr id="1030" name="Picture 6" descr="http://arasaac.org/classes/img/thumbnail.php?i=c2l6ZT0zMDAmcnV0YT0uLi8uLi9yZXBvc2l0b3Jpby9vcmlnaW5hbGVzLzE2MDgyLnBuZw==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9229" y="2506663"/>
              <a:ext cx="959742" cy="959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" name="ZoneTexte 16"/>
            <p:cNvSpPr txBox="1">
              <a:spLocks noChangeArrowheads="1"/>
            </p:cNvSpPr>
            <p:nvPr/>
          </p:nvSpPr>
          <p:spPr bwMode="auto">
            <a:xfrm>
              <a:off x="7052985" y="3556958"/>
              <a:ext cx="116095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200" dirty="0" smtClean="0">
                  <a:latin typeface="Calibri" pitchFamily="34" charset="0"/>
                </a:rPr>
                <a:t>ergothérapeute</a:t>
              </a:r>
              <a:endParaRPr lang="fr-FR" sz="1200" dirty="0">
                <a:latin typeface="Calibri" pitchFamily="34" charset="0"/>
              </a:endParaRPr>
            </a:p>
          </p:txBody>
        </p:sp>
        <p:sp>
          <p:nvSpPr>
            <p:cNvPr id="101" name="ZoneTexte 2"/>
            <p:cNvSpPr txBox="1">
              <a:spLocks noChangeArrowheads="1"/>
            </p:cNvSpPr>
            <p:nvPr/>
          </p:nvSpPr>
          <p:spPr bwMode="auto">
            <a:xfrm>
              <a:off x="4656861" y="3491806"/>
              <a:ext cx="106347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fr-FR" sz="1200" dirty="0" smtClean="0">
                  <a:latin typeface="Calibri" pitchFamily="34" charset="0"/>
                </a:rPr>
                <a:t>Médecin de coordination</a:t>
              </a:r>
              <a:endParaRPr lang="fr-FR" sz="1200" dirty="0">
                <a:latin typeface="Calibri" pitchFamily="34" charset="0"/>
              </a:endParaRPr>
            </a:p>
          </p:txBody>
        </p:sp>
        <p:sp>
          <p:nvSpPr>
            <p:cNvPr id="102" name="ZoneTexte 2"/>
            <p:cNvSpPr txBox="1">
              <a:spLocks noChangeArrowheads="1"/>
            </p:cNvSpPr>
            <p:nvPr/>
          </p:nvSpPr>
          <p:spPr bwMode="auto">
            <a:xfrm>
              <a:off x="5857078" y="3464626"/>
              <a:ext cx="106209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fr-FR" sz="1200" dirty="0" smtClean="0">
                  <a:latin typeface="Calibri" pitchFamily="34" charset="0"/>
                </a:rPr>
                <a:t>Infirmière de coordination</a:t>
              </a:r>
              <a:endParaRPr lang="fr-FR" sz="1200" dirty="0">
                <a:latin typeface="Calibri" pitchFamily="34" charset="0"/>
              </a:endParaRPr>
            </a:p>
          </p:txBody>
        </p:sp>
        <p:pic>
          <p:nvPicPr>
            <p:cNvPr id="1033" name="Picture 9" descr="C:\Users\Nous\AppData\Local\Temp\Rar$DIa0.957\Médecin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8111" y="2388003"/>
              <a:ext cx="1120975" cy="1120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Picture 11" descr="http://arasaac.org/classes/img/thumbnail.php?i=c2l6ZT0zMDAmcnV0YT0uLi8uLi9yZXBvc2l0b3Jpby9vcmlnaW5hbGVzLzIzNzUucG5n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2978" y="2428796"/>
              <a:ext cx="1080182" cy="1080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ZoneTexte 35"/>
          <p:cNvSpPr txBox="1"/>
          <p:nvPr/>
        </p:nvSpPr>
        <p:spPr>
          <a:xfrm>
            <a:off x="1777823" y="448469"/>
            <a:ext cx="1298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0083E6"/>
                </a:solidFill>
              </a:rPr>
              <a:t>SAMSAH</a:t>
            </a:r>
            <a:endParaRPr lang="fr-FR" sz="2000" b="1" dirty="0">
              <a:solidFill>
                <a:srgbClr val="0083E6"/>
              </a:solidFill>
            </a:endParaRPr>
          </a:p>
        </p:txBody>
      </p:sp>
      <p:pic>
        <p:nvPicPr>
          <p:cNvPr id="33" name="Image 3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49407" cy="1213004"/>
          </a:xfrm>
          <a:prstGeom prst="rect">
            <a:avLst/>
          </a:prstGeom>
        </p:spPr>
      </p:pic>
      <p:sp>
        <p:nvSpPr>
          <p:cNvPr id="34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69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7694613" y="2506663"/>
            <a:ext cx="687387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8" name="Flèche vers la droite 37"/>
          <p:cNvSpPr/>
          <p:nvPr/>
        </p:nvSpPr>
        <p:spPr>
          <a:xfrm rot="3003117">
            <a:off x="8216900" y="2608263"/>
            <a:ext cx="165100" cy="165100"/>
          </a:xfrm>
          <a:prstGeom prst="rightArrow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49" name="Picture 2" descr="U:\B banque PICTOS\150619   Banque actualisée\maison (3)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3" descr="C:\Users\elisabeth.cataix\Desktop\Mes documents\ActionCAA APF\GroupePULSE\pictos et dessins\Banque actualisée au 18 sept 2014\soigner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739" y="1561062"/>
            <a:ext cx="1332248" cy="13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à coins arrondis 58"/>
          <p:cNvSpPr/>
          <p:nvPr/>
        </p:nvSpPr>
        <p:spPr>
          <a:xfrm>
            <a:off x="455843" y="1496869"/>
            <a:ext cx="8550386" cy="4603894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60" name="Image 26" descr="hopital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0553" y="4507251"/>
            <a:ext cx="788196" cy="104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ZoneTexte 2"/>
          <p:cNvSpPr txBox="1">
            <a:spLocks noChangeArrowheads="1"/>
          </p:cNvSpPr>
          <p:nvPr/>
        </p:nvSpPr>
        <p:spPr bwMode="auto">
          <a:xfrm>
            <a:off x="2271519" y="5726976"/>
            <a:ext cx="64505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200" dirty="0" smtClean="0">
                <a:latin typeface="Calibri" pitchFamily="34" charset="0"/>
              </a:rPr>
              <a:t>Suivi de soins,  lien avec les libéraux (médecin, kinésithérapeute, orthophonistes…)</a:t>
            </a:r>
            <a:endParaRPr lang="fr-FR" sz="1200" dirty="0">
              <a:latin typeface="Calibri" pitchFamily="34" charset="0"/>
            </a:endParaRPr>
          </a:p>
        </p:txBody>
      </p:sp>
      <p:sp>
        <p:nvSpPr>
          <p:cNvPr id="70" name="ZoneTexte 18"/>
          <p:cNvSpPr txBox="1">
            <a:spLocks noChangeArrowheads="1"/>
          </p:cNvSpPr>
          <p:nvPr/>
        </p:nvSpPr>
        <p:spPr bwMode="auto">
          <a:xfrm>
            <a:off x="4635005" y="1820550"/>
            <a:ext cx="1127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Calibri" pitchFamily="34" charset="0"/>
              </a:rPr>
              <a:t>Les soins</a:t>
            </a:r>
            <a:endParaRPr lang="fr-FR" sz="2000" b="1" dirty="0">
              <a:latin typeface="Calibri" pitchFamily="34" charset="0"/>
            </a:endParaRPr>
          </a:p>
        </p:txBody>
      </p:sp>
      <p:pic>
        <p:nvPicPr>
          <p:cNvPr id="34" name="Picture 2" descr="C:\Users\Nous\AppData\Local\Temp\Rar$DIa0.713\bilan médica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407" y="2945153"/>
            <a:ext cx="886464" cy="878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848166" y="3877887"/>
            <a:ext cx="923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Les bilans</a:t>
            </a:r>
            <a:endParaRPr lang="fr-FR" sz="1200" dirty="0"/>
          </a:p>
        </p:txBody>
      </p:sp>
      <p:sp>
        <p:nvSpPr>
          <p:cNvPr id="41" name="ZoneTexte 40"/>
          <p:cNvSpPr txBox="1"/>
          <p:nvPr/>
        </p:nvSpPr>
        <p:spPr>
          <a:xfrm>
            <a:off x="4666233" y="3945925"/>
            <a:ext cx="3092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La coordination médicale</a:t>
            </a:r>
            <a:endParaRPr lang="fr-FR" sz="1200" dirty="0"/>
          </a:p>
        </p:txBody>
      </p:sp>
      <p:grpSp>
        <p:nvGrpSpPr>
          <p:cNvPr id="7" name="Groupe 6"/>
          <p:cNvGrpSpPr/>
          <p:nvPr/>
        </p:nvGrpSpPr>
        <p:grpSpPr>
          <a:xfrm>
            <a:off x="5257093" y="2568962"/>
            <a:ext cx="1113858" cy="1333698"/>
            <a:chOff x="1582841" y="4904885"/>
            <a:chExt cx="1113858" cy="1333698"/>
          </a:xfrm>
        </p:grpSpPr>
        <p:grpSp>
          <p:nvGrpSpPr>
            <p:cNvPr id="5" name="Groupe 4"/>
            <p:cNvGrpSpPr/>
            <p:nvPr/>
          </p:nvGrpSpPr>
          <p:grpSpPr>
            <a:xfrm>
              <a:off x="1582841" y="4904885"/>
              <a:ext cx="1113858" cy="1333698"/>
              <a:chOff x="1582841" y="4901632"/>
              <a:chExt cx="1113858" cy="1333698"/>
            </a:xfrm>
          </p:grpSpPr>
          <p:pic>
            <p:nvPicPr>
              <p:cNvPr id="2056" name="Picture 8" descr="C:\Users\Nous\AppData\Local\Temp\Rar$DIa0.012\CVS couleur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2841" y="4901632"/>
                <a:ext cx="1113858" cy="13336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Rectangle 3"/>
              <p:cNvSpPr/>
              <p:nvPr/>
            </p:nvSpPr>
            <p:spPr>
              <a:xfrm>
                <a:off x="1645237" y="5002890"/>
                <a:ext cx="354568" cy="2749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" name="ZoneTexte 5"/>
            <p:cNvSpPr txBox="1"/>
            <p:nvPr/>
          </p:nvSpPr>
          <p:spPr>
            <a:xfrm>
              <a:off x="1622956" y="4965340"/>
              <a:ext cx="98699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smtClean="0"/>
                <a:t>Réunion</a:t>
              </a:r>
              <a:endParaRPr lang="fr-FR" dirty="0"/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2468989" y="4337310"/>
            <a:ext cx="5375969" cy="1394288"/>
            <a:chOff x="3034800" y="4596742"/>
            <a:chExt cx="5375969" cy="1394288"/>
          </a:xfrm>
        </p:grpSpPr>
        <p:pic>
          <p:nvPicPr>
            <p:cNvPr id="62" name="Image 29" descr="orthophoniste_1.pn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505567" y="4780356"/>
              <a:ext cx="1106965" cy="1106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" name="Image 6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9120" y="4728784"/>
              <a:ext cx="1071562" cy="1129742"/>
            </a:xfrm>
            <a:prstGeom prst="rect">
              <a:avLst/>
            </a:prstGeom>
          </p:spPr>
        </p:pic>
        <p:sp>
          <p:nvSpPr>
            <p:cNvPr id="68" name="Rogner un rectangle avec un coin du même côté 67"/>
            <p:cNvSpPr/>
            <p:nvPr/>
          </p:nvSpPr>
          <p:spPr>
            <a:xfrm>
              <a:off x="4478240" y="4622828"/>
              <a:ext cx="1223500" cy="1341653"/>
            </a:xfrm>
            <a:prstGeom prst="snip2Same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69" name="Rogner un rectangle avec un coin du même côté 68"/>
            <p:cNvSpPr/>
            <p:nvPr/>
          </p:nvSpPr>
          <p:spPr>
            <a:xfrm>
              <a:off x="3034800" y="4596742"/>
              <a:ext cx="1223500" cy="1341653"/>
            </a:xfrm>
            <a:prstGeom prst="snip2Same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53" name="Rogner un rectangle avec un coin du même côté 52"/>
            <p:cNvSpPr/>
            <p:nvPr/>
          </p:nvSpPr>
          <p:spPr>
            <a:xfrm>
              <a:off x="5832886" y="4645247"/>
              <a:ext cx="1223500" cy="1341653"/>
            </a:xfrm>
            <a:prstGeom prst="snip2Same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2059" name="Picture 11" descr="C:\Users\Nous\AppData\Local\Temp\Rar$DIa0.155\Médecin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3039" y="4728784"/>
              <a:ext cx="1183347" cy="1183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ogner un rectangle avec un coin du même côté 54"/>
            <p:cNvSpPr/>
            <p:nvPr/>
          </p:nvSpPr>
          <p:spPr>
            <a:xfrm>
              <a:off x="7187269" y="4649377"/>
              <a:ext cx="1223500" cy="1341653"/>
            </a:xfrm>
            <a:prstGeom prst="snip2Same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2061" name="Picture 13" descr="http://arasaac.org/classes/img/thumbnail.php?i=c2l6ZT0zMDAmcnV0YT0uLi8uLi9yZXBvc2l0b3Jpby9vcmlnaW5hbGVzLzIzNzUucG5n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5596" y="4841036"/>
              <a:ext cx="1106299" cy="1106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ZoneTexte 31"/>
          <p:cNvSpPr txBox="1"/>
          <p:nvPr/>
        </p:nvSpPr>
        <p:spPr>
          <a:xfrm>
            <a:off x="1777823" y="448469"/>
            <a:ext cx="1298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0083E6"/>
                </a:solidFill>
              </a:rPr>
              <a:t>SAMSAH</a:t>
            </a:r>
            <a:endParaRPr lang="fr-FR" sz="2000" b="1" dirty="0">
              <a:solidFill>
                <a:srgbClr val="0083E6"/>
              </a:solidFill>
            </a:endParaRPr>
          </a:p>
        </p:txBody>
      </p:sp>
      <p:pic>
        <p:nvPicPr>
          <p:cNvPr id="30" name="Image 2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49407" cy="1213004"/>
          </a:xfrm>
          <a:prstGeom prst="rect">
            <a:avLst/>
          </a:prstGeom>
        </p:spPr>
      </p:pic>
      <p:sp>
        <p:nvSpPr>
          <p:cNvPr id="3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44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7694613" y="2506663"/>
            <a:ext cx="687387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8" name="Flèche vers la droite 37"/>
          <p:cNvSpPr/>
          <p:nvPr/>
        </p:nvSpPr>
        <p:spPr>
          <a:xfrm rot="3003117">
            <a:off x="8216900" y="2608263"/>
            <a:ext cx="165100" cy="165100"/>
          </a:xfrm>
          <a:prstGeom prst="rightArrow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49" name="Picture 2" descr="U:\B banque PICTOS\150619   Banque actualisée\maison (3)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à coins arrondis 58"/>
          <p:cNvSpPr/>
          <p:nvPr/>
        </p:nvSpPr>
        <p:spPr>
          <a:xfrm>
            <a:off x="463846" y="1570305"/>
            <a:ext cx="8550386" cy="4759527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0" name="ZoneTexte 18"/>
          <p:cNvSpPr txBox="1">
            <a:spLocks noChangeArrowheads="1"/>
          </p:cNvSpPr>
          <p:nvPr/>
        </p:nvSpPr>
        <p:spPr bwMode="auto">
          <a:xfrm>
            <a:off x="4653869" y="1878220"/>
            <a:ext cx="15007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Calibri" pitchFamily="34" charset="0"/>
              </a:rPr>
              <a:t>Les missions</a:t>
            </a:r>
            <a:endParaRPr lang="fr-FR" sz="2000" b="1" dirty="0">
              <a:latin typeface="Calibri" pitchFamily="34" charset="0"/>
            </a:endParaRPr>
          </a:p>
        </p:txBody>
      </p:sp>
      <p:pic>
        <p:nvPicPr>
          <p:cNvPr id="34" name="Picture 2" descr="C:\Users\Nous\AppData\Local\Temp\Rar$DIa0.713\bilan médic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52" y="3110035"/>
            <a:ext cx="886464" cy="878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743861" y="4061878"/>
            <a:ext cx="923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Les bilans</a:t>
            </a:r>
            <a:endParaRPr lang="fr-FR" sz="1200" dirty="0"/>
          </a:p>
        </p:txBody>
      </p:sp>
      <p:pic>
        <p:nvPicPr>
          <p:cNvPr id="2051" name="Picture 3" descr="C:\Users\Nous\AppData\Local\Temp\Rar$DIa0.989\Accessibilité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826" y="3001699"/>
            <a:ext cx="1022943" cy="102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://arasaac.org/classes/img/thumbnail.php?i=c2l6ZT0zMDAmcnV0YT0uLi8uLi9yZXBvc2l0b3Jpby9vcmlnaW5hbGVzLzE2MTk0LnBuZw==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09" y="4628412"/>
            <a:ext cx="1317848" cy="13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ZoneTexte 39"/>
          <p:cNvSpPr txBox="1"/>
          <p:nvPr/>
        </p:nvSpPr>
        <p:spPr>
          <a:xfrm>
            <a:off x="3618596" y="3869120"/>
            <a:ext cx="2040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Accompagnement budgétaire et administratif</a:t>
            </a:r>
            <a:endParaRPr lang="fr-FR" sz="1200" dirty="0"/>
          </a:p>
        </p:txBody>
      </p:sp>
      <p:sp>
        <p:nvSpPr>
          <p:cNvPr id="42" name="ZoneTexte 41"/>
          <p:cNvSpPr txBox="1"/>
          <p:nvPr/>
        </p:nvSpPr>
        <p:spPr>
          <a:xfrm>
            <a:off x="2828144" y="5801236"/>
            <a:ext cx="1480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L’aménagement du logement</a:t>
            </a:r>
            <a:endParaRPr lang="fr-FR" sz="1200" dirty="0"/>
          </a:p>
        </p:txBody>
      </p:sp>
      <p:sp>
        <p:nvSpPr>
          <p:cNvPr id="43" name="ZoneTexte 42"/>
          <p:cNvSpPr txBox="1"/>
          <p:nvPr/>
        </p:nvSpPr>
        <p:spPr>
          <a:xfrm>
            <a:off x="2166428" y="4142980"/>
            <a:ext cx="1205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L’accessibilité</a:t>
            </a:r>
            <a:endParaRPr lang="fr-FR" sz="1200" dirty="0"/>
          </a:p>
        </p:txBody>
      </p:sp>
      <p:pic>
        <p:nvPicPr>
          <p:cNvPr id="2058" name="Picture 10" descr="http://arasaac.org/classes/img/thumbnail.php?i=c2l6ZT0zMDAmcnV0YT0uLi8uLi9yZXBvc2l0b3Jpby9vcmlnaW5hbGVzLzExNjUzLnBuZw==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045" y="2815811"/>
            <a:ext cx="1000550" cy="10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ZoneTexte 50"/>
          <p:cNvSpPr txBox="1"/>
          <p:nvPr/>
        </p:nvSpPr>
        <p:spPr>
          <a:xfrm>
            <a:off x="7527818" y="3875078"/>
            <a:ext cx="13106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Véhicule adapté</a:t>
            </a:r>
            <a:endParaRPr lang="fr-FR" sz="1200" dirty="0"/>
          </a:p>
        </p:txBody>
      </p:sp>
      <p:sp>
        <p:nvSpPr>
          <p:cNvPr id="52" name="ZoneTexte 51"/>
          <p:cNvSpPr txBox="1"/>
          <p:nvPr/>
        </p:nvSpPr>
        <p:spPr>
          <a:xfrm>
            <a:off x="6154601" y="3757446"/>
            <a:ext cx="1263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Sorties, loisirs, vacances</a:t>
            </a:r>
            <a:endParaRPr lang="fr-FR" sz="1200" dirty="0"/>
          </a:p>
        </p:txBody>
      </p:sp>
      <p:pic>
        <p:nvPicPr>
          <p:cNvPr id="71" name="Image 70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746" y="2874265"/>
            <a:ext cx="1831061" cy="1277812"/>
          </a:xfrm>
          <a:prstGeom prst="rect">
            <a:avLst/>
          </a:prstGeom>
          <a:noFill/>
        </p:spPr>
      </p:pic>
      <p:pic>
        <p:nvPicPr>
          <p:cNvPr id="2055" name="Picture 7" descr="Afficher l'image d'origin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208" y="2278330"/>
            <a:ext cx="2023331" cy="140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Groupe 71"/>
          <p:cNvGrpSpPr/>
          <p:nvPr/>
        </p:nvGrpSpPr>
        <p:grpSpPr>
          <a:xfrm>
            <a:off x="4906133" y="4482883"/>
            <a:ext cx="3264362" cy="1739250"/>
            <a:chOff x="4669516" y="4507790"/>
            <a:chExt cx="3264362" cy="1739250"/>
          </a:xfrm>
        </p:grpSpPr>
        <p:pic>
          <p:nvPicPr>
            <p:cNvPr id="73" name="Image 72" descr="http://arasaac.org/classes/img/thumbnail.php?i=c2l6ZT0zMDAmcnV0YT0uLi8uLi9yZXBvc2l0b3Jpby9vcmlnaW5hbGVzLzI0NjEzLnBuZw=="/>
            <p:cNvPicPr/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5178" y="4738067"/>
              <a:ext cx="1005952" cy="11483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" name="ZoneTexte 73"/>
            <p:cNvSpPr txBox="1"/>
            <p:nvPr/>
          </p:nvSpPr>
          <p:spPr>
            <a:xfrm>
              <a:off x="4669516" y="5970041"/>
              <a:ext cx="17784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La formation, l’emploi</a:t>
              </a:r>
              <a:endParaRPr lang="fr-FR" sz="1200" dirty="0"/>
            </a:p>
          </p:txBody>
        </p:sp>
        <p:pic>
          <p:nvPicPr>
            <p:cNvPr id="75" name="Picture 2" descr="http://arasaac.org/classes/img/thumbnail.php?i=c2l6ZT0zMDAmcnV0YT0uLi8uLi9yZXBvc2l0b3Jpby9vcmlnaW5hbGVzLzc0MDkucG5n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7978" y="4507790"/>
              <a:ext cx="1485900" cy="1485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ZoneTexte 75"/>
            <p:cNvSpPr txBox="1"/>
            <p:nvPr/>
          </p:nvSpPr>
          <p:spPr>
            <a:xfrm>
              <a:off x="6764051" y="5933115"/>
              <a:ext cx="10543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Le logement</a:t>
              </a:r>
              <a:endParaRPr lang="fr-FR" sz="1200" dirty="0"/>
            </a:p>
          </p:txBody>
        </p:sp>
      </p:grpSp>
      <p:pic>
        <p:nvPicPr>
          <p:cNvPr id="5123" name="Picture 3" descr="C:\Users\Nous\AppData\Local\Temp\Rar$DIa0.073\aides à la mobilité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52" y="4560051"/>
            <a:ext cx="1299199" cy="129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ZoneTexte 44"/>
          <p:cNvSpPr txBox="1"/>
          <p:nvPr/>
        </p:nvSpPr>
        <p:spPr>
          <a:xfrm>
            <a:off x="1013152" y="5801235"/>
            <a:ext cx="1480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Déplacement / sécurité</a:t>
            </a:r>
            <a:endParaRPr lang="fr-FR" sz="1200" dirty="0"/>
          </a:p>
        </p:txBody>
      </p:sp>
      <p:pic>
        <p:nvPicPr>
          <p:cNvPr id="46" name="Imag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782" y="1754455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ZoneTexte 31"/>
          <p:cNvSpPr txBox="1"/>
          <p:nvPr/>
        </p:nvSpPr>
        <p:spPr>
          <a:xfrm>
            <a:off x="1777823" y="448469"/>
            <a:ext cx="1298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0083E6"/>
                </a:solidFill>
              </a:rPr>
              <a:t>SAMSAH</a:t>
            </a:r>
            <a:endParaRPr lang="fr-FR" sz="2000" b="1" dirty="0">
              <a:solidFill>
                <a:srgbClr val="0083E6"/>
              </a:solidFill>
            </a:endParaRPr>
          </a:p>
        </p:txBody>
      </p:sp>
      <p:pic>
        <p:nvPicPr>
          <p:cNvPr id="30" name="Image 29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49407" cy="1213004"/>
          </a:xfrm>
          <a:prstGeom prst="rect">
            <a:avLst/>
          </a:prstGeom>
        </p:spPr>
      </p:pic>
      <p:sp>
        <p:nvSpPr>
          <p:cNvPr id="3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06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F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/>
              <a:t>M</a:t>
            </a:r>
            <a:r>
              <a:rPr lang="fr-FR" dirty="0" smtClean="0"/>
              <a:t>enu</a:t>
            </a:r>
            <a:endParaRPr lang="fr-FR" dirty="0"/>
          </a:p>
        </p:txBody>
      </p:sp>
      <p:pic>
        <p:nvPicPr>
          <p:cNvPr id="5" name="Image 3" descr="MAS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6823" y="1280442"/>
            <a:ext cx="1407876" cy="10574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ZoneTexte 9"/>
          <p:cNvSpPr txBox="1"/>
          <p:nvPr/>
        </p:nvSpPr>
        <p:spPr>
          <a:xfrm>
            <a:off x="510312" y="24587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Accueil de jour</a:t>
            </a:r>
            <a:endParaRPr lang="fr-FR" sz="1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2452930" y="2458723"/>
            <a:ext cx="1191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MAS et FAM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722440" y="4370464"/>
            <a:ext cx="1126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ESAT et EA</a:t>
            </a:r>
            <a:endParaRPr lang="fr-FR" sz="1400" dirty="0"/>
          </a:p>
        </p:txBody>
      </p:sp>
      <p:grpSp>
        <p:nvGrpSpPr>
          <p:cNvPr id="13" name="Groupe 12"/>
          <p:cNvGrpSpPr/>
          <p:nvPr/>
        </p:nvGrpSpPr>
        <p:grpSpPr>
          <a:xfrm>
            <a:off x="536361" y="3143720"/>
            <a:ext cx="1333619" cy="1083187"/>
            <a:chOff x="14288" y="0"/>
            <a:chExt cx="1439862" cy="1270000"/>
          </a:xfrm>
        </p:grpSpPr>
        <p:pic>
          <p:nvPicPr>
            <p:cNvPr id="14" name="Image 30" descr="demi pension.JPG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288" y="0"/>
              <a:ext cx="1439862" cy="1270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5" name="Picture 28" descr="travailleur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88975" y="571500"/>
              <a:ext cx="339725" cy="33972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7" name="ZoneTexte 16"/>
          <p:cNvSpPr txBox="1"/>
          <p:nvPr/>
        </p:nvSpPr>
        <p:spPr>
          <a:xfrm>
            <a:off x="2228544" y="4368494"/>
            <a:ext cx="1816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Questions</a:t>
            </a:r>
          </a:p>
          <a:p>
            <a:pPr algn="ctr"/>
            <a:r>
              <a:rPr lang="fr-FR" sz="1400" dirty="0" smtClean="0"/>
              <a:t>vie en établissement</a:t>
            </a:r>
            <a:endParaRPr lang="fr-FR" sz="1400" dirty="0"/>
          </a:p>
        </p:txBody>
      </p:sp>
      <p:sp>
        <p:nvSpPr>
          <p:cNvPr id="41" name="ZoneTexte 40"/>
          <p:cNvSpPr txBox="1"/>
          <p:nvPr/>
        </p:nvSpPr>
        <p:spPr>
          <a:xfrm>
            <a:off x="5562054" y="2612611"/>
            <a:ext cx="944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SAMSAH</a:t>
            </a:r>
            <a:endParaRPr lang="fr-FR" sz="1400" dirty="0"/>
          </a:p>
        </p:txBody>
      </p:sp>
      <p:sp>
        <p:nvSpPr>
          <p:cNvPr id="42" name="ZoneTexte 41"/>
          <p:cNvSpPr txBox="1"/>
          <p:nvPr/>
        </p:nvSpPr>
        <p:spPr>
          <a:xfrm>
            <a:off x="7650483" y="2594236"/>
            <a:ext cx="652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SAVS</a:t>
            </a:r>
            <a:endParaRPr lang="fr-FR" sz="1400" dirty="0"/>
          </a:p>
        </p:txBody>
      </p:sp>
      <p:sp>
        <p:nvSpPr>
          <p:cNvPr id="43" name="ZoneTexte 42"/>
          <p:cNvSpPr txBox="1"/>
          <p:nvPr/>
        </p:nvSpPr>
        <p:spPr>
          <a:xfrm>
            <a:off x="5462667" y="4363670"/>
            <a:ext cx="114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AUX de VIE</a:t>
            </a:r>
            <a:endParaRPr lang="fr-FR" sz="1400" dirty="0"/>
          </a:p>
        </p:txBody>
      </p:sp>
      <p:sp>
        <p:nvSpPr>
          <p:cNvPr id="44" name="ZoneTexte 43"/>
          <p:cNvSpPr txBox="1"/>
          <p:nvPr/>
        </p:nvSpPr>
        <p:spPr>
          <a:xfrm>
            <a:off x="7650483" y="4368494"/>
            <a:ext cx="724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SSIAD</a:t>
            </a:r>
            <a:endParaRPr lang="fr-FR" sz="1400" dirty="0"/>
          </a:p>
        </p:txBody>
      </p:sp>
      <p:pic>
        <p:nvPicPr>
          <p:cNvPr id="26" name="Picture 2" descr="U:\B banque PICTOS\150619   Banque actualisée\maison (3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26"/>
          <p:cNvSpPr txBox="1"/>
          <p:nvPr/>
        </p:nvSpPr>
        <p:spPr>
          <a:xfrm>
            <a:off x="3198399" y="6055318"/>
            <a:ext cx="1468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Bilan autonomie</a:t>
            </a:r>
            <a:endParaRPr lang="fr-FR" sz="1400" dirty="0"/>
          </a:p>
        </p:txBody>
      </p:sp>
      <p:pic>
        <p:nvPicPr>
          <p:cNvPr id="28" name="Picture 2" descr="U:\B banque PICTOS\150619   Banque actualisée\Bilan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663" y="4987173"/>
            <a:ext cx="1068145" cy="106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684" y="5094269"/>
            <a:ext cx="1103888" cy="853951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4723381" y="6067188"/>
            <a:ext cx="1608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Grille d’évaluation</a:t>
            </a:r>
            <a:endParaRPr lang="fr-FR" sz="1400" dirty="0"/>
          </a:p>
        </p:txBody>
      </p:sp>
      <p:pic>
        <p:nvPicPr>
          <p:cNvPr id="97" name="Image 96" descr="demi pension.JP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7207" y="1211335"/>
            <a:ext cx="1354973" cy="11956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Image 3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30" y="3053436"/>
            <a:ext cx="1215783" cy="12157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4" name="Image 6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541" y="1368455"/>
            <a:ext cx="1749407" cy="1213004"/>
          </a:xfrm>
          <a:prstGeom prst="rect">
            <a:avLst/>
          </a:prstGeom>
        </p:spPr>
      </p:pic>
      <p:pic>
        <p:nvPicPr>
          <p:cNvPr id="65" name="Image 6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799" y="1359312"/>
            <a:ext cx="1761598" cy="1231290"/>
          </a:xfrm>
          <a:prstGeom prst="rect">
            <a:avLst/>
          </a:prstGeom>
        </p:spPr>
      </p:pic>
      <p:pic>
        <p:nvPicPr>
          <p:cNvPr id="66" name="Image 65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18" y="3132380"/>
            <a:ext cx="1718930" cy="1231290"/>
          </a:xfrm>
          <a:prstGeom prst="rect">
            <a:avLst/>
          </a:prstGeom>
        </p:spPr>
      </p:pic>
      <p:pic>
        <p:nvPicPr>
          <p:cNvPr id="67" name="Image 66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512" y="3132380"/>
            <a:ext cx="1798171" cy="1267863"/>
          </a:xfrm>
          <a:prstGeom prst="rect">
            <a:avLst/>
          </a:prstGeom>
        </p:spPr>
      </p:pic>
      <p:sp>
        <p:nvSpPr>
          <p:cNvPr id="3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54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41" descr="qui sont-ils_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6984" y="2566189"/>
            <a:ext cx="936625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7"/>
          <p:cNvSpPr txBox="1">
            <a:spLocks noChangeArrowheads="1"/>
          </p:cNvSpPr>
          <p:nvPr/>
        </p:nvSpPr>
        <p:spPr bwMode="auto">
          <a:xfrm>
            <a:off x="4927268" y="3529434"/>
            <a:ext cx="379095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dirty="0">
                <a:latin typeface="Calibri" pitchFamily="34" charset="0"/>
              </a:rPr>
              <a:t>Personnes adultes  en situation  </a:t>
            </a:r>
          </a:p>
          <a:p>
            <a:pPr algn="ctr"/>
            <a:r>
              <a:rPr lang="fr-FR" sz="1400" dirty="0">
                <a:latin typeface="Calibri" pitchFamily="34" charset="0"/>
              </a:rPr>
              <a:t>handicap moteur, handicap mental, malentendants </a:t>
            </a:r>
          </a:p>
        </p:txBody>
      </p:sp>
      <p:pic>
        <p:nvPicPr>
          <p:cNvPr id="11" name="Image 14" descr="handicap moteu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3090" y="2288740"/>
            <a:ext cx="828675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46" descr="Handicap_mental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64098" y="2394122"/>
            <a:ext cx="6953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47" descr="sour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14367" y="2303634"/>
            <a:ext cx="8286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à coins arrondis 13"/>
          <p:cNvSpPr/>
          <p:nvPr/>
        </p:nvSpPr>
        <p:spPr>
          <a:xfrm>
            <a:off x="366713" y="4752975"/>
            <a:ext cx="3176587" cy="1596337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6" name="ZoneTexte 3"/>
          <p:cNvSpPr txBox="1">
            <a:spLocks noChangeArrowheads="1"/>
          </p:cNvSpPr>
          <p:nvPr/>
        </p:nvSpPr>
        <p:spPr bwMode="auto">
          <a:xfrm>
            <a:off x="709848" y="5949202"/>
            <a:ext cx="6142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>
                <a:latin typeface="Calibri" pitchFamily="34" charset="0"/>
              </a:rPr>
              <a:t>Ou?</a:t>
            </a:r>
          </a:p>
        </p:txBody>
      </p:sp>
      <p:pic>
        <p:nvPicPr>
          <p:cNvPr id="17" name="Image 5" descr="france-292x30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7888" y="5102225"/>
            <a:ext cx="928687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 17" descr="endroit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4038" y="4870450"/>
            <a:ext cx="10191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Flèche droite rayée 18"/>
          <p:cNvSpPr/>
          <p:nvPr/>
        </p:nvSpPr>
        <p:spPr>
          <a:xfrm>
            <a:off x="1572958" y="5447112"/>
            <a:ext cx="506384" cy="290657"/>
          </a:xfrm>
          <a:prstGeom prst="stripedRight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20" name="Image 8" descr="Handicap moteur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10137" y="5019775"/>
            <a:ext cx="936625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ZoneTexte 9"/>
          <p:cNvSpPr txBox="1">
            <a:spLocks noChangeArrowheads="1"/>
          </p:cNvSpPr>
          <p:nvPr/>
        </p:nvSpPr>
        <p:spPr bwMode="auto">
          <a:xfrm>
            <a:off x="3973512" y="6080623"/>
            <a:ext cx="12806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>
                <a:latin typeface="Calibri" pitchFamily="34" charset="0"/>
              </a:rPr>
              <a:t>O</a:t>
            </a:r>
            <a:r>
              <a:rPr lang="fr-FR" sz="2000" b="1" dirty="0" smtClean="0">
                <a:latin typeface="Calibri" pitchFamily="34" charset="0"/>
              </a:rPr>
              <a:t>uverture</a:t>
            </a:r>
            <a:endParaRPr lang="fr-FR" sz="2000" b="1" dirty="0">
              <a:latin typeface="Calibri" pitchFamily="34" charset="0"/>
            </a:endParaRPr>
          </a:p>
        </p:txBody>
      </p:sp>
      <p:pic>
        <p:nvPicPr>
          <p:cNvPr id="22" name="Image 20" descr="montre_5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73512" y="5012577"/>
            <a:ext cx="936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ZoneTexte 23"/>
          <p:cNvSpPr txBox="1">
            <a:spLocks noChangeArrowheads="1"/>
          </p:cNvSpPr>
          <p:nvPr/>
        </p:nvSpPr>
        <p:spPr bwMode="auto">
          <a:xfrm>
            <a:off x="6534937" y="6041535"/>
            <a:ext cx="17359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</a:rPr>
              <a:t>Du lundi au vendredi</a:t>
            </a:r>
          </a:p>
        </p:txBody>
      </p:sp>
      <p:sp>
        <p:nvSpPr>
          <p:cNvPr id="24" name="Rectangle à coins arrondis 23"/>
          <p:cNvSpPr/>
          <p:nvPr/>
        </p:nvSpPr>
        <p:spPr>
          <a:xfrm>
            <a:off x="3830129" y="4752975"/>
            <a:ext cx="4996372" cy="1727758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25" name="Picture 2" descr="C:\Users\elisabeth.cataix\Desktop\Mes documents\ActionCAA APF\GroupePULSE\pictos et dessins\Banque actualisée au 18 sept 2014\semaine 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541" y="5241755"/>
            <a:ext cx="2717610" cy="64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ZoneTexte 31"/>
          <p:cNvSpPr txBox="1"/>
          <p:nvPr/>
        </p:nvSpPr>
        <p:spPr>
          <a:xfrm>
            <a:off x="695246" y="3611499"/>
            <a:ext cx="145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Pour qui ?</a:t>
            </a:r>
            <a:endParaRPr lang="fr-FR" sz="2000" b="1" dirty="0"/>
          </a:p>
        </p:txBody>
      </p:sp>
      <p:cxnSp>
        <p:nvCxnSpPr>
          <p:cNvPr id="33" name="Connecteur droit 32"/>
          <p:cNvCxnSpPr/>
          <p:nvPr/>
        </p:nvCxnSpPr>
        <p:spPr>
          <a:xfrm>
            <a:off x="7970808" y="5207249"/>
            <a:ext cx="722342" cy="64786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flipV="1">
            <a:off x="7970809" y="5241755"/>
            <a:ext cx="600104" cy="61336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Rectangle à coins arrondis 26"/>
          <p:cNvSpPr/>
          <p:nvPr/>
        </p:nvSpPr>
        <p:spPr>
          <a:xfrm>
            <a:off x="399529" y="1960360"/>
            <a:ext cx="8426972" cy="2422518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29" name="Picture 2" descr="C:\Users\elisabeth.cataix\Desktop\Mes documents\ActionCAA APF\A Groupe PULSE\pictos et dessins\ARASAAC Pictos bricolés\adulte 3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064" y="2173755"/>
            <a:ext cx="1133770" cy="145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U:\B banque PICTOS\150619   Banque actualisée\maison (3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ZoneTexte 29"/>
          <p:cNvSpPr txBox="1"/>
          <p:nvPr/>
        </p:nvSpPr>
        <p:spPr>
          <a:xfrm>
            <a:off x="1994131" y="448469"/>
            <a:ext cx="866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0083E6"/>
                </a:solidFill>
              </a:rPr>
              <a:t>SAVS</a:t>
            </a:r>
            <a:endParaRPr lang="fr-FR" sz="2000" b="1" dirty="0">
              <a:solidFill>
                <a:srgbClr val="0083E6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2027708" y="786279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</a:t>
            </a:r>
            <a:r>
              <a:rPr lang="fr-FR" dirty="0" smtClean="0"/>
              <a:t>ervice d’accompagnement à la vie sociale</a:t>
            </a:r>
            <a:endParaRPr lang="fr-FR" dirty="0"/>
          </a:p>
        </p:txBody>
      </p:sp>
      <p:pic>
        <p:nvPicPr>
          <p:cNvPr id="31" name="Image 3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3" y="1"/>
            <a:ext cx="1761598" cy="1231290"/>
          </a:xfrm>
          <a:prstGeom prst="rect">
            <a:avLst/>
          </a:prstGeom>
        </p:spPr>
      </p:pic>
      <p:sp>
        <p:nvSpPr>
          <p:cNvPr id="35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44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5"/>
          <p:cNvSpPr>
            <a:spLocks noChangeArrowheads="1"/>
          </p:cNvSpPr>
          <p:nvPr/>
        </p:nvSpPr>
        <p:spPr bwMode="auto">
          <a:xfrm>
            <a:off x="2170876" y="3225918"/>
            <a:ext cx="21471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>
                <a:latin typeface="Calibri" pitchFamily="34" charset="0"/>
              </a:rPr>
              <a:t>Critères </a:t>
            </a:r>
            <a:r>
              <a:rPr lang="fr-FR" sz="2000" b="1" dirty="0" smtClean="0">
                <a:latin typeface="Calibri" pitchFamily="34" charset="0"/>
              </a:rPr>
              <a:t>admission</a:t>
            </a:r>
            <a:endParaRPr lang="fr-FR" sz="2000" b="1" dirty="0">
              <a:latin typeface="Calibri" pitchFamily="34" charset="0"/>
            </a:endParaRPr>
          </a:p>
        </p:txBody>
      </p:sp>
      <p:pic>
        <p:nvPicPr>
          <p:cNvPr id="28674" name="Image 6" descr="ed38a641-71b1-45f3-8bca-1acf3a06f354-MDPH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384" y="1969713"/>
            <a:ext cx="993775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ZoneTexte 8"/>
          <p:cNvSpPr txBox="1">
            <a:spLocks noChangeArrowheads="1"/>
          </p:cNvSpPr>
          <p:nvPr/>
        </p:nvSpPr>
        <p:spPr bwMode="auto">
          <a:xfrm>
            <a:off x="5338761" y="3021533"/>
            <a:ext cx="28678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200" dirty="0" smtClean="0">
                <a:latin typeface="Calibri" pitchFamily="34" charset="0"/>
              </a:rPr>
              <a:t>La MDPH donne une orientation pour 1 ou plusieurs  années.</a:t>
            </a:r>
            <a:endParaRPr lang="fr-FR" sz="1200" dirty="0">
              <a:latin typeface="Calibri" pitchFamily="34" charset="0"/>
            </a:endParaRPr>
          </a:p>
        </p:txBody>
      </p:sp>
      <p:pic>
        <p:nvPicPr>
          <p:cNvPr id="28679" name="Image 14" descr="signer_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70876" y="2213093"/>
            <a:ext cx="1012825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Image 15" descr="entrer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83701" y="2209918"/>
            <a:ext cx="1016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à coins arrondis 23"/>
          <p:cNvSpPr/>
          <p:nvPr/>
        </p:nvSpPr>
        <p:spPr>
          <a:xfrm>
            <a:off x="1978819" y="1818024"/>
            <a:ext cx="6351588" cy="1841500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8693" name="Rectangle 28"/>
          <p:cNvSpPr>
            <a:spLocks noChangeArrowheads="1"/>
          </p:cNvSpPr>
          <p:nvPr/>
        </p:nvSpPr>
        <p:spPr bwMode="auto">
          <a:xfrm>
            <a:off x="6029325" y="5522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34" name="Flèche droite rayée 33"/>
          <p:cNvSpPr/>
          <p:nvPr/>
        </p:nvSpPr>
        <p:spPr>
          <a:xfrm>
            <a:off x="4199701" y="2544243"/>
            <a:ext cx="506384" cy="290657"/>
          </a:xfrm>
          <a:prstGeom prst="stripedRight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5" name="Rectangle à coins arrondis 24"/>
          <p:cNvSpPr/>
          <p:nvPr/>
        </p:nvSpPr>
        <p:spPr>
          <a:xfrm>
            <a:off x="1955006" y="4106540"/>
            <a:ext cx="6251575" cy="2235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8" name="ZoneTexte 32"/>
          <p:cNvSpPr txBox="1">
            <a:spLocks noChangeArrowheads="1"/>
          </p:cNvSpPr>
          <p:nvPr/>
        </p:nvSpPr>
        <p:spPr bwMode="auto">
          <a:xfrm>
            <a:off x="4537341" y="5326077"/>
            <a:ext cx="357228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200" dirty="0" smtClean="0">
                <a:latin typeface="Calibri" pitchFamily="34" charset="0"/>
              </a:rPr>
              <a:t> Contrat d’accompagnement signé par la directrice et la personne accompagnée.</a:t>
            </a:r>
          </a:p>
          <a:p>
            <a:r>
              <a:rPr lang="fr-FR" sz="1200" dirty="0" smtClean="0">
                <a:latin typeface="Calibri" pitchFamily="34" charset="0"/>
              </a:rPr>
              <a:t>Projet </a:t>
            </a:r>
            <a:r>
              <a:rPr lang="fr-FR" sz="1200" dirty="0">
                <a:latin typeface="Calibri" pitchFamily="34" charset="0"/>
              </a:rPr>
              <a:t>d’accompagnement </a:t>
            </a:r>
            <a:r>
              <a:rPr lang="fr-FR" sz="1200" dirty="0" smtClean="0">
                <a:latin typeface="Calibri" pitchFamily="34" charset="0"/>
              </a:rPr>
              <a:t>personnalisé écrit avec la personne chaque année.</a:t>
            </a:r>
            <a:endParaRPr lang="fr-FR" sz="1200" dirty="0">
              <a:latin typeface="Calibri" pitchFamily="34" charset="0"/>
            </a:endParaRPr>
          </a:p>
          <a:p>
            <a:r>
              <a:rPr lang="fr-FR" sz="1200" dirty="0">
                <a:latin typeface="Calibri" pitchFamily="34" charset="0"/>
              </a:rPr>
              <a:t> </a:t>
            </a:r>
          </a:p>
        </p:txBody>
      </p:sp>
      <p:sp>
        <p:nvSpPr>
          <p:cNvPr id="39" name="Flèche droite rayée 38"/>
          <p:cNvSpPr/>
          <p:nvPr/>
        </p:nvSpPr>
        <p:spPr>
          <a:xfrm>
            <a:off x="3546886" y="4837519"/>
            <a:ext cx="506384" cy="290657"/>
          </a:xfrm>
          <a:prstGeom prst="stripedRight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0" name="ZoneTexte 12"/>
          <p:cNvSpPr txBox="1">
            <a:spLocks noChangeArrowheads="1"/>
          </p:cNvSpPr>
          <p:nvPr/>
        </p:nvSpPr>
        <p:spPr bwMode="auto">
          <a:xfrm>
            <a:off x="1988565" y="5808883"/>
            <a:ext cx="25029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>
                <a:latin typeface="Calibri" pitchFamily="34" charset="0"/>
              </a:rPr>
              <a:t>Accueil contractualisé</a:t>
            </a:r>
          </a:p>
        </p:txBody>
      </p:sp>
      <p:pic>
        <p:nvPicPr>
          <p:cNvPr id="41" name="Image 14" descr="signer_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00478" y="4402872"/>
            <a:ext cx="1303397" cy="130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2" name="Group 24"/>
          <p:cNvGrpSpPr>
            <a:grpSpLocks/>
          </p:cNvGrpSpPr>
          <p:nvPr/>
        </p:nvGrpSpPr>
        <p:grpSpPr bwMode="auto">
          <a:xfrm>
            <a:off x="4537341" y="4289103"/>
            <a:ext cx="1768475" cy="935037"/>
            <a:chOff x="240" y="1056"/>
            <a:chExt cx="2208" cy="1416"/>
          </a:xfrm>
        </p:grpSpPr>
        <p:pic>
          <p:nvPicPr>
            <p:cNvPr id="43" name="Picture 2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32" y="1200"/>
              <a:ext cx="1770" cy="1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" name="Rectangle 26"/>
            <p:cNvSpPr>
              <a:spLocks noChangeArrowheads="1"/>
            </p:cNvSpPr>
            <p:nvPr/>
          </p:nvSpPr>
          <p:spPr bwMode="auto">
            <a:xfrm>
              <a:off x="240" y="1056"/>
              <a:ext cx="2208" cy="13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pic>
        <p:nvPicPr>
          <p:cNvPr id="22" name="Picture 2" descr="C:\Users\elisabeth.cataix\Desktop\CDPhotos\DD Banques de pictos\ARASAAC Sept13\anné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633" y="4234709"/>
            <a:ext cx="1027976" cy="102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U:\B banque PICTOS\150619   Banque actualisée\maison (3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elisabeth.cataix\Desktop\CDPhotos\DD Banques de pictos\ARASAAC Sept13\anné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367" y="2163616"/>
            <a:ext cx="788703" cy="78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elisabeth.cataix\Desktop\CDPhotos\DD Banques de pictos\ARASAAC Sept13\anné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415" y="2176424"/>
            <a:ext cx="788703" cy="78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elisabeth.cataix\Desktop\CDPhotos\DD Banques de pictos\ARASAAC Sept13\anné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878" y="2176424"/>
            <a:ext cx="788703" cy="78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ZoneTexte 32"/>
          <p:cNvSpPr txBox="1"/>
          <p:nvPr/>
        </p:nvSpPr>
        <p:spPr>
          <a:xfrm>
            <a:off x="1994131" y="448469"/>
            <a:ext cx="866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0083E6"/>
                </a:solidFill>
              </a:rPr>
              <a:t>SAVS</a:t>
            </a:r>
            <a:endParaRPr lang="fr-FR" sz="2000" b="1" dirty="0">
              <a:solidFill>
                <a:srgbClr val="0083E6"/>
              </a:solidFill>
            </a:endParaRPr>
          </a:p>
        </p:txBody>
      </p:sp>
      <p:pic>
        <p:nvPicPr>
          <p:cNvPr id="26" name="Image 2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3" y="1"/>
            <a:ext cx="1761598" cy="1231290"/>
          </a:xfrm>
          <a:prstGeom prst="rect">
            <a:avLst/>
          </a:prstGeom>
        </p:spPr>
      </p:pic>
      <p:sp>
        <p:nvSpPr>
          <p:cNvPr id="27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55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Image 4" descr="point d'interrogatio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7424" y="1783228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ZoneTexte 5"/>
          <p:cNvSpPr txBox="1">
            <a:spLocks noChangeArrowheads="1"/>
          </p:cNvSpPr>
          <p:nvPr/>
        </p:nvSpPr>
        <p:spPr bwMode="auto">
          <a:xfrm>
            <a:off x="2059897" y="3791834"/>
            <a:ext cx="760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 dirty="0">
                <a:latin typeface="Calibri" pitchFamily="34" charset="0"/>
              </a:rPr>
              <a:t>directeur</a:t>
            </a:r>
          </a:p>
        </p:txBody>
      </p:sp>
      <p:pic>
        <p:nvPicPr>
          <p:cNvPr id="31750" name="Image 10" descr="groupe_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7390" y="1419018"/>
            <a:ext cx="1023937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Image 11" descr="directeu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73006" y="2833466"/>
            <a:ext cx="911225" cy="911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Image 12" descr="secrÇtaire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47544" y="2763371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3" name="ZoneTexte 13"/>
          <p:cNvSpPr txBox="1">
            <a:spLocks noChangeArrowheads="1"/>
          </p:cNvSpPr>
          <p:nvPr/>
        </p:nvSpPr>
        <p:spPr bwMode="auto">
          <a:xfrm>
            <a:off x="3459450" y="3695051"/>
            <a:ext cx="81438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 dirty="0">
                <a:latin typeface="Calibri" pitchFamily="34" charset="0"/>
              </a:rPr>
              <a:t>secrétaire</a:t>
            </a:r>
          </a:p>
        </p:txBody>
      </p:sp>
      <p:pic>
        <p:nvPicPr>
          <p:cNvPr id="31754" name="Image 15" descr="psychologue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77569" y="4357226"/>
            <a:ext cx="901700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5" name="ZoneTexte 16"/>
          <p:cNvSpPr txBox="1">
            <a:spLocks noChangeArrowheads="1"/>
          </p:cNvSpPr>
          <p:nvPr/>
        </p:nvSpPr>
        <p:spPr bwMode="auto">
          <a:xfrm>
            <a:off x="2456728" y="5415725"/>
            <a:ext cx="1457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 dirty="0">
                <a:latin typeface="Calibri" pitchFamily="34" charset="0"/>
              </a:rPr>
              <a:t>Educateur spécialisé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1624283" y="1357723"/>
            <a:ext cx="7051692" cy="4549146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1757" name="ZoneTexte 18"/>
          <p:cNvSpPr txBox="1">
            <a:spLocks noChangeArrowheads="1"/>
          </p:cNvSpPr>
          <p:nvPr/>
        </p:nvSpPr>
        <p:spPr bwMode="auto">
          <a:xfrm>
            <a:off x="2395336" y="1649818"/>
            <a:ext cx="26328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>
                <a:latin typeface="Calibri" pitchFamily="34" charset="0"/>
              </a:rPr>
              <a:t>Quels </a:t>
            </a:r>
            <a:r>
              <a:rPr lang="fr-FR" sz="2000" b="1" dirty="0" smtClean="0">
                <a:latin typeface="Calibri" pitchFamily="34" charset="0"/>
              </a:rPr>
              <a:t>professionnels  </a:t>
            </a:r>
            <a:r>
              <a:rPr lang="fr-FR" sz="2000" b="1" dirty="0">
                <a:latin typeface="Calibri" pitchFamily="34" charset="0"/>
              </a:rPr>
              <a:t>?</a:t>
            </a:r>
          </a:p>
        </p:txBody>
      </p:sp>
      <p:sp>
        <p:nvSpPr>
          <p:cNvPr id="31760" name="ZoneTexte 2"/>
          <p:cNvSpPr txBox="1">
            <a:spLocks noChangeArrowheads="1"/>
          </p:cNvSpPr>
          <p:nvPr/>
        </p:nvSpPr>
        <p:spPr bwMode="auto">
          <a:xfrm>
            <a:off x="4560609" y="5287700"/>
            <a:ext cx="968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 dirty="0">
                <a:latin typeface="Calibri" pitchFamily="34" charset="0"/>
              </a:rPr>
              <a:t>Psychologue</a:t>
            </a:r>
          </a:p>
        </p:txBody>
      </p:sp>
      <p:pic>
        <p:nvPicPr>
          <p:cNvPr id="31761" name="Image 9" descr="assistante sociale_1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47965" y="2633732"/>
            <a:ext cx="93186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ectangle 36"/>
          <p:cNvSpPr/>
          <p:nvPr/>
        </p:nvSpPr>
        <p:spPr>
          <a:xfrm>
            <a:off x="7694613" y="2506663"/>
            <a:ext cx="687387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8" name="Flèche vers la droite 37"/>
          <p:cNvSpPr/>
          <p:nvPr/>
        </p:nvSpPr>
        <p:spPr>
          <a:xfrm rot="3003117">
            <a:off x="8216900" y="2608263"/>
            <a:ext cx="165100" cy="165100"/>
          </a:xfrm>
          <a:prstGeom prst="rightArrow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1764" name="ZoneTexte 38"/>
          <p:cNvSpPr txBox="1">
            <a:spLocks noChangeArrowheads="1"/>
          </p:cNvSpPr>
          <p:nvPr/>
        </p:nvSpPr>
        <p:spPr bwMode="auto">
          <a:xfrm>
            <a:off x="7024688" y="3601571"/>
            <a:ext cx="6699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200" dirty="0" smtClean="0">
                <a:latin typeface="Calibri" pitchFamily="34" charset="0"/>
              </a:rPr>
              <a:t>CESF</a:t>
            </a:r>
            <a:endParaRPr lang="fr-FR" sz="1200" dirty="0">
              <a:latin typeface="Calibri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77" y="4304936"/>
            <a:ext cx="1120877" cy="1120877"/>
          </a:xfrm>
          <a:prstGeom prst="rect">
            <a:avLst/>
          </a:prstGeom>
        </p:spPr>
      </p:pic>
      <p:pic>
        <p:nvPicPr>
          <p:cNvPr id="49" name="Picture 2" descr="U:\B banque PICTOS\150619   Banque actualisée\maison (3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730" y="2599928"/>
            <a:ext cx="1714202" cy="1191906"/>
          </a:xfrm>
          <a:prstGeom prst="rect">
            <a:avLst/>
          </a:prstGeom>
        </p:spPr>
      </p:pic>
      <p:sp>
        <p:nvSpPr>
          <p:cNvPr id="98" name="ZoneTexte 16"/>
          <p:cNvSpPr txBox="1">
            <a:spLocks noChangeArrowheads="1"/>
          </p:cNvSpPr>
          <p:nvPr/>
        </p:nvSpPr>
        <p:spPr bwMode="auto">
          <a:xfrm>
            <a:off x="4933796" y="3812198"/>
            <a:ext cx="128406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 dirty="0" smtClean="0">
                <a:latin typeface="Calibri" pitchFamily="34" charset="0"/>
              </a:rPr>
              <a:t>Assistante sociale</a:t>
            </a:r>
            <a:endParaRPr lang="fr-FR" sz="1200" dirty="0">
              <a:latin typeface="Calibri" pitchFamily="34" charset="0"/>
            </a:endParaRPr>
          </a:p>
        </p:txBody>
      </p:sp>
      <p:pic>
        <p:nvPicPr>
          <p:cNvPr id="1030" name="Picture 6" descr="http://arasaac.org/classes/img/thumbnail.php?i=c2l6ZT0zMDAmcnV0YT0uLi8uLi9yZXBvc2l0b3Jpby9vcmlnaW5hbGVzLzE2MDgyLnBuZw==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696" y="4412002"/>
            <a:ext cx="959742" cy="95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ZoneTexte 16"/>
          <p:cNvSpPr txBox="1">
            <a:spLocks noChangeArrowheads="1"/>
          </p:cNvSpPr>
          <p:nvPr/>
        </p:nvSpPr>
        <p:spPr bwMode="auto">
          <a:xfrm>
            <a:off x="6121696" y="5343141"/>
            <a:ext cx="11609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 dirty="0" smtClean="0">
                <a:latin typeface="Calibri" pitchFamily="34" charset="0"/>
              </a:rPr>
              <a:t>ergothérapeute</a:t>
            </a:r>
            <a:endParaRPr lang="fr-FR" sz="1200" dirty="0">
              <a:latin typeface="Calibri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1994131" y="448469"/>
            <a:ext cx="866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0083E6"/>
                </a:solidFill>
              </a:rPr>
              <a:t>SAVS</a:t>
            </a:r>
            <a:endParaRPr lang="fr-FR" sz="2000" b="1" dirty="0">
              <a:solidFill>
                <a:srgbClr val="0083E6"/>
              </a:solidFill>
            </a:endParaRPr>
          </a:p>
        </p:txBody>
      </p:sp>
      <p:pic>
        <p:nvPicPr>
          <p:cNvPr id="26" name="Image 2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3" y="1"/>
            <a:ext cx="1761598" cy="1231290"/>
          </a:xfrm>
          <a:prstGeom prst="rect">
            <a:avLst/>
          </a:prstGeom>
        </p:spPr>
      </p:pic>
      <p:sp>
        <p:nvSpPr>
          <p:cNvPr id="27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48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7694613" y="2506663"/>
            <a:ext cx="687387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8" name="Flèche vers la droite 37"/>
          <p:cNvSpPr/>
          <p:nvPr/>
        </p:nvSpPr>
        <p:spPr>
          <a:xfrm rot="3003117">
            <a:off x="8216900" y="2608263"/>
            <a:ext cx="165100" cy="165100"/>
          </a:xfrm>
          <a:prstGeom prst="rightArrow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49" name="Picture 2" descr="U:\B banque PICTOS\150619   Banque actualisée\maison (3)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à coins arrondis 58"/>
          <p:cNvSpPr/>
          <p:nvPr/>
        </p:nvSpPr>
        <p:spPr>
          <a:xfrm>
            <a:off x="297570" y="1529816"/>
            <a:ext cx="8550386" cy="4759527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0" name="ZoneTexte 18"/>
          <p:cNvSpPr txBox="1">
            <a:spLocks noChangeArrowheads="1"/>
          </p:cNvSpPr>
          <p:nvPr/>
        </p:nvSpPr>
        <p:spPr bwMode="auto">
          <a:xfrm>
            <a:off x="4541535" y="1837731"/>
            <a:ext cx="15007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Calibri" pitchFamily="34" charset="0"/>
              </a:rPr>
              <a:t>Les missions</a:t>
            </a:r>
            <a:endParaRPr lang="fr-FR" sz="2000" b="1" dirty="0">
              <a:latin typeface="Calibri" pitchFamily="34" charset="0"/>
            </a:endParaRPr>
          </a:p>
        </p:txBody>
      </p:sp>
      <p:pic>
        <p:nvPicPr>
          <p:cNvPr id="34" name="Picture 2" descr="C:\Users\Nous\AppData\Local\Temp\Rar$DIa0.713\bilan médic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7" y="3086297"/>
            <a:ext cx="886464" cy="878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99481" y="4021389"/>
            <a:ext cx="923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Les bilans</a:t>
            </a:r>
            <a:endParaRPr lang="fr-FR" sz="1200" dirty="0"/>
          </a:p>
        </p:txBody>
      </p:sp>
      <p:pic>
        <p:nvPicPr>
          <p:cNvPr id="2051" name="Picture 3" descr="C:\Users\Nous\AppData\Local\Temp\Rar$DIa0.989\Accessibilité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868" y="2971726"/>
            <a:ext cx="1022943" cy="102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://arasaac.org/classes/img/thumbnail.php?i=c2l6ZT0zMDAmcnV0YT0uLi8uLi9yZXBvc2l0b3Jpby9vcmlnaW5hbGVzLzE2MTk0LnBuZw==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475" y="4587923"/>
            <a:ext cx="1317848" cy="13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ZoneTexte 39"/>
          <p:cNvSpPr txBox="1"/>
          <p:nvPr/>
        </p:nvSpPr>
        <p:spPr>
          <a:xfrm>
            <a:off x="3089201" y="3649923"/>
            <a:ext cx="2040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Accompagnement budgétaire et administratif</a:t>
            </a:r>
            <a:endParaRPr lang="fr-FR" sz="1200" dirty="0"/>
          </a:p>
        </p:txBody>
      </p:sp>
      <p:sp>
        <p:nvSpPr>
          <p:cNvPr id="42" name="ZoneTexte 41"/>
          <p:cNvSpPr txBox="1"/>
          <p:nvPr/>
        </p:nvSpPr>
        <p:spPr>
          <a:xfrm>
            <a:off x="2613475" y="5760747"/>
            <a:ext cx="1480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L’aménagement du logement</a:t>
            </a:r>
            <a:endParaRPr lang="fr-FR" sz="1200" dirty="0"/>
          </a:p>
        </p:txBody>
      </p:sp>
      <p:sp>
        <p:nvSpPr>
          <p:cNvPr id="43" name="ZoneTexte 42"/>
          <p:cNvSpPr txBox="1"/>
          <p:nvPr/>
        </p:nvSpPr>
        <p:spPr>
          <a:xfrm>
            <a:off x="1770822" y="4102491"/>
            <a:ext cx="1205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L’accessibilité</a:t>
            </a:r>
            <a:endParaRPr lang="fr-FR" sz="1200" dirty="0"/>
          </a:p>
        </p:txBody>
      </p:sp>
      <p:pic>
        <p:nvPicPr>
          <p:cNvPr id="2058" name="Picture 10" descr="http://arasaac.org/classes/img/thumbnail.php?i=c2l6ZT0zMDAmcnV0YT0uLi8uLi9yZXBvc2l0b3Jpby9vcmlnaW5hbGVzLzExNjUzLnBuZw==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711" y="2775322"/>
            <a:ext cx="1000550" cy="10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ZoneTexte 50"/>
          <p:cNvSpPr txBox="1"/>
          <p:nvPr/>
        </p:nvSpPr>
        <p:spPr>
          <a:xfrm>
            <a:off x="7415484" y="3834589"/>
            <a:ext cx="13106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Véhicule adapté</a:t>
            </a:r>
            <a:endParaRPr lang="fr-FR" sz="1200" dirty="0"/>
          </a:p>
        </p:txBody>
      </p:sp>
      <p:sp>
        <p:nvSpPr>
          <p:cNvPr id="52" name="ZoneTexte 51"/>
          <p:cNvSpPr txBox="1"/>
          <p:nvPr/>
        </p:nvSpPr>
        <p:spPr>
          <a:xfrm>
            <a:off x="6042267" y="3716957"/>
            <a:ext cx="1263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Sorties, loisirs, vacances</a:t>
            </a:r>
            <a:endParaRPr lang="fr-FR" sz="1200" dirty="0"/>
          </a:p>
        </p:txBody>
      </p:sp>
      <p:pic>
        <p:nvPicPr>
          <p:cNvPr id="71" name="Image 70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435" y="2744421"/>
            <a:ext cx="2367385" cy="1456520"/>
          </a:xfrm>
          <a:prstGeom prst="rect">
            <a:avLst/>
          </a:prstGeom>
          <a:noFill/>
        </p:spPr>
      </p:pic>
      <p:pic>
        <p:nvPicPr>
          <p:cNvPr id="2055" name="Picture 7" descr="Afficher l'image d'origin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874" y="2237841"/>
            <a:ext cx="2023331" cy="140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Groupe 71"/>
          <p:cNvGrpSpPr/>
          <p:nvPr/>
        </p:nvGrpSpPr>
        <p:grpSpPr>
          <a:xfrm>
            <a:off x="4778152" y="4442394"/>
            <a:ext cx="3280009" cy="1846949"/>
            <a:chOff x="4653869" y="4507790"/>
            <a:chExt cx="3280009" cy="1846949"/>
          </a:xfrm>
        </p:grpSpPr>
        <p:pic>
          <p:nvPicPr>
            <p:cNvPr id="73" name="Image 72" descr="http://arasaac.org/classes/img/thumbnail.php?i=c2l6ZT0zMDAmcnV0YT0uLi8uLi9yZXBvc2l0b3Jpby9vcmlnaW5hbGVzLzI0NjEzLnBuZw=="/>
            <p:cNvPicPr/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5178" y="4738067"/>
              <a:ext cx="1005952" cy="11483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" name="ZoneTexte 73"/>
            <p:cNvSpPr txBox="1"/>
            <p:nvPr/>
          </p:nvSpPr>
          <p:spPr>
            <a:xfrm>
              <a:off x="4653869" y="6056976"/>
              <a:ext cx="17784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La formation, l’emploi</a:t>
              </a:r>
              <a:endParaRPr lang="fr-FR" sz="1200" dirty="0"/>
            </a:p>
          </p:txBody>
        </p:sp>
        <p:pic>
          <p:nvPicPr>
            <p:cNvPr id="75" name="Picture 2" descr="http://arasaac.org/classes/img/thumbnail.php?i=c2l6ZT0zMDAmcnV0YT0uLi8uLi9yZXBvc2l0b3Jpby9vcmlnaW5hbGVzLzc0MDkucG5n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7978" y="4507790"/>
              <a:ext cx="1485900" cy="1485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ZoneTexte 75"/>
            <p:cNvSpPr txBox="1"/>
            <p:nvPr/>
          </p:nvSpPr>
          <p:spPr>
            <a:xfrm>
              <a:off x="6729403" y="6077740"/>
              <a:ext cx="10543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Le logement</a:t>
              </a:r>
              <a:endParaRPr lang="fr-FR" sz="1200" dirty="0"/>
            </a:p>
          </p:txBody>
        </p:sp>
      </p:grpSp>
      <p:pic>
        <p:nvPicPr>
          <p:cNvPr id="5123" name="Picture 3" descr="C:\Users\Nous\AppData\Local\Temp\Rar$DIa0.073\aides à la mobilité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772" y="4519562"/>
            <a:ext cx="1299199" cy="129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ZoneTexte 44"/>
          <p:cNvSpPr txBox="1"/>
          <p:nvPr/>
        </p:nvSpPr>
        <p:spPr>
          <a:xfrm>
            <a:off x="900818" y="5806914"/>
            <a:ext cx="1480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Déplacement / sécurité</a:t>
            </a:r>
            <a:endParaRPr lang="fr-FR" sz="1200" dirty="0"/>
          </a:p>
        </p:txBody>
      </p:sp>
      <p:pic>
        <p:nvPicPr>
          <p:cNvPr id="29" name="Imag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013" y="1693989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ZoneTexte 31"/>
          <p:cNvSpPr txBox="1"/>
          <p:nvPr/>
        </p:nvSpPr>
        <p:spPr>
          <a:xfrm>
            <a:off x="1994131" y="448469"/>
            <a:ext cx="866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0083E6"/>
                </a:solidFill>
              </a:rPr>
              <a:t>SAVS</a:t>
            </a:r>
            <a:endParaRPr lang="fr-FR" sz="2000" b="1" dirty="0">
              <a:solidFill>
                <a:srgbClr val="0083E6"/>
              </a:solidFill>
            </a:endParaRPr>
          </a:p>
        </p:txBody>
      </p:sp>
      <p:pic>
        <p:nvPicPr>
          <p:cNvPr id="30" name="Image 29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3" y="1"/>
            <a:ext cx="1761598" cy="1231290"/>
          </a:xfrm>
          <a:prstGeom prst="rect">
            <a:avLst/>
          </a:prstGeom>
        </p:spPr>
      </p:pic>
      <p:sp>
        <p:nvSpPr>
          <p:cNvPr id="3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24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ZoneTexte 21"/>
          <p:cNvSpPr txBox="1">
            <a:spLocks noChangeArrowheads="1"/>
          </p:cNvSpPr>
          <p:nvPr/>
        </p:nvSpPr>
        <p:spPr bwMode="auto">
          <a:xfrm>
            <a:off x="780473" y="5665857"/>
            <a:ext cx="6142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Calibri" pitchFamily="34" charset="0"/>
              </a:rPr>
              <a:t>Où?</a:t>
            </a:r>
            <a:endParaRPr lang="fr-FR" sz="2000" b="1" dirty="0">
              <a:latin typeface="Calibri" pitchFamily="34" charset="0"/>
            </a:endParaRPr>
          </a:p>
        </p:txBody>
      </p:sp>
      <p:pic>
        <p:nvPicPr>
          <p:cNvPr id="16389" name="Image 26" descr="france-292x3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9809" y="4661453"/>
            <a:ext cx="928687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Image 61" descr="Handicap moteu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62146" y="4946046"/>
            <a:ext cx="475928" cy="475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3" name="ZoneTexte 62"/>
          <p:cNvSpPr txBox="1">
            <a:spLocks noChangeArrowheads="1"/>
          </p:cNvSpPr>
          <p:nvPr/>
        </p:nvSpPr>
        <p:spPr bwMode="auto">
          <a:xfrm>
            <a:off x="3623681" y="5699583"/>
            <a:ext cx="10775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Calibri" pitchFamily="34" charset="0"/>
              </a:rPr>
              <a:t>Quand ?</a:t>
            </a:r>
            <a:endParaRPr lang="fr-FR" sz="2000" b="1" dirty="0">
              <a:latin typeface="Calibri" pitchFamily="34" charset="0"/>
            </a:endParaRPr>
          </a:p>
        </p:txBody>
      </p:sp>
      <p:sp>
        <p:nvSpPr>
          <p:cNvPr id="64" name="Flèche droite rayée 63"/>
          <p:cNvSpPr/>
          <p:nvPr/>
        </p:nvSpPr>
        <p:spPr>
          <a:xfrm>
            <a:off x="1595134" y="5088491"/>
            <a:ext cx="506412" cy="290512"/>
          </a:xfrm>
          <a:prstGeom prst="striped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16400" name="Image 52" descr="endroit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5959" y="4429678"/>
            <a:ext cx="10191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1" name="Image 13" descr="montre_5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87734" y="4874098"/>
            <a:ext cx="696972" cy="695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04" name="ZoneTexte 20"/>
          <p:cNvSpPr txBox="1">
            <a:spLocks noChangeArrowheads="1"/>
          </p:cNvSpPr>
          <p:nvPr/>
        </p:nvSpPr>
        <p:spPr bwMode="auto">
          <a:xfrm>
            <a:off x="5052379" y="5860864"/>
            <a:ext cx="36752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400" dirty="0">
                <a:latin typeface="Calibri" pitchFamily="34" charset="0"/>
              </a:rPr>
              <a:t>Du lundi au vendredi, </a:t>
            </a:r>
            <a:r>
              <a:rPr lang="fr-FR" sz="1400" dirty="0" smtClean="0">
                <a:latin typeface="Calibri" pitchFamily="34" charset="0"/>
              </a:rPr>
              <a:t>temps </a:t>
            </a:r>
            <a:r>
              <a:rPr lang="fr-FR" sz="1400" dirty="0">
                <a:latin typeface="Calibri" pitchFamily="34" charset="0"/>
              </a:rPr>
              <a:t>complet ou partiel</a:t>
            </a:r>
          </a:p>
        </p:txBody>
      </p:sp>
      <p:sp>
        <p:nvSpPr>
          <p:cNvPr id="68" name="Rectangle à coins arrondis 67"/>
          <p:cNvSpPr/>
          <p:nvPr/>
        </p:nvSpPr>
        <p:spPr>
          <a:xfrm>
            <a:off x="388635" y="4312203"/>
            <a:ext cx="2859568" cy="1841500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1" name="Rectangle à coins arrondis 70"/>
          <p:cNvSpPr/>
          <p:nvPr/>
        </p:nvSpPr>
        <p:spPr>
          <a:xfrm>
            <a:off x="3410423" y="4312203"/>
            <a:ext cx="5317227" cy="1841500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23" name="Picture 2" descr="C:\Users\elisabeth.cataix\Desktop\Mes documents\ActionCAA APF\GroupePULSE\pictos et dessins\Banque actualisée au 18 sept 2014\semaine 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709" y="4444319"/>
            <a:ext cx="2717610" cy="64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elisabeth.cataix\Desktop\Mes documents\ActionCAA APF\GroupePULSE\pictos et dessins\Banque actualisée au 18 sept 2014\semaine 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342" y="5225127"/>
            <a:ext cx="2717610" cy="64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Connecteur droit 36"/>
          <p:cNvCxnSpPr/>
          <p:nvPr/>
        </p:nvCxnSpPr>
        <p:spPr>
          <a:xfrm flipV="1">
            <a:off x="6406323" y="5398926"/>
            <a:ext cx="313898" cy="34131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 flipV="1">
            <a:off x="7172933" y="5325886"/>
            <a:ext cx="313898" cy="34131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1" name="Groupe 10"/>
          <p:cNvGrpSpPr/>
          <p:nvPr/>
        </p:nvGrpSpPr>
        <p:grpSpPr>
          <a:xfrm>
            <a:off x="7173112" y="4540353"/>
            <a:ext cx="630663" cy="455799"/>
            <a:chOff x="7173112" y="4931019"/>
            <a:chExt cx="630663" cy="455799"/>
          </a:xfrm>
        </p:grpSpPr>
        <p:cxnSp>
          <p:nvCxnSpPr>
            <p:cNvPr id="24" name="Connecteur droit 23"/>
            <p:cNvCxnSpPr/>
            <p:nvPr/>
          </p:nvCxnSpPr>
          <p:spPr>
            <a:xfrm>
              <a:off x="7173112" y="4935023"/>
              <a:ext cx="630663" cy="451795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 flipV="1">
              <a:off x="7203671" y="4931019"/>
              <a:ext cx="600104" cy="455799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9" name="Groupe 48"/>
          <p:cNvGrpSpPr/>
          <p:nvPr/>
        </p:nvGrpSpPr>
        <p:grpSpPr>
          <a:xfrm>
            <a:off x="7975345" y="5362414"/>
            <a:ext cx="630663" cy="455799"/>
            <a:chOff x="7173112" y="4931019"/>
            <a:chExt cx="630663" cy="455799"/>
          </a:xfrm>
        </p:grpSpPr>
        <p:cxnSp>
          <p:nvCxnSpPr>
            <p:cNvPr id="50" name="Connecteur droit 49"/>
            <p:cNvCxnSpPr/>
            <p:nvPr/>
          </p:nvCxnSpPr>
          <p:spPr>
            <a:xfrm>
              <a:off x="7173112" y="4935023"/>
              <a:ext cx="630663" cy="451795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1" name="Connecteur droit 50"/>
            <p:cNvCxnSpPr/>
            <p:nvPr/>
          </p:nvCxnSpPr>
          <p:spPr>
            <a:xfrm flipV="1">
              <a:off x="7203671" y="4931019"/>
              <a:ext cx="600104" cy="455799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2" name="Picture 2" descr="U:\B banque PICTOS\150619   Banque actualisée\maison (3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elisabeth.cataix\Desktop\Mes documents\ActionCAA APF\A Groupe PULSE\pictos et dessins\ARASAAC Pictos bricolés\adulte 3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272" y="2005639"/>
            <a:ext cx="1219679" cy="156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itre 1"/>
          <p:cNvSpPr>
            <a:spLocks noGrp="1"/>
          </p:cNvSpPr>
          <p:nvPr>
            <p:ph type="ctrTitle"/>
          </p:nvPr>
        </p:nvSpPr>
        <p:spPr>
          <a:xfrm>
            <a:off x="2050926" y="234141"/>
            <a:ext cx="1797744" cy="933450"/>
          </a:xfrm>
        </p:spPr>
        <p:txBody>
          <a:bodyPr/>
          <a:lstStyle/>
          <a:p>
            <a:pPr algn="l" eaLnBrk="1" hangingPunct="1"/>
            <a:r>
              <a:rPr lang="fr-FR" sz="4000" dirty="0" smtClean="0"/>
              <a:t>  </a:t>
            </a:r>
            <a:br>
              <a:rPr lang="fr-FR" sz="4000" dirty="0" smtClean="0"/>
            </a:br>
            <a:r>
              <a:rPr lang="fr-FR" sz="2000" b="1" dirty="0">
                <a:solidFill>
                  <a:srgbClr val="0083E6"/>
                </a:solidFill>
              </a:rPr>
              <a:t>A</a:t>
            </a:r>
            <a:r>
              <a:rPr lang="fr-FR" sz="2000" b="1" dirty="0" smtClean="0">
                <a:solidFill>
                  <a:srgbClr val="0083E6"/>
                </a:solidFill>
              </a:rPr>
              <a:t>ccueil de jour</a:t>
            </a:r>
            <a:r>
              <a:rPr lang="fr-FR" sz="4000" dirty="0" smtClean="0"/>
              <a:t/>
            </a:r>
            <a:br>
              <a:rPr lang="fr-FR" sz="4000" dirty="0" smtClean="0"/>
            </a:br>
            <a:endParaRPr lang="fr-FR" sz="4000" dirty="0" smtClean="0"/>
          </a:p>
        </p:txBody>
      </p:sp>
      <p:sp>
        <p:nvSpPr>
          <p:cNvPr id="43" name="ZoneTexte 11"/>
          <p:cNvSpPr txBox="1">
            <a:spLocks noChangeArrowheads="1"/>
          </p:cNvSpPr>
          <p:nvPr/>
        </p:nvSpPr>
        <p:spPr bwMode="auto">
          <a:xfrm>
            <a:off x="1226058" y="3354762"/>
            <a:ext cx="13496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b="1" dirty="0">
                <a:latin typeface="Calibri" pitchFamily="34" charset="0"/>
              </a:rPr>
              <a:t>Pour qui?</a:t>
            </a:r>
          </a:p>
        </p:txBody>
      </p:sp>
      <p:sp>
        <p:nvSpPr>
          <p:cNvPr id="44" name="ZoneTexte 40"/>
          <p:cNvSpPr txBox="1">
            <a:spLocks noChangeArrowheads="1"/>
          </p:cNvSpPr>
          <p:nvPr/>
        </p:nvSpPr>
        <p:spPr bwMode="auto">
          <a:xfrm>
            <a:off x="3650203" y="3369002"/>
            <a:ext cx="44386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 dirty="0">
                <a:latin typeface="Calibri" pitchFamily="34" charset="0"/>
              </a:rPr>
              <a:t>Personnes, à partir de 18-20 ans, en situation de handicap moteur, avec ou sans troubles associés et </a:t>
            </a:r>
            <a:r>
              <a:rPr lang="fr-FR" sz="1400" dirty="0" smtClean="0">
                <a:latin typeface="Calibri" pitchFamily="34" charset="0"/>
              </a:rPr>
              <a:t>polyhandicap</a:t>
            </a:r>
            <a:endParaRPr lang="fr-FR" sz="1400" dirty="0">
              <a:latin typeface="Calibri" pitchFamily="34" charset="0"/>
            </a:endParaRPr>
          </a:p>
        </p:txBody>
      </p:sp>
      <p:sp>
        <p:nvSpPr>
          <p:cNvPr id="45" name="Flèche droite rayée 44"/>
          <p:cNvSpPr/>
          <p:nvPr/>
        </p:nvSpPr>
        <p:spPr>
          <a:xfrm>
            <a:off x="3429269" y="2788424"/>
            <a:ext cx="506384" cy="290657"/>
          </a:xfrm>
          <a:prstGeom prst="stripedRight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46" name="Image 4" descr="qui sont-ils_1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311784" y="2291137"/>
            <a:ext cx="1039812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Image 5" descr="handicap moteur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10634" y="2132387"/>
            <a:ext cx="1022350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Rectangle à coins arrondis 47"/>
          <p:cNvSpPr/>
          <p:nvPr/>
        </p:nvSpPr>
        <p:spPr>
          <a:xfrm>
            <a:off x="806165" y="1874454"/>
            <a:ext cx="7673181" cy="1994658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grpSp>
        <p:nvGrpSpPr>
          <p:cNvPr id="33" name="Groupe 32"/>
          <p:cNvGrpSpPr/>
          <p:nvPr/>
        </p:nvGrpSpPr>
        <p:grpSpPr>
          <a:xfrm>
            <a:off x="142638" y="119753"/>
            <a:ext cx="1411024" cy="1194579"/>
            <a:chOff x="14288" y="0"/>
            <a:chExt cx="1439862" cy="1270000"/>
          </a:xfrm>
        </p:grpSpPr>
        <p:pic>
          <p:nvPicPr>
            <p:cNvPr id="34" name="Image 30" descr="demi pension.JPG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4288" y="0"/>
              <a:ext cx="1439862" cy="127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28" descr="travailleur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688975" y="571500"/>
              <a:ext cx="339725" cy="339725"/>
            </a:xfrm>
            <a:prstGeom prst="rect">
              <a:avLst/>
            </a:prstGeom>
            <a:noFill/>
          </p:spPr>
        </p:pic>
      </p:grpSp>
      <p:sp>
        <p:nvSpPr>
          <p:cNvPr id="4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07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F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/>
              <a:t>M</a:t>
            </a:r>
            <a:r>
              <a:rPr lang="fr-FR" dirty="0" smtClean="0"/>
              <a:t>enu</a:t>
            </a:r>
            <a:endParaRPr lang="fr-FR" dirty="0"/>
          </a:p>
        </p:txBody>
      </p:sp>
      <p:pic>
        <p:nvPicPr>
          <p:cNvPr id="5" name="Image 3" descr="MAS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6823" y="1280442"/>
            <a:ext cx="1407876" cy="10574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ZoneTexte 9"/>
          <p:cNvSpPr txBox="1"/>
          <p:nvPr/>
        </p:nvSpPr>
        <p:spPr>
          <a:xfrm>
            <a:off x="510312" y="24587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Accueil de jour</a:t>
            </a:r>
            <a:endParaRPr lang="fr-FR" sz="1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2452930" y="2458723"/>
            <a:ext cx="1191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MAS et FAM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722440" y="4370464"/>
            <a:ext cx="1126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ESAT et EA</a:t>
            </a:r>
            <a:endParaRPr lang="fr-FR" sz="1400" dirty="0"/>
          </a:p>
        </p:txBody>
      </p:sp>
      <p:grpSp>
        <p:nvGrpSpPr>
          <p:cNvPr id="13" name="Groupe 12"/>
          <p:cNvGrpSpPr/>
          <p:nvPr/>
        </p:nvGrpSpPr>
        <p:grpSpPr>
          <a:xfrm>
            <a:off x="536361" y="3143720"/>
            <a:ext cx="1333619" cy="1083187"/>
            <a:chOff x="14288" y="0"/>
            <a:chExt cx="1439862" cy="1270000"/>
          </a:xfrm>
        </p:grpSpPr>
        <p:pic>
          <p:nvPicPr>
            <p:cNvPr id="14" name="Image 30" descr="demi pension.JPG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288" y="0"/>
              <a:ext cx="1439862" cy="1270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5" name="Picture 28" descr="travailleur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88975" y="571500"/>
              <a:ext cx="339725" cy="33972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7" name="ZoneTexte 16"/>
          <p:cNvSpPr txBox="1"/>
          <p:nvPr/>
        </p:nvSpPr>
        <p:spPr>
          <a:xfrm>
            <a:off x="2228544" y="4368494"/>
            <a:ext cx="1816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Questions</a:t>
            </a:r>
          </a:p>
          <a:p>
            <a:pPr algn="ctr"/>
            <a:r>
              <a:rPr lang="fr-FR" sz="1400" dirty="0" smtClean="0"/>
              <a:t>vie en établissement</a:t>
            </a:r>
            <a:endParaRPr lang="fr-FR" sz="1400" dirty="0"/>
          </a:p>
        </p:txBody>
      </p:sp>
      <p:sp>
        <p:nvSpPr>
          <p:cNvPr id="41" name="ZoneTexte 40"/>
          <p:cNvSpPr txBox="1"/>
          <p:nvPr/>
        </p:nvSpPr>
        <p:spPr>
          <a:xfrm>
            <a:off x="5524628" y="2563986"/>
            <a:ext cx="944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SAMSAH</a:t>
            </a:r>
            <a:endParaRPr lang="fr-FR" sz="1400" dirty="0"/>
          </a:p>
        </p:txBody>
      </p:sp>
      <p:sp>
        <p:nvSpPr>
          <p:cNvPr id="42" name="ZoneTexte 41"/>
          <p:cNvSpPr txBox="1"/>
          <p:nvPr/>
        </p:nvSpPr>
        <p:spPr>
          <a:xfrm>
            <a:off x="7610374" y="2581459"/>
            <a:ext cx="652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SAVS</a:t>
            </a:r>
            <a:endParaRPr lang="fr-FR" sz="1400" dirty="0"/>
          </a:p>
        </p:txBody>
      </p:sp>
      <p:sp>
        <p:nvSpPr>
          <p:cNvPr id="43" name="ZoneTexte 42"/>
          <p:cNvSpPr txBox="1"/>
          <p:nvPr/>
        </p:nvSpPr>
        <p:spPr>
          <a:xfrm>
            <a:off x="5359852" y="4382851"/>
            <a:ext cx="114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AUX de VIE</a:t>
            </a:r>
            <a:endParaRPr lang="fr-FR" sz="1400" dirty="0"/>
          </a:p>
        </p:txBody>
      </p:sp>
      <p:sp>
        <p:nvSpPr>
          <p:cNvPr id="44" name="ZoneTexte 43"/>
          <p:cNvSpPr txBox="1"/>
          <p:nvPr/>
        </p:nvSpPr>
        <p:spPr>
          <a:xfrm>
            <a:off x="7610374" y="4382850"/>
            <a:ext cx="724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SSIAD</a:t>
            </a:r>
            <a:endParaRPr lang="fr-FR" sz="1400" dirty="0"/>
          </a:p>
        </p:txBody>
      </p:sp>
      <p:pic>
        <p:nvPicPr>
          <p:cNvPr id="26" name="Picture 2" descr="U:\B banque PICTOS\150619   Banque actualisée\maison (3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26"/>
          <p:cNvSpPr txBox="1"/>
          <p:nvPr/>
        </p:nvSpPr>
        <p:spPr>
          <a:xfrm>
            <a:off x="3198399" y="6055318"/>
            <a:ext cx="1468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Bilan autonomie</a:t>
            </a:r>
            <a:endParaRPr lang="fr-FR" sz="1400" dirty="0"/>
          </a:p>
        </p:txBody>
      </p:sp>
      <p:pic>
        <p:nvPicPr>
          <p:cNvPr id="28" name="Picture 2" descr="U:\B banque PICTOS\150619   Banque actualisée\Bilan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663" y="4987173"/>
            <a:ext cx="1068145" cy="106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684" y="5094269"/>
            <a:ext cx="1103888" cy="853951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4723381" y="6067188"/>
            <a:ext cx="1608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Grille d’évaluation</a:t>
            </a:r>
            <a:endParaRPr lang="fr-FR" sz="1400" dirty="0"/>
          </a:p>
        </p:txBody>
      </p:sp>
      <p:pic>
        <p:nvPicPr>
          <p:cNvPr id="108" name="Image 107" descr="demi pension.JP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7207" y="1211335"/>
            <a:ext cx="1354973" cy="11956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Image 3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30" y="3053436"/>
            <a:ext cx="1215783" cy="12157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4" name="Image 6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541" y="1368455"/>
            <a:ext cx="1749407" cy="1213004"/>
          </a:xfrm>
          <a:prstGeom prst="rect">
            <a:avLst/>
          </a:prstGeom>
        </p:spPr>
      </p:pic>
      <p:pic>
        <p:nvPicPr>
          <p:cNvPr id="65" name="Image 6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799" y="1359312"/>
            <a:ext cx="1761598" cy="1231290"/>
          </a:xfrm>
          <a:prstGeom prst="rect">
            <a:avLst/>
          </a:prstGeom>
        </p:spPr>
      </p:pic>
      <p:pic>
        <p:nvPicPr>
          <p:cNvPr id="66" name="Image 65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18" y="3132380"/>
            <a:ext cx="1718930" cy="1231290"/>
          </a:xfrm>
          <a:prstGeom prst="rect">
            <a:avLst/>
          </a:prstGeom>
        </p:spPr>
      </p:pic>
      <p:pic>
        <p:nvPicPr>
          <p:cNvPr id="67" name="Image 66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512" y="3132380"/>
            <a:ext cx="1798171" cy="1267863"/>
          </a:xfrm>
          <a:prstGeom prst="rect">
            <a:avLst/>
          </a:prstGeom>
        </p:spPr>
      </p:pic>
      <p:sp>
        <p:nvSpPr>
          <p:cNvPr id="3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44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41" descr="qui sont-ils_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0652" y="2084144"/>
            <a:ext cx="936625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7"/>
          <p:cNvSpPr txBox="1">
            <a:spLocks noChangeArrowheads="1"/>
          </p:cNvSpPr>
          <p:nvPr/>
        </p:nvSpPr>
        <p:spPr bwMode="auto">
          <a:xfrm>
            <a:off x="4958164" y="3219456"/>
            <a:ext cx="379095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dirty="0">
                <a:latin typeface="Calibri" pitchFamily="34" charset="0"/>
              </a:rPr>
              <a:t>Personnes adultes  en situation  </a:t>
            </a:r>
          </a:p>
          <a:p>
            <a:pPr algn="ctr"/>
            <a:r>
              <a:rPr lang="fr-FR" sz="1400" dirty="0">
                <a:latin typeface="Calibri" pitchFamily="34" charset="0"/>
              </a:rPr>
              <a:t>handicap moteur, handicap mental, malentendants </a:t>
            </a:r>
          </a:p>
        </p:txBody>
      </p:sp>
      <p:pic>
        <p:nvPicPr>
          <p:cNvPr id="11" name="Image 14" descr="handicap moteu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3986" y="1978762"/>
            <a:ext cx="828675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46" descr="Handicap_mental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64098" y="2394122"/>
            <a:ext cx="6953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47" descr="sour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14367" y="2303634"/>
            <a:ext cx="8286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à coins arrondis 13"/>
          <p:cNvSpPr/>
          <p:nvPr/>
        </p:nvSpPr>
        <p:spPr>
          <a:xfrm>
            <a:off x="397609" y="4442997"/>
            <a:ext cx="3176587" cy="1596337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6" name="ZoneTexte 3"/>
          <p:cNvSpPr txBox="1">
            <a:spLocks noChangeArrowheads="1"/>
          </p:cNvSpPr>
          <p:nvPr/>
        </p:nvSpPr>
        <p:spPr bwMode="auto">
          <a:xfrm>
            <a:off x="740744" y="5639224"/>
            <a:ext cx="6142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>
                <a:latin typeface="Calibri" pitchFamily="34" charset="0"/>
              </a:rPr>
              <a:t>Ou?</a:t>
            </a:r>
          </a:p>
        </p:txBody>
      </p:sp>
      <p:pic>
        <p:nvPicPr>
          <p:cNvPr id="17" name="Image 5" descr="france-292x30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78784" y="4792247"/>
            <a:ext cx="928687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 17" descr="endroit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4934" y="4560472"/>
            <a:ext cx="10191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Flèche droite rayée 18"/>
          <p:cNvSpPr/>
          <p:nvPr/>
        </p:nvSpPr>
        <p:spPr>
          <a:xfrm>
            <a:off x="1603854" y="5137134"/>
            <a:ext cx="506384" cy="290657"/>
          </a:xfrm>
          <a:prstGeom prst="stripedRight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3" name="ZoneTexte 23"/>
          <p:cNvSpPr txBox="1">
            <a:spLocks noChangeArrowheads="1"/>
          </p:cNvSpPr>
          <p:nvPr/>
        </p:nvSpPr>
        <p:spPr bwMode="auto">
          <a:xfrm>
            <a:off x="6354544" y="5557419"/>
            <a:ext cx="18101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</a:rPr>
              <a:t>Du lundi au </a:t>
            </a:r>
            <a:r>
              <a:rPr lang="fr-FR" sz="1400" b="1" dirty="0" smtClean="0">
                <a:latin typeface="Calibri" pitchFamily="34" charset="0"/>
              </a:rPr>
              <a:t>dimanche</a:t>
            </a:r>
            <a:endParaRPr lang="fr-FR" sz="1400" b="1" dirty="0">
              <a:latin typeface="Calibri" pitchFamily="34" charset="0"/>
            </a:endParaRPr>
          </a:p>
        </p:txBody>
      </p:sp>
      <p:sp>
        <p:nvSpPr>
          <p:cNvPr id="24" name="Rectangle à coins arrondis 23"/>
          <p:cNvSpPr/>
          <p:nvPr/>
        </p:nvSpPr>
        <p:spPr>
          <a:xfrm>
            <a:off x="3861025" y="4437053"/>
            <a:ext cx="4996372" cy="1602281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2" name="ZoneTexte 31"/>
          <p:cNvSpPr txBox="1"/>
          <p:nvPr/>
        </p:nvSpPr>
        <p:spPr>
          <a:xfrm>
            <a:off x="1903278" y="3188678"/>
            <a:ext cx="145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Pour qui ?</a:t>
            </a:r>
            <a:endParaRPr lang="fr-FR" sz="2000" b="1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30425" y="1650382"/>
            <a:ext cx="8426972" cy="2422518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28" name="Picture 2" descr="U:\B banque PICTOS\150619   Banque actualisée\maison (3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ZoneTexte 36"/>
          <p:cNvSpPr txBox="1"/>
          <p:nvPr/>
        </p:nvSpPr>
        <p:spPr>
          <a:xfrm>
            <a:off x="1903278" y="361446"/>
            <a:ext cx="3346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83E6"/>
                </a:solidFill>
              </a:rPr>
              <a:t>service d’auxiliaire de vie</a:t>
            </a:r>
            <a:endParaRPr lang="fr-FR" sz="2000" b="1" dirty="0">
              <a:solidFill>
                <a:srgbClr val="0083E6"/>
              </a:solidFill>
            </a:endParaRPr>
          </a:p>
        </p:txBody>
      </p:sp>
      <p:pic>
        <p:nvPicPr>
          <p:cNvPr id="6146" name="Picture 2" descr="http://arasaac.org/classes/img/thumbnail.php?i=c2l6ZT0zMDAmcnV0YT0uLi8uLi9yZXBvc2l0b3Jpby9vcmlnaW5hbGVzLzI0NjAxLnBuZw==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" t="38060" r="1" b="38060"/>
          <a:stretch/>
        </p:blipFill>
        <p:spPr bwMode="auto">
          <a:xfrm>
            <a:off x="5892470" y="4907919"/>
            <a:ext cx="2815690" cy="68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e 37"/>
          <p:cNvGrpSpPr/>
          <p:nvPr/>
        </p:nvGrpSpPr>
        <p:grpSpPr>
          <a:xfrm>
            <a:off x="4275909" y="4797849"/>
            <a:ext cx="1182414" cy="1183217"/>
            <a:chOff x="2834306" y="3928327"/>
            <a:chExt cx="2929673" cy="2929673"/>
          </a:xfrm>
        </p:grpSpPr>
        <p:grpSp>
          <p:nvGrpSpPr>
            <p:cNvPr id="39" name="Groupe 38"/>
            <p:cNvGrpSpPr/>
            <p:nvPr/>
          </p:nvGrpSpPr>
          <p:grpSpPr>
            <a:xfrm>
              <a:off x="2834306" y="3928327"/>
              <a:ext cx="2929673" cy="2929673"/>
              <a:chOff x="2834306" y="3928327"/>
              <a:chExt cx="2929673" cy="2929673"/>
            </a:xfrm>
          </p:grpSpPr>
          <p:pic>
            <p:nvPicPr>
              <p:cNvPr id="41" name="Picture 2" descr="C:\Users\elisabeth.cataix\Desktop\CDPhotos\DD Banques de pictos\ARASAAC Sept13\service_1.pn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4306" y="3928327"/>
                <a:ext cx="2929673" cy="29296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Rectangle 41"/>
              <p:cNvSpPr/>
              <p:nvPr/>
            </p:nvSpPr>
            <p:spPr>
              <a:xfrm>
                <a:off x="3821369" y="4439799"/>
                <a:ext cx="982640" cy="20929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40" name="Picture 3" descr="C:\Users\elisabeth.cataix\Desktop\CDPhotos\DD Banques de pictos\ARASAAC Sept13\aider_2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1370" y="5073417"/>
              <a:ext cx="939423" cy="939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Image 2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18930" cy="1231290"/>
          </a:xfrm>
          <a:prstGeom prst="rect">
            <a:avLst/>
          </a:prstGeom>
        </p:spPr>
      </p:pic>
      <p:sp>
        <p:nvSpPr>
          <p:cNvPr id="29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02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5"/>
          <p:cNvSpPr>
            <a:spLocks noChangeArrowheads="1"/>
          </p:cNvSpPr>
          <p:nvPr/>
        </p:nvSpPr>
        <p:spPr bwMode="auto">
          <a:xfrm>
            <a:off x="1870740" y="2992367"/>
            <a:ext cx="27394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>
                <a:latin typeface="Calibri" pitchFamily="34" charset="0"/>
              </a:rPr>
              <a:t>Critères </a:t>
            </a:r>
            <a:r>
              <a:rPr lang="fr-FR" sz="2000" b="1" dirty="0" smtClean="0">
                <a:latin typeface="Calibri" pitchFamily="34" charset="0"/>
              </a:rPr>
              <a:t>de financement</a:t>
            </a:r>
            <a:endParaRPr lang="fr-FR" sz="2000" b="1" dirty="0">
              <a:latin typeface="Calibri" pitchFamily="34" charset="0"/>
            </a:endParaRPr>
          </a:p>
        </p:txBody>
      </p:sp>
      <p:pic>
        <p:nvPicPr>
          <p:cNvPr id="28674" name="Image 6" descr="ed38a641-71b1-45f3-8bca-1acf3a06f354-MDPH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4248" y="1736162"/>
            <a:ext cx="993775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ZoneTexte 8"/>
          <p:cNvSpPr txBox="1">
            <a:spLocks noChangeArrowheads="1"/>
          </p:cNvSpPr>
          <p:nvPr/>
        </p:nvSpPr>
        <p:spPr bwMode="auto">
          <a:xfrm>
            <a:off x="5038625" y="2787982"/>
            <a:ext cx="28678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200" dirty="0" smtClean="0">
                <a:latin typeface="Calibri" pitchFamily="34" charset="0"/>
              </a:rPr>
              <a:t>La MDPH évalue les besoins  et définit un plan d’aide </a:t>
            </a:r>
            <a:endParaRPr lang="fr-FR" sz="1200" dirty="0">
              <a:latin typeface="Calibri" pitchFamily="34" charset="0"/>
            </a:endParaRPr>
          </a:p>
        </p:txBody>
      </p:sp>
      <p:pic>
        <p:nvPicPr>
          <p:cNvPr id="28679" name="Image 14" descr="signer_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70740" y="1979542"/>
            <a:ext cx="1012825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à coins arrondis 23"/>
          <p:cNvSpPr/>
          <p:nvPr/>
        </p:nvSpPr>
        <p:spPr>
          <a:xfrm>
            <a:off x="1678683" y="1584473"/>
            <a:ext cx="6351588" cy="1841500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8693" name="Rectangle 28"/>
          <p:cNvSpPr>
            <a:spLocks noChangeArrowheads="1"/>
          </p:cNvSpPr>
          <p:nvPr/>
        </p:nvSpPr>
        <p:spPr bwMode="auto">
          <a:xfrm>
            <a:off x="6029325" y="5522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34" name="Flèche droite rayée 33"/>
          <p:cNvSpPr/>
          <p:nvPr/>
        </p:nvSpPr>
        <p:spPr>
          <a:xfrm>
            <a:off x="3899565" y="2310692"/>
            <a:ext cx="506384" cy="290657"/>
          </a:xfrm>
          <a:prstGeom prst="stripedRight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5" name="Rectangle à coins arrondis 24"/>
          <p:cNvSpPr/>
          <p:nvPr/>
        </p:nvSpPr>
        <p:spPr>
          <a:xfrm>
            <a:off x="1778696" y="3721501"/>
            <a:ext cx="6251575" cy="2235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23" name="Picture 2" descr="U:\B banque PICTOS\150619   Banque actualisée\maison (3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elisabeth.cataix\Desktop\CDPhotos\DD Banques de pictos\ARASAAC Sept13\anné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231" y="1930065"/>
            <a:ext cx="788703" cy="78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elisabeth.cataix\Desktop\CDPhotos\DD Banques de pictos\ARASAAC Sept13\anné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279" y="1942873"/>
            <a:ext cx="788703" cy="78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elisabeth.cataix\Desktop\CDPhotos\DD Banques de pictos\ARASAAC Sept13\anné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742" y="1942873"/>
            <a:ext cx="788703" cy="78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arasaac.org/classes/img/thumbnail.php?i=c2l6ZT0zMDAmcnV0YT0uLi8uLi9yZXBvc2l0b3Jpby9vcmlnaW5hbGVzLzQ2MzAucG5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565" y="1979542"/>
            <a:ext cx="974481" cy="97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arasaac.org/classes/img/thumbnail.php?i=c2l6ZT0zMDAmcnV0YT0uLi8uLi9yZXBvc2l0b3Jpby9vcmlnaW5hbGVzLzczMTAucG5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222" y="4342336"/>
            <a:ext cx="978046" cy="97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arasaac.org/classes/img/thumbnail.php?i=c2l6ZT0zMDAmcnV0YT0uLi8uLi9yZXBvc2l0b3Jpby9vcmlnaW5hbGVzLzE0NjcwLnBuZw==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225" y="4100763"/>
            <a:ext cx="1219619" cy="121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500977" y="5504586"/>
            <a:ext cx="5011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La personne choisit le service qui va l’aider</a:t>
            </a:r>
            <a:endParaRPr lang="fr-FR" b="1" dirty="0"/>
          </a:p>
        </p:txBody>
      </p:sp>
      <p:grpSp>
        <p:nvGrpSpPr>
          <p:cNvPr id="32" name="Groupe 31"/>
          <p:cNvGrpSpPr/>
          <p:nvPr/>
        </p:nvGrpSpPr>
        <p:grpSpPr>
          <a:xfrm>
            <a:off x="5583841" y="4247492"/>
            <a:ext cx="1182414" cy="1183217"/>
            <a:chOff x="2834306" y="3928327"/>
            <a:chExt cx="2929673" cy="2929673"/>
          </a:xfrm>
        </p:grpSpPr>
        <p:grpSp>
          <p:nvGrpSpPr>
            <p:cNvPr id="33" name="Groupe 32"/>
            <p:cNvGrpSpPr/>
            <p:nvPr/>
          </p:nvGrpSpPr>
          <p:grpSpPr>
            <a:xfrm>
              <a:off x="2834306" y="3928327"/>
              <a:ext cx="2929673" cy="2929673"/>
              <a:chOff x="2834306" y="3928327"/>
              <a:chExt cx="2929673" cy="2929673"/>
            </a:xfrm>
          </p:grpSpPr>
          <p:pic>
            <p:nvPicPr>
              <p:cNvPr id="36" name="Picture 2" descr="C:\Users\elisabeth.cataix\Desktop\CDPhotos\DD Banques de pictos\ARASAAC Sept13\service_1.pn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4306" y="3928327"/>
                <a:ext cx="2929673" cy="29296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" name="Rectangle 36"/>
              <p:cNvSpPr/>
              <p:nvPr/>
            </p:nvSpPr>
            <p:spPr>
              <a:xfrm>
                <a:off x="3821369" y="4439799"/>
                <a:ext cx="982640" cy="20929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35" name="Picture 3" descr="C:\Users\elisabeth.cataix\Desktop\CDPhotos\DD Banques de pictos\ARASAAC Sept13\aider_2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1369" y="5073416"/>
              <a:ext cx="939422" cy="939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ZoneTexte 26"/>
          <p:cNvSpPr txBox="1"/>
          <p:nvPr/>
        </p:nvSpPr>
        <p:spPr>
          <a:xfrm>
            <a:off x="1903278" y="361446"/>
            <a:ext cx="3346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83E6"/>
                </a:solidFill>
              </a:rPr>
              <a:t>service d’auxiliaire de vie</a:t>
            </a:r>
            <a:endParaRPr lang="fr-FR" sz="2000" b="1" dirty="0">
              <a:solidFill>
                <a:srgbClr val="0083E6"/>
              </a:solidFill>
            </a:endParaRPr>
          </a:p>
        </p:txBody>
      </p:sp>
      <p:pic>
        <p:nvPicPr>
          <p:cNvPr id="26" name="Image 2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18930" cy="1231290"/>
          </a:xfrm>
          <a:prstGeom prst="rect">
            <a:avLst/>
          </a:prstGeom>
        </p:spPr>
      </p:pic>
      <p:sp>
        <p:nvSpPr>
          <p:cNvPr id="3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55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Image 7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2"/>
          <a:stretch/>
        </p:blipFill>
        <p:spPr bwMode="auto">
          <a:xfrm rot="10978413">
            <a:off x="7687675" y="2649887"/>
            <a:ext cx="529299" cy="1456520"/>
          </a:xfrm>
          <a:prstGeom prst="rect">
            <a:avLst/>
          </a:prstGeom>
          <a:noFill/>
        </p:spPr>
      </p:pic>
      <p:sp>
        <p:nvSpPr>
          <p:cNvPr id="37" name="Rectangle 36"/>
          <p:cNvSpPr/>
          <p:nvPr/>
        </p:nvSpPr>
        <p:spPr>
          <a:xfrm>
            <a:off x="7694613" y="2506663"/>
            <a:ext cx="687387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8" name="Flèche vers la droite 37"/>
          <p:cNvSpPr/>
          <p:nvPr/>
        </p:nvSpPr>
        <p:spPr>
          <a:xfrm rot="3003117">
            <a:off x="8216900" y="2608263"/>
            <a:ext cx="165100" cy="165100"/>
          </a:xfrm>
          <a:prstGeom prst="rightArrow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49" name="Picture 2" descr="U:\B banque PICTOS\150619   Banque actualisée\maison (3)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à coins arrondis 58"/>
          <p:cNvSpPr/>
          <p:nvPr/>
        </p:nvSpPr>
        <p:spPr>
          <a:xfrm>
            <a:off x="409904" y="1660137"/>
            <a:ext cx="8550386" cy="4278883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0" name="ZoneTexte 18"/>
          <p:cNvSpPr txBox="1">
            <a:spLocks noChangeArrowheads="1"/>
          </p:cNvSpPr>
          <p:nvPr/>
        </p:nvSpPr>
        <p:spPr bwMode="auto">
          <a:xfrm>
            <a:off x="4489370" y="2035912"/>
            <a:ext cx="94609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Calibri" pitchFamily="34" charset="0"/>
              </a:rPr>
              <a:t>Aider à</a:t>
            </a:r>
            <a:endParaRPr lang="fr-FR" sz="2000" b="1" dirty="0">
              <a:latin typeface="Calibri" pitchFamily="34" charset="0"/>
            </a:endParaRPr>
          </a:p>
        </p:txBody>
      </p:sp>
      <p:pic>
        <p:nvPicPr>
          <p:cNvPr id="2058" name="Picture 10" descr="http://arasaac.org/classes/img/thumbnail.php?i=c2l6ZT0zMDAmcnV0YT0uLi8uLi9yZXBvc2l0b3Jpby9vcmlnaW5hbGVzLzExNjUzLnBuZw=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956" y="2970911"/>
            <a:ext cx="1000550" cy="10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Image 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359" y="2964536"/>
            <a:ext cx="681391" cy="80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http://catedu.es/arasaac/classes/img/thumbnail.php?i=c2l6ZT0zMDAmcnV0YT0uLi8uLi9yZXBvc2l0b3Jpby9vcmlnaW5hbGVzLzg5ODUucG5n"/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19" y="2927531"/>
            <a:ext cx="816163" cy="8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1" descr="http://catedu.es/arasaac/classes/img/thumbnail.php?i=c2l6ZT0zMDAmcnV0YT0uLi8uLi9yZXBvc2l0b3Jpby9vcmlnaW5hbGVzLzIzNDIucG5n"/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514" y="3022663"/>
            <a:ext cx="683385" cy="68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9" name="Picture 23" descr="http://arasaac.org/classes/img/thumbnail.php?i=c2l6ZT0zMDAmcnV0YT0uLi8uLi9yZXBvc2l0b3Jpby9vcmlnaW5hbGVzLzIzNDkucG5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912" y="2943423"/>
            <a:ext cx="1000550" cy="10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ZoneTexte 55"/>
          <p:cNvSpPr txBox="1"/>
          <p:nvPr/>
        </p:nvSpPr>
        <p:spPr>
          <a:xfrm>
            <a:off x="749662" y="5522810"/>
            <a:ext cx="8412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Se laver</a:t>
            </a:r>
            <a:endParaRPr lang="fr-FR" sz="1200" dirty="0"/>
          </a:p>
        </p:txBody>
      </p:sp>
      <p:sp>
        <p:nvSpPr>
          <p:cNvPr id="58" name="ZoneTexte 57"/>
          <p:cNvSpPr txBox="1"/>
          <p:nvPr/>
        </p:nvSpPr>
        <p:spPr>
          <a:xfrm>
            <a:off x="4434912" y="3823717"/>
            <a:ext cx="1000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Prendre ses repas</a:t>
            </a:r>
            <a:endParaRPr lang="fr-FR" sz="1200" dirty="0"/>
          </a:p>
        </p:txBody>
      </p:sp>
      <p:sp>
        <p:nvSpPr>
          <p:cNvPr id="60" name="ZoneTexte 59"/>
          <p:cNvSpPr txBox="1"/>
          <p:nvPr/>
        </p:nvSpPr>
        <p:spPr>
          <a:xfrm>
            <a:off x="3303263" y="3814641"/>
            <a:ext cx="1059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Préparer les repas</a:t>
            </a:r>
            <a:endParaRPr lang="fr-FR" sz="1200" dirty="0"/>
          </a:p>
        </p:txBody>
      </p:sp>
      <p:sp>
        <p:nvSpPr>
          <p:cNvPr id="61" name="ZoneTexte 60"/>
          <p:cNvSpPr txBox="1"/>
          <p:nvPr/>
        </p:nvSpPr>
        <p:spPr>
          <a:xfrm>
            <a:off x="5693759" y="4028744"/>
            <a:ext cx="1000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Sortir, se détendre</a:t>
            </a:r>
            <a:endParaRPr lang="fr-FR" sz="1200" dirty="0"/>
          </a:p>
        </p:txBody>
      </p:sp>
      <p:sp>
        <p:nvSpPr>
          <p:cNvPr id="62" name="ZoneTexte 61"/>
          <p:cNvSpPr txBox="1"/>
          <p:nvPr/>
        </p:nvSpPr>
        <p:spPr>
          <a:xfrm>
            <a:off x="7175821" y="4255777"/>
            <a:ext cx="158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Trier les papier, le courrier, tenir ses comptes à jour.</a:t>
            </a:r>
            <a:endParaRPr lang="fr-FR" sz="1200" dirty="0"/>
          </a:p>
        </p:txBody>
      </p:sp>
      <p:sp>
        <p:nvSpPr>
          <p:cNvPr id="63" name="ZoneTexte 62"/>
          <p:cNvSpPr txBox="1"/>
          <p:nvPr/>
        </p:nvSpPr>
        <p:spPr>
          <a:xfrm>
            <a:off x="1771832" y="3911863"/>
            <a:ext cx="1429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Faire les courses</a:t>
            </a:r>
            <a:endParaRPr lang="fr-FR" sz="1200" dirty="0"/>
          </a:p>
        </p:txBody>
      </p:sp>
      <p:sp>
        <p:nvSpPr>
          <p:cNvPr id="64" name="ZoneTexte 63"/>
          <p:cNvSpPr txBox="1"/>
          <p:nvPr/>
        </p:nvSpPr>
        <p:spPr>
          <a:xfrm>
            <a:off x="623577" y="3911864"/>
            <a:ext cx="1148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Se déplacer.</a:t>
            </a:r>
            <a:endParaRPr lang="fr-FR" sz="1200" dirty="0"/>
          </a:p>
        </p:txBody>
      </p:sp>
      <p:pic>
        <p:nvPicPr>
          <p:cNvPr id="9243" name="Imag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631" y="1827533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Image 76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64" y="4614685"/>
            <a:ext cx="800100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Image 77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19" y="4639350"/>
            <a:ext cx="819150" cy="81915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ZoneTexte 81"/>
          <p:cNvSpPr txBox="1"/>
          <p:nvPr/>
        </p:nvSpPr>
        <p:spPr>
          <a:xfrm>
            <a:off x="1796166" y="5445281"/>
            <a:ext cx="1594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Aller aux toilettes</a:t>
            </a:r>
            <a:endParaRPr lang="fr-FR" sz="1200" dirty="0"/>
          </a:p>
        </p:txBody>
      </p:sp>
      <p:sp>
        <p:nvSpPr>
          <p:cNvPr id="83" name="ZoneTexte 82"/>
          <p:cNvSpPr txBox="1"/>
          <p:nvPr/>
        </p:nvSpPr>
        <p:spPr>
          <a:xfrm>
            <a:off x="5103271" y="5420400"/>
            <a:ext cx="2040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Se lever, s’installer</a:t>
            </a:r>
            <a:endParaRPr lang="fr-FR" sz="1200" dirty="0"/>
          </a:p>
        </p:txBody>
      </p:sp>
      <p:sp>
        <p:nvSpPr>
          <p:cNvPr id="84" name="ZoneTexte 83"/>
          <p:cNvSpPr txBox="1"/>
          <p:nvPr/>
        </p:nvSpPr>
        <p:spPr>
          <a:xfrm>
            <a:off x="3673419" y="5477355"/>
            <a:ext cx="108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S’habiller, se déshabiller</a:t>
            </a:r>
            <a:endParaRPr lang="fr-FR" sz="1200" dirty="0"/>
          </a:p>
        </p:txBody>
      </p:sp>
      <p:pic>
        <p:nvPicPr>
          <p:cNvPr id="85" name="il_fi" descr="http://www.stickers-du-monde.fr/665-711-large/wc-et-silhouette.jp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182" y="4490409"/>
            <a:ext cx="952500" cy="952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roupe 16"/>
          <p:cNvGrpSpPr/>
          <p:nvPr/>
        </p:nvGrpSpPr>
        <p:grpSpPr>
          <a:xfrm>
            <a:off x="5211275" y="4511831"/>
            <a:ext cx="1656303" cy="933450"/>
            <a:chOff x="5471182" y="5101396"/>
            <a:chExt cx="1656303" cy="933450"/>
          </a:xfrm>
        </p:grpSpPr>
        <p:pic>
          <p:nvPicPr>
            <p:cNvPr id="79" name="Image 78"/>
            <p:cNvPicPr/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1182" y="5228915"/>
              <a:ext cx="781050" cy="781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Flèche droite 14"/>
            <p:cNvSpPr/>
            <p:nvPr/>
          </p:nvSpPr>
          <p:spPr>
            <a:xfrm>
              <a:off x="5693759" y="5285914"/>
              <a:ext cx="167948" cy="27031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40000" dist="23000" dir="5400000" rotWithShape="0">
                <a:schemeClr val="bg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6" name="Groupe 15"/>
            <p:cNvGrpSpPr/>
            <p:nvPr/>
          </p:nvGrpSpPr>
          <p:grpSpPr>
            <a:xfrm>
              <a:off x="6194035" y="5101396"/>
              <a:ext cx="933450" cy="933450"/>
              <a:chOff x="6194035" y="5101396"/>
              <a:chExt cx="933450" cy="933450"/>
            </a:xfrm>
          </p:grpSpPr>
          <p:pic>
            <p:nvPicPr>
              <p:cNvPr id="80" name="Image 79"/>
              <p:cNvPicPr/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94035" y="5101396"/>
                <a:ext cx="933450" cy="9334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6" name="Flèche droite 85"/>
              <p:cNvSpPr/>
              <p:nvPr/>
            </p:nvSpPr>
            <p:spPr>
              <a:xfrm>
                <a:off x="6482046" y="5150759"/>
                <a:ext cx="167948" cy="27031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40000" dist="23000" dir="5400000" rotWithShape="0">
                  <a:schemeClr val="bg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39" name="ZoneTexte 38"/>
          <p:cNvSpPr txBox="1"/>
          <p:nvPr/>
        </p:nvSpPr>
        <p:spPr>
          <a:xfrm>
            <a:off x="1903278" y="361446"/>
            <a:ext cx="3346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83E6"/>
                </a:solidFill>
              </a:rPr>
              <a:t>service d’auxiliaire de vie</a:t>
            </a:r>
            <a:endParaRPr lang="fr-FR" sz="2000" b="1" dirty="0">
              <a:solidFill>
                <a:srgbClr val="0083E6"/>
              </a:solidFill>
            </a:endParaRPr>
          </a:p>
        </p:txBody>
      </p:sp>
      <p:pic>
        <p:nvPicPr>
          <p:cNvPr id="41" name="Image 40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18930" cy="1231290"/>
          </a:xfrm>
          <a:prstGeom prst="rect">
            <a:avLst/>
          </a:prstGeom>
        </p:spPr>
      </p:pic>
      <p:sp>
        <p:nvSpPr>
          <p:cNvPr id="40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38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F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/>
              <a:t>M</a:t>
            </a:r>
            <a:r>
              <a:rPr lang="fr-FR" dirty="0" smtClean="0"/>
              <a:t>enu</a:t>
            </a:r>
            <a:endParaRPr lang="fr-FR" dirty="0"/>
          </a:p>
        </p:txBody>
      </p:sp>
      <p:pic>
        <p:nvPicPr>
          <p:cNvPr id="5" name="Image 3" descr="MAS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6823" y="1280442"/>
            <a:ext cx="1407876" cy="10574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ZoneTexte 9"/>
          <p:cNvSpPr txBox="1"/>
          <p:nvPr/>
        </p:nvSpPr>
        <p:spPr>
          <a:xfrm>
            <a:off x="510312" y="24587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Accueil de jour</a:t>
            </a:r>
            <a:endParaRPr lang="fr-FR" sz="1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2452930" y="2458723"/>
            <a:ext cx="1191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MAS et FAM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722440" y="4370464"/>
            <a:ext cx="1126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ESAT et EA</a:t>
            </a:r>
            <a:endParaRPr lang="fr-FR" sz="1400" dirty="0"/>
          </a:p>
        </p:txBody>
      </p:sp>
      <p:grpSp>
        <p:nvGrpSpPr>
          <p:cNvPr id="13" name="Groupe 12"/>
          <p:cNvGrpSpPr/>
          <p:nvPr/>
        </p:nvGrpSpPr>
        <p:grpSpPr>
          <a:xfrm>
            <a:off x="536361" y="3143720"/>
            <a:ext cx="1333619" cy="1083187"/>
            <a:chOff x="14288" y="0"/>
            <a:chExt cx="1439862" cy="1270000"/>
          </a:xfrm>
        </p:grpSpPr>
        <p:pic>
          <p:nvPicPr>
            <p:cNvPr id="14" name="Image 30" descr="demi pension.JPG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288" y="0"/>
              <a:ext cx="1439862" cy="1270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5" name="Picture 28" descr="travailleur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88975" y="571500"/>
              <a:ext cx="339725" cy="33972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7" name="ZoneTexte 16"/>
          <p:cNvSpPr txBox="1"/>
          <p:nvPr/>
        </p:nvSpPr>
        <p:spPr>
          <a:xfrm>
            <a:off x="2228544" y="4368494"/>
            <a:ext cx="1816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Questions</a:t>
            </a:r>
          </a:p>
          <a:p>
            <a:pPr algn="ctr"/>
            <a:r>
              <a:rPr lang="fr-FR" sz="1400" dirty="0" smtClean="0"/>
              <a:t>vie en établissement</a:t>
            </a:r>
            <a:endParaRPr lang="fr-FR" sz="1400" dirty="0"/>
          </a:p>
        </p:txBody>
      </p:sp>
      <p:sp>
        <p:nvSpPr>
          <p:cNvPr id="41" name="ZoneTexte 40"/>
          <p:cNvSpPr txBox="1"/>
          <p:nvPr/>
        </p:nvSpPr>
        <p:spPr>
          <a:xfrm>
            <a:off x="5504941" y="2571201"/>
            <a:ext cx="944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SAMSAH</a:t>
            </a:r>
            <a:endParaRPr lang="fr-FR" sz="1400" dirty="0"/>
          </a:p>
        </p:txBody>
      </p:sp>
      <p:sp>
        <p:nvSpPr>
          <p:cNvPr id="42" name="ZoneTexte 41"/>
          <p:cNvSpPr txBox="1"/>
          <p:nvPr/>
        </p:nvSpPr>
        <p:spPr>
          <a:xfrm>
            <a:off x="7650482" y="2581459"/>
            <a:ext cx="652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SAVS</a:t>
            </a:r>
            <a:endParaRPr lang="fr-FR" sz="1400" dirty="0"/>
          </a:p>
        </p:txBody>
      </p:sp>
      <p:sp>
        <p:nvSpPr>
          <p:cNvPr id="43" name="ZoneTexte 42"/>
          <p:cNvSpPr txBox="1"/>
          <p:nvPr/>
        </p:nvSpPr>
        <p:spPr>
          <a:xfrm>
            <a:off x="5504941" y="4372128"/>
            <a:ext cx="114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AUX de VIE</a:t>
            </a:r>
            <a:endParaRPr lang="fr-FR" sz="1400" dirty="0"/>
          </a:p>
        </p:txBody>
      </p:sp>
      <p:sp>
        <p:nvSpPr>
          <p:cNvPr id="44" name="ZoneTexte 43"/>
          <p:cNvSpPr txBox="1"/>
          <p:nvPr/>
        </p:nvSpPr>
        <p:spPr>
          <a:xfrm>
            <a:off x="7614158" y="4373792"/>
            <a:ext cx="724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SSIAD</a:t>
            </a:r>
            <a:endParaRPr lang="fr-FR" sz="1400" dirty="0"/>
          </a:p>
        </p:txBody>
      </p:sp>
      <p:pic>
        <p:nvPicPr>
          <p:cNvPr id="26" name="Picture 2" descr="U:\B banque PICTOS\150619   Banque actualisée\maison (3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26"/>
          <p:cNvSpPr txBox="1"/>
          <p:nvPr/>
        </p:nvSpPr>
        <p:spPr>
          <a:xfrm>
            <a:off x="3198399" y="6055318"/>
            <a:ext cx="1468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Bilan autonomie</a:t>
            </a:r>
            <a:endParaRPr lang="fr-FR" sz="1400" dirty="0"/>
          </a:p>
        </p:txBody>
      </p:sp>
      <p:pic>
        <p:nvPicPr>
          <p:cNvPr id="28" name="Picture 2" descr="U:\B banque PICTOS\150619   Banque actualisée\Bilan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663" y="4987173"/>
            <a:ext cx="1068145" cy="106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684" y="5094269"/>
            <a:ext cx="1103888" cy="853951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4723381" y="6067188"/>
            <a:ext cx="1608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Grille d’évaluation</a:t>
            </a:r>
            <a:endParaRPr lang="fr-FR" sz="1400" dirty="0"/>
          </a:p>
        </p:txBody>
      </p:sp>
      <p:pic>
        <p:nvPicPr>
          <p:cNvPr id="97" name="Image 96" descr="demi pension.JP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7207" y="1211335"/>
            <a:ext cx="1354973" cy="11956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Image 3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30" y="3053436"/>
            <a:ext cx="1215783" cy="12157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4" name="Image 6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541" y="1368455"/>
            <a:ext cx="1749407" cy="1213004"/>
          </a:xfrm>
          <a:prstGeom prst="rect">
            <a:avLst/>
          </a:prstGeom>
        </p:spPr>
      </p:pic>
      <p:pic>
        <p:nvPicPr>
          <p:cNvPr id="65" name="Image 6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799" y="1359312"/>
            <a:ext cx="1761598" cy="1231290"/>
          </a:xfrm>
          <a:prstGeom prst="rect">
            <a:avLst/>
          </a:prstGeom>
        </p:spPr>
      </p:pic>
      <p:pic>
        <p:nvPicPr>
          <p:cNvPr id="66" name="Image 65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18" y="3132380"/>
            <a:ext cx="1718930" cy="1231290"/>
          </a:xfrm>
          <a:prstGeom prst="rect">
            <a:avLst/>
          </a:prstGeom>
        </p:spPr>
      </p:pic>
      <p:pic>
        <p:nvPicPr>
          <p:cNvPr id="67" name="Image 66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512" y="3132380"/>
            <a:ext cx="1798171" cy="1267863"/>
          </a:xfrm>
          <a:prstGeom prst="rect">
            <a:avLst/>
          </a:prstGeom>
        </p:spPr>
      </p:pic>
      <p:sp>
        <p:nvSpPr>
          <p:cNvPr id="3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04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5"/>
          <p:cNvSpPr>
            <a:spLocks noChangeArrowheads="1"/>
          </p:cNvSpPr>
          <p:nvPr/>
        </p:nvSpPr>
        <p:spPr bwMode="auto">
          <a:xfrm>
            <a:off x="2170876" y="3225918"/>
            <a:ext cx="27394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>
                <a:latin typeface="Calibri" pitchFamily="34" charset="0"/>
              </a:rPr>
              <a:t>Critères </a:t>
            </a:r>
            <a:r>
              <a:rPr lang="fr-FR" sz="2000" b="1" dirty="0" smtClean="0">
                <a:latin typeface="Calibri" pitchFamily="34" charset="0"/>
              </a:rPr>
              <a:t>de financement</a:t>
            </a:r>
            <a:endParaRPr lang="fr-FR" sz="2000" b="1" dirty="0">
              <a:latin typeface="Calibri" pitchFamily="34" charset="0"/>
            </a:endParaRPr>
          </a:p>
        </p:txBody>
      </p:sp>
      <p:pic>
        <p:nvPicPr>
          <p:cNvPr id="28679" name="Image 14" descr="signer_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0876" y="2213093"/>
            <a:ext cx="1012825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à coins arrondis 23"/>
          <p:cNvSpPr/>
          <p:nvPr/>
        </p:nvSpPr>
        <p:spPr>
          <a:xfrm>
            <a:off x="1978819" y="1818024"/>
            <a:ext cx="6351588" cy="1841500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8693" name="Rectangle 28"/>
          <p:cNvSpPr>
            <a:spLocks noChangeArrowheads="1"/>
          </p:cNvSpPr>
          <p:nvPr/>
        </p:nvSpPr>
        <p:spPr bwMode="auto">
          <a:xfrm>
            <a:off x="6029325" y="5522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34" name="Flèche droite rayée 33"/>
          <p:cNvSpPr/>
          <p:nvPr/>
        </p:nvSpPr>
        <p:spPr>
          <a:xfrm>
            <a:off x="4364373" y="2544243"/>
            <a:ext cx="506384" cy="290657"/>
          </a:xfrm>
          <a:prstGeom prst="stripedRight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5" name="Rectangle à coins arrondis 24"/>
          <p:cNvSpPr/>
          <p:nvPr/>
        </p:nvSpPr>
        <p:spPr>
          <a:xfrm>
            <a:off x="2028825" y="3846597"/>
            <a:ext cx="6251575" cy="2235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23" name="Picture 2" descr="U:\B banque PICTOS\150619   Banque actualisée\maison (3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26"/>
          <p:cNvSpPr txBox="1"/>
          <p:nvPr/>
        </p:nvSpPr>
        <p:spPr>
          <a:xfrm>
            <a:off x="1984404" y="361447"/>
            <a:ext cx="404492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83E6"/>
                </a:solidFill>
              </a:rPr>
              <a:t>SSIAD</a:t>
            </a:r>
          </a:p>
          <a:p>
            <a:r>
              <a:rPr lang="fr-FR" dirty="0"/>
              <a:t>s</a:t>
            </a:r>
            <a:r>
              <a:rPr lang="fr-FR" dirty="0" smtClean="0"/>
              <a:t>ervice de soins infirmiers à domicile</a:t>
            </a:r>
            <a:endParaRPr lang="fr-FR" dirty="0"/>
          </a:p>
        </p:txBody>
      </p:sp>
      <p:pic>
        <p:nvPicPr>
          <p:cNvPr id="8194" name="Picture 2" descr="http://arasaac.org/classes/img/thumbnail.php?i=c2l6ZT0zMDAmcnV0YT0uLi8uLi9yZXBvc2l0b3Jpby9vcmlnaW5hbGVzLzQ2MzAucG5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701" y="2213093"/>
            <a:ext cx="974481" cy="97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arasaac.org/classes/img/thumbnail.php?i=c2l6ZT0zMDAmcnV0YT0uLi8uLi9yZXBvc2l0b3Jpby9vcmlnaW5hbGVzLzczMTAucG5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223" y="4467432"/>
            <a:ext cx="978046" cy="97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arasaac.org/classes/img/thumbnail.php?i=c2l6ZT0zMDAmcnV0YT0uLi8uLi9yZXBvc2l0b3Jpby9vcmlnaW5hbGVzLzE0NjcwLnBuZw==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280" y="4346645"/>
            <a:ext cx="1219619" cy="121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724027" y="5629682"/>
            <a:ext cx="484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La personne  ne choisit pas le service</a:t>
            </a:r>
            <a:endParaRPr lang="fr-FR" b="1" dirty="0"/>
          </a:p>
        </p:txBody>
      </p:sp>
      <p:pic>
        <p:nvPicPr>
          <p:cNvPr id="10244" name="Picture 4" descr="http://arasaac.org/classes/img/thumbnail.php?i=c2l6ZT0zMDAmcnV0YT0uLi8uLi9yZXBvc2l0b3Jpby9vcmlnaW5hbGVzLzI2MzY2LnBuZw==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9" t="35947" b="-1"/>
          <a:stretch/>
        </p:blipFill>
        <p:spPr bwMode="auto">
          <a:xfrm>
            <a:off x="7103241" y="2446473"/>
            <a:ext cx="940564" cy="91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www.lmde.com/typo3temp/pics/cba9cd4ea6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0" y="1846661"/>
            <a:ext cx="20002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Line 9"/>
          <p:cNvSpPr>
            <a:spLocks noChangeShapeType="1"/>
          </p:cNvSpPr>
          <p:nvPr/>
        </p:nvSpPr>
        <p:spPr bwMode="auto">
          <a:xfrm flipH="1">
            <a:off x="4138279" y="4346645"/>
            <a:ext cx="1219619" cy="12830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2" name="Line 10"/>
          <p:cNvSpPr>
            <a:spLocks noChangeShapeType="1"/>
          </p:cNvSpPr>
          <p:nvPr/>
        </p:nvSpPr>
        <p:spPr bwMode="auto">
          <a:xfrm>
            <a:off x="4138278" y="4346645"/>
            <a:ext cx="1219621" cy="12830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10245" name="Image 8" descr="http://catedu.es/arasaac/classes/img/thumbnail.php?i=c2l6ZT0zMDAmcnV0YT0uLi8uLi9yZXBvc2l0b3Jpby9vcmlnaW5hbGVzLzIzNzUucG5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603" y="4465620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ag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264" y="4269538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http://arasaac.org/classes/img/thumbnail.php?i=c2l6ZT0zMDAmcnV0YT0uLi8uLi9yZXBvc2l0b3Jpby9vcmlnaW5hbGVzLzE2NzM1LnBuZw==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69" t="5763" r="18273" b="76582"/>
          <a:stretch/>
        </p:blipFill>
        <p:spPr bwMode="auto">
          <a:xfrm>
            <a:off x="7636585" y="2039745"/>
            <a:ext cx="536028" cy="50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 2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98171" cy="1267863"/>
          </a:xfrm>
          <a:prstGeom prst="rect">
            <a:avLst/>
          </a:prstGeom>
        </p:spPr>
      </p:pic>
      <p:sp>
        <p:nvSpPr>
          <p:cNvPr id="28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77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7694613" y="2506663"/>
            <a:ext cx="687387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8" name="Flèche vers la droite 37"/>
          <p:cNvSpPr/>
          <p:nvPr/>
        </p:nvSpPr>
        <p:spPr>
          <a:xfrm rot="3003117">
            <a:off x="8216900" y="2608263"/>
            <a:ext cx="165100" cy="165100"/>
          </a:xfrm>
          <a:prstGeom prst="rightArrow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49" name="Picture 2" descr="U:\B banque PICTOS\150619   Banque actualisée\maison (3)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à coins arrondis 58"/>
          <p:cNvSpPr/>
          <p:nvPr/>
        </p:nvSpPr>
        <p:spPr>
          <a:xfrm>
            <a:off x="409904" y="1635087"/>
            <a:ext cx="8550386" cy="4508648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grpSp>
        <p:nvGrpSpPr>
          <p:cNvPr id="36" name="Group 2"/>
          <p:cNvGrpSpPr>
            <a:grpSpLocks/>
          </p:cNvGrpSpPr>
          <p:nvPr/>
        </p:nvGrpSpPr>
        <p:grpSpPr bwMode="auto">
          <a:xfrm>
            <a:off x="632147" y="1977426"/>
            <a:ext cx="4980305" cy="3104519"/>
            <a:chOff x="1072" y="3468"/>
            <a:chExt cx="7843" cy="4890"/>
          </a:xfrm>
        </p:grpSpPr>
        <p:pic>
          <p:nvPicPr>
            <p:cNvPr id="40" name="Image 8" descr="http://catedu.es/arasaac/classes/img/thumbnail.php?i=c2l6ZT0zMDAmcnV0YT0uLi8uLi9yZXBvc2l0b3Jpby9vcmlnaW5hbGVzLzIzNzUucG5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0" y="3624"/>
              <a:ext cx="1311" cy="1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Imag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" y="4742"/>
              <a:ext cx="2130" cy="2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2" name="AutoShape 5"/>
            <p:cNvCxnSpPr>
              <a:cxnSpLocks noChangeShapeType="1"/>
            </p:cNvCxnSpPr>
            <p:nvPr/>
          </p:nvCxnSpPr>
          <p:spPr bwMode="auto">
            <a:xfrm flipV="1">
              <a:off x="5488" y="4319"/>
              <a:ext cx="870" cy="51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" name="AutoShape 6"/>
            <p:cNvCxnSpPr>
              <a:cxnSpLocks noChangeShapeType="1"/>
            </p:cNvCxnSpPr>
            <p:nvPr/>
          </p:nvCxnSpPr>
          <p:spPr bwMode="auto">
            <a:xfrm>
              <a:off x="5749" y="5671"/>
              <a:ext cx="885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" name="AutoShape 7"/>
            <p:cNvCxnSpPr>
              <a:cxnSpLocks noChangeShapeType="1"/>
            </p:cNvCxnSpPr>
            <p:nvPr/>
          </p:nvCxnSpPr>
          <p:spPr bwMode="auto">
            <a:xfrm>
              <a:off x="5488" y="6384"/>
              <a:ext cx="1292" cy="48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45" name="Picture 8" descr="https://encrypted-tbn3.gstatic.com/images?q=tbn:ANd9GcTilq_pjdM91pPy0kkpZNDGFoGr1ZkirnRl9fi8S8hvSNprg_DzpA"/>
            <p:cNvPicPr>
              <a:picLocks noChangeAspect="1" noChangeArrowheads="1"/>
            </p:cNvPicPr>
            <p:nvPr/>
          </p:nvPicPr>
          <p:blipFill>
            <a:blip r:embed="rId6" r:link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5" y="3468"/>
              <a:ext cx="1352" cy="1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9" descr="http://www.pilbox-shop.fr/boutique/images_produits/daily-02-z.jpg"/>
            <p:cNvPicPr>
              <a:picLocks noChangeAspect="1" noChangeArrowheads="1"/>
            </p:cNvPicPr>
            <p:nvPr/>
          </p:nvPicPr>
          <p:blipFill>
            <a:blip r:embed="rId8" r:link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5" y="5100"/>
              <a:ext cx="1870" cy="1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10" descr="https://encrypted-tbn2.gstatic.com/images?q=tbn:ANd9GcSFclxNTcgx9ayonF-lH1vS9T9rFRbcnJRbx30sYfkb11_W8Tsc"/>
            <p:cNvPicPr>
              <a:picLocks noChangeAspect="1" noChangeArrowheads="1"/>
            </p:cNvPicPr>
            <p:nvPr/>
          </p:nvPicPr>
          <p:blipFill>
            <a:blip r:embed="rId10" r:link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7" y="6872"/>
              <a:ext cx="1486" cy="1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66" name="Picture 2" descr="Afficher l'image d'origin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129" y="4212489"/>
            <a:ext cx="579637" cy="86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arasaac.org/classes/img/thumbnail.php?i=c2l6ZT0zMDAmcnV0YT0uLi8uLi9yZXBvc2l0b3Jpby9vcmlnaW5hbGVzLzI0NjAxLnBuZw==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" t="36492" r="4358" b="35734"/>
          <a:stretch/>
        </p:blipFill>
        <p:spPr bwMode="auto">
          <a:xfrm>
            <a:off x="5988110" y="4660092"/>
            <a:ext cx="2716013" cy="79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arasaac.org/classes/img/thumbnail.php?i=c2l6ZT0zMDAmcnV0YT0uLi8uLi9yZXBvc2l0b3Jpby9vcmlnaW5hbGVzLzMxNzUucG5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366" y="1847861"/>
            <a:ext cx="1203514" cy="120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arasaac.org/classes/img/thumbnail.php?i=c2l6ZT0zMDAmcnV0YT0uLi8uLi9yZXBvc2l0b3Jpby9vcmlnaW5hbGVzLzMxNzYucG5n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182" y="3461357"/>
            <a:ext cx="1146698" cy="114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http://arasaac.org/classes/img/thumbnail.php?i=c2l6ZT0zMDAmcnV0YT0uLi8uLi9yZXBvc2l0b3Jpby9vcmlnaW5hbGVzLzI2MzY2LnBuZw==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9" t="35947" b="-1"/>
          <a:stretch/>
        </p:blipFill>
        <p:spPr bwMode="auto">
          <a:xfrm>
            <a:off x="6115802" y="2939436"/>
            <a:ext cx="940564" cy="91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ZoneTexte 54"/>
          <p:cNvSpPr txBox="1"/>
          <p:nvPr/>
        </p:nvSpPr>
        <p:spPr>
          <a:xfrm>
            <a:off x="758852" y="5406140"/>
            <a:ext cx="7852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Aide à la toilette, à la prise de médicaments</a:t>
            </a:r>
            <a:r>
              <a:rPr lang="fr-FR" sz="1600" b="1" dirty="0"/>
              <a:t> </a:t>
            </a:r>
            <a:r>
              <a:rPr lang="fr-FR" sz="1600" b="1" dirty="0" smtClean="0"/>
              <a:t>et aux soins médicaux</a:t>
            </a:r>
          </a:p>
          <a:p>
            <a:pPr algn="ctr"/>
            <a:r>
              <a:rPr lang="fr-FR" sz="1600" b="1" dirty="0" smtClean="0"/>
              <a:t>Le nombre de passage par jour et par semaine est prescrit par le médecin</a:t>
            </a:r>
            <a:endParaRPr lang="fr-FR" sz="1600" b="1" dirty="0"/>
          </a:p>
        </p:txBody>
      </p:sp>
      <p:pic>
        <p:nvPicPr>
          <p:cNvPr id="57" name="Picture 7" descr="http://arasaac.org/classes/img/thumbnail.php?i=c2l6ZT0zMDAmcnV0YT0uLi8uLi9yZXBvc2l0b3Jpby9vcmlnaW5hbGVzLzE2NzM1LnBuZw==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69" t="5763" r="18273" b="76582"/>
          <a:stretch/>
        </p:blipFill>
        <p:spPr bwMode="auto">
          <a:xfrm>
            <a:off x="6374593" y="2500896"/>
            <a:ext cx="536028" cy="50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26"/>
          <p:cNvSpPr txBox="1"/>
          <p:nvPr/>
        </p:nvSpPr>
        <p:spPr>
          <a:xfrm>
            <a:off x="1984405" y="361447"/>
            <a:ext cx="1041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83E6"/>
                </a:solidFill>
              </a:rPr>
              <a:t>SSIAD</a:t>
            </a:r>
          </a:p>
        </p:txBody>
      </p:sp>
      <p:pic>
        <p:nvPicPr>
          <p:cNvPr id="25" name="Image 2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98171" cy="1267863"/>
          </a:xfrm>
          <a:prstGeom prst="rect">
            <a:avLst/>
          </a:prstGeom>
        </p:spPr>
      </p:pic>
      <p:sp>
        <p:nvSpPr>
          <p:cNvPr id="26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11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F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/>
              <a:t>M</a:t>
            </a:r>
            <a:r>
              <a:rPr lang="fr-FR" dirty="0" smtClean="0"/>
              <a:t>enu</a:t>
            </a:r>
            <a:endParaRPr lang="fr-FR" dirty="0"/>
          </a:p>
        </p:txBody>
      </p:sp>
      <p:pic>
        <p:nvPicPr>
          <p:cNvPr id="5" name="Image 3" descr="MAS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6823" y="1280442"/>
            <a:ext cx="1407876" cy="10574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ZoneTexte 9"/>
          <p:cNvSpPr txBox="1"/>
          <p:nvPr/>
        </p:nvSpPr>
        <p:spPr>
          <a:xfrm>
            <a:off x="510312" y="24587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Accueil de jour</a:t>
            </a:r>
            <a:endParaRPr lang="fr-FR" sz="1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2452930" y="2458723"/>
            <a:ext cx="1191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MAS et FAM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722440" y="4370464"/>
            <a:ext cx="1126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ESAT et EA</a:t>
            </a:r>
            <a:endParaRPr lang="fr-FR" sz="1400" dirty="0"/>
          </a:p>
        </p:txBody>
      </p:sp>
      <p:grpSp>
        <p:nvGrpSpPr>
          <p:cNvPr id="13" name="Groupe 12"/>
          <p:cNvGrpSpPr/>
          <p:nvPr/>
        </p:nvGrpSpPr>
        <p:grpSpPr>
          <a:xfrm>
            <a:off x="536361" y="3143720"/>
            <a:ext cx="1333619" cy="1083187"/>
            <a:chOff x="14288" y="0"/>
            <a:chExt cx="1439862" cy="1270000"/>
          </a:xfrm>
        </p:grpSpPr>
        <p:pic>
          <p:nvPicPr>
            <p:cNvPr id="14" name="Image 30" descr="demi pension.JPG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288" y="0"/>
              <a:ext cx="1439862" cy="1270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5" name="Picture 28" descr="travailleur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88975" y="571500"/>
              <a:ext cx="339725" cy="33972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7" name="ZoneTexte 16"/>
          <p:cNvSpPr txBox="1"/>
          <p:nvPr/>
        </p:nvSpPr>
        <p:spPr>
          <a:xfrm>
            <a:off x="2228544" y="4368494"/>
            <a:ext cx="1816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Questions</a:t>
            </a:r>
          </a:p>
          <a:p>
            <a:pPr algn="ctr"/>
            <a:r>
              <a:rPr lang="fr-FR" sz="1400" dirty="0" smtClean="0"/>
              <a:t>vie en établissement</a:t>
            </a:r>
            <a:endParaRPr lang="fr-FR" sz="1400" dirty="0"/>
          </a:p>
        </p:txBody>
      </p:sp>
      <p:sp>
        <p:nvSpPr>
          <p:cNvPr id="41" name="ZoneTexte 40"/>
          <p:cNvSpPr txBox="1"/>
          <p:nvPr/>
        </p:nvSpPr>
        <p:spPr>
          <a:xfrm>
            <a:off x="5568561" y="2590602"/>
            <a:ext cx="944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SAMSAH</a:t>
            </a:r>
            <a:endParaRPr lang="fr-FR" sz="1400" dirty="0"/>
          </a:p>
        </p:txBody>
      </p:sp>
      <p:sp>
        <p:nvSpPr>
          <p:cNvPr id="42" name="ZoneTexte 41"/>
          <p:cNvSpPr txBox="1"/>
          <p:nvPr/>
        </p:nvSpPr>
        <p:spPr>
          <a:xfrm>
            <a:off x="7643511" y="2576994"/>
            <a:ext cx="652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SAVS</a:t>
            </a:r>
            <a:endParaRPr lang="fr-FR" sz="1400" dirty="0"/>
          </a:p>
        </p:txBody>
      </p:sp>
      <p:sp>
        <p:nvSpPr>
          <p:cNvPr id="43" name="ZoneTexte 42"/>
          <p:cNvSpPr txBox="1"/>
          <p:nvPr/>
        </p:nvSpPr>
        <p:spPr>
          <a:xfrm>
            <a:off x="5435330" y="4370464"/>
            <a:ext cx="114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AUX de VIE</a:t>
            </a:r>
            <a:endParaRPr lang="fr-FR" sz="1400" dirty="0"/>
          </a:p>
        </p:txBody>
      </p:sp>
      <p:sp>
        <p:nvSpPr>
          <p:cNvPr id="44" name="ZoneTexte 43"/>
          <p:cNvSpPr txBox="1"/>
          <p:nvPr/>
        </p:nvSpPr>
        <p:spPr>
          <a:xfrm>
            <a:off x="7614158" y="4370464"/>
            <a:ext cx="724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SSIAD</a:t>
            </a:r>
            <a:endParaRPr lang="fr-FR" sz="1400" dirty="0"/>
          </a:p>
        </p:txBody>
      </p:sp>
      <p:pic>
        <p:nvPicPr>
          <p:cNvPr id="26" name="Picture 2" descr="U:\B banque PICTOS\150619   Banque actualisée\maison (3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26"/>
          <p:cNvSpPr txBox="1"/>
          <p:nvPr/>
        </p:nvSpPr>
        <p:spPr>
          <a:xfrm>
            <a:off x="3198399" y="6055318"/>
            <a:ext cx="1468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Bilan autonomie</a:t>
            </a:r>
            <a:endParaRPr lang="fr-FR" sz="1400" dirty="0"/>
          </a:p>
        </p:txBody>
      </p:sp>
      <p:pic>
        <p:nvPicPr>
          <p:cNvPr id="28" name="Picture 2" descr="U:\B banque PICTOS\150619   Banque actualisée\Bilan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663" y="4987173"/>
            <a:ext cx="1068145" cy="106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684" y="5094269"/>
            <a:ext cx="1103888" cy="853951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4723381" y="6067188"/>
            <a:ext cx="1608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Grille d’évaluation</a:t>
            </a:r>
            <a:endParaRPr lang="fr-FR" sz="1400" dirty="0"/>
          </a:p>
        </p:txBody>
      </p:sp>
      <p:pic>
        <p:nvPicPr>
          <p:cNvPr id="97" name="Image 96" descr="demi pension.JP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7207" y="1211335"/>
            <a:ext cx="1354973" cy="11956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Image 3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30" y="3053436"/>
            <a:ext cx="1215783" cy="12157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4" name="Image 6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541" y="1368455"/>
            <a:ext cx="1749407" cy="1213004"/>
          </a:xfrm>
          <a:prstGeom prst="rect">
            <a:avLst/>
          </a:prstGeom>
        </p:spPr>
      </p:pic>
      <p:pic>
        <p:nvPicPr>
          <p:cNvPr id="65" name="Image 6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799" y="1359312"/>
            <a:ext cx="1761598" cy="1231290"/>
          </a:xfrm>
          <a:prstGeom prst="rect">
            <a:avLst/>
          </a:prstGeom>
        </p:spPr>
      </p:pic>
      <p:pic>
        <p:nvPicPr>
          <p:cNvPr id="66" name="Image 65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18" y="3132380"/>
            <a:ext cx="1718930" cy="1231290"/>
          </a:xfrm>
          <a:prstGeom prst="rect">
            <a:avLst/>
          </a:prstGeom>
        </p:spPr>
      </p:pic>
      <p:pic>
        <p:nvPicPr>
          <p:cNvPr id="67" name="Image 66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512" y="3132380"/>
            <a:ext cx="1798171" cy="1267863"/>
          </a:xfrm>
          <a:prstGeom prst="rect">
            <a:avLst/>
          </a:prstGeom>
        </p:spPr>
      </p:pic>
      <p:sp>
        <p:nvSpPr>
          <p:cNvPr id="3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07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elisabeth.cataix\Desktop\CDPhotos\DD Banques de pictos\ARASAAC Sept13\mais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032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281546" y="429561"/>
            <a:ext cx="5601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70C0"/>
                </a:solidFill>
              </a:rPr>
              <a:t>Qu’est ce que je sais faire tout seul ?</a:t>
            </a:r>
            <a:endParaRPr lang="fr-FR" sz="2400" b="1" dirty="0">
              <a:solidFill>
                <a:srgbClr val="0070C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200150" y="2920812"/>
            <a:ext cx="76145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Les diapositives suivantes sont faites pour alimenter le dialogue</a:t>
            </a:r>
          </a:p>
          <a:p>
            <a:endParaRPr lang="fr-FR" b="1" dirty="0" smtClean="0">
              <a:solidFill>
                <a:srgbClr val="0070C0"/>
              </a:solidFill>
            </a:endParaRPr>
          </a:p>
          <a:p>
            <a:r>
              <a:rPr lang="fr-FR" b="1" dirty="0" smtClean="0">
                <a:solidFill>
                  <a:srgbClr val="0070C0"/>
                </a:solidFill>
              </a:rPr>
              <a:t>On peut imprimer les images, et les manipuler avec la</a:t>
            </a:r>
          </a:p>
          <a:p>
            <a:r>
              <a:rPr lang="fr-FR" b="1" dirty="0" smtClean="0">
                <a:solidFill>
                  <a:srgbClr val="0070C0"/>
                </a:solidFill>
              </a:rPr>
              <a:t>personne pour les placer sur un tableau comprenant une échelle :</a:t>
            </a:r>
          </a:p>
          <a:p>
            <a:pPr algn="ctr"/>
            <a:r>
              <a:rPr lang="fr-FR" b="1" dirty="0" smtClean="0">
                <a:solidFill>
                  <a:srgbClr val="0070C0"/>
                </a:solidFill>
              </a:rPr>
              <a:t>Ce que je sais faire tout seul </a:t>
            </a:r>
          </a:p>
          <a:p>
            <a:pPr algn="ctr"/>
            <a:r>
              <a:rPr lang="fr-FR" b="1" dirty="0">
                <a:solidFill>
                  <a:srgbClr val="0070C0"/>
                </a:solidFill>
              </a:rPr>
              <a:t>C</a:t>
            </a:r>
            <a:r>
              <a:rPr lang="fr-FR" b="1" dirty="0" smtClean="0">
                <a:solidFill>
                  <a:srgbClr val="0070C0"/>
                </a:solidFill>
              </a:rPr>
              <a:t>e pour quoi j’ai besoin d’aide</a:t>
            </a:r>
          </a:p>
          <a:p>
            <a:pPr algn="ctr"/>
            <a:r>
              <a:rPr lang="fr-FR" b="1" dirty="0">
                <a:solidFill>
                  <a:srgbClr val="0070C0"/>
                </a:solidFill>
              </a:rPr>
              <a:t>C</a:t>
            </a:r>
            <a:r>
              <a:rPr lang="fr-FR" b="1" dirty="0" smtClean="0">
                <a:solidFill>
                  <a:srgbClr val="0070C0"/>
                </a:solidFill>
              </a:rPr>
              <a:t>e que je ne peux pas faire</a:t>
            </a:r>
          </a:p>
          <a:p>
            <a:endParaRPr lang="fr-FR" b="1" dirty="0" smtClean="0">
              <a:solidFill>
                <a:srgbClr val="0070C0"/>
              </a:solidFill>
            </a:endParaRPr>
          </a:p>
          <a:p>
            <a:r>
              <a:rPr lang="fr-FR" b="1" dirty="0" smtClean="0">
                <a:solidFill>
                  <a:srgbClr val="0070C0"/>
                </a:solidFill>
              </a:rPr>
              <a:t>Cela permettra de remplir plus aisément le bilan d’autonomie</a:t>
            </a:r>
            <a:endParaRPr lang="fr-FR" dirty="0"/>
          </a:p>
          <a:p>
            <a:endParaRPr lang="fr-FR" dirty="0" smtClean="0"/>
          </a:p>
        </p:txBody>
      </p:sp>
      <p:pic>
        <p:nvPicPr>
          <p:cNvPr id="5124" name="Picture 4" descr="C:\Users\elisabeth.cataix\Desktop\CDPhotos\DD Banques de pictos\ARASAAC Sept13\m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152" y="1086103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U:\B banque PICTOS\150619   Banque actualisée\maison (3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75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elisabeth.cataix\Desktop\CDPhotos\DD Banques de pictos\ARASAAC Sept13\descendre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45" y="1749809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74007" y="7883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Je me déplace dehors, dedans…</a:t>
            </a:r>
            <a:endParaRPr lang="fr-FR" dirty="0"/>
          </a:p>
        </p:txBody>
      </p:sp>
      <p:pic>
        <p:nvPicPr>
          <p:cNvPr id="1027" name="Imag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74007" cy="1574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elisabeth.cataix\Desktop\CDPhotos\DD Banques de pictos\ARASAAC Sept13\monter les escalier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9809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elisabeth.cataix\Desktop\CDPhotos\DD Banques de pictos\ARASAAC Sept13\ouvrir_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745" y="4546985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elisabeth.cataix\Desktop\CDPhotos\DD Banques de pictos\ARASAAC Sept13\conductr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698" y="4492024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elisabeth.cataix\Desktop\CDPhotos\DD Banques de pictos\ARASAAC Sept13\fermer_1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855" y="4601945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elisabeth.cataix\Desktop\CDPhotos\DD Banques de pictos\ARASAAC Sept13\trébucher_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698" y="1933466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elisabeth.cataix\Desktop\CDPhotos\DD Banques de pictos\ARASAAC Sept13\ascenseur_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706" y="1804988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C:\Users\elisabeth.cataix\Desktop\CDPhotos\DD Banques de pictos\ARASAAC Sept13\ouvrir_13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13" y="4560561"/>
            <a:ext cx="1414079" cy="141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U:\B banque PICTOS\150619   Banque actualisée\maison (3)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51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Image 13" descr="ed38a641-71b1-45f3-8bca-1acf3a06f354-MDPH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0037" y="1333500"/>
            <a:ext cx="993775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ZoneTexte 15"/>
          <p:cNvSpPr txBox="1">
            <a:spLocks noChangeArrowheads="1"/>
          </p:cNvSpPr>
          <p:nvPr/>
        </p:nvSpPr>
        <p:spPr bwMode="auto">
          <a:xfrm>
            <a:off x="2809763" y="2432034"/>
            <a:ext cx="213518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b="1" dirty="0">
                <a:latin typeface="Calibri" pitchFamily="34" charset="0"/>
              </a:rPr>
              <a:t>La MDPH </a:t>
            </a:r>
            <a:r>
              <a:rPr lang="fr-FR" sz="2000" b="1" dirty="0" smtClean="0">
                <a:latin typeface="Calibri" pitchFamily="34" charset="0"/>
              </a:rPr>
              <a:t>décide</a:t>
            </a:r>
            <a:endParaRPr lang="fr-FR" sz="2000" b="1" dirty="0">
              <a:latin typeface="Calibri" pitchFamily="34" charset="0"/>
            </a:endParaRPr>
          </a:p>
        </p:txBody>
      </p:sp>
      <p:pic>
        <p:nvPicPr>
          <p:cNvPr id="18436" name="Image 24" descr="signer_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3488" y="1329199"/>
            <a:ext cx="1012825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à coins arrondis 34"/>
          <p:cNvSpPr/>
          <p:nvPr/>
        </p:nvSpPr>
        <p:spPr>
          <a:xfrm>
            <a:off x="2679699" y="1210149"/>
            <a:ext cx="5791200" cy="1669079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8438" name="ZoneTexte 51"/>
          <p:cNvSpPr txBox="1">
            <a:spLocks noChangeArrowheads="1"/>
          </p:cNvSpPr>
          <p:nvPr/>
        </p:nvSpPr>
        <p:spPr bwMode="auto">
          <a:xfrm>
            <a:off x="2897186" y="5968976"/>
            <a:ext cx="16102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>
                <a:latin typeface="Calibri" pitchFamily="34" charset="0"/>
              </a:rPr>
              <a:t>L’usager paye</a:t>
            </a:r>
          </a:p>
        </p:txBody>
      </p:sp>
      <p:pic>
        <p:nvPicPr>
          <p:cNvPr id="18439" name="Image 54" descr="le salair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71532" y="3169078"/>
            <a:ext cx="968375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ZoneTexte 56"/>
          <p:cNvSpPr txBox="1">
            <a:spLocks noChangeArrowheads="1"/>
          </p:cNvSpPr>
          <p:nvPr/>
        </p:nvSpPr>
        <p:spPr bwMode="auto">
          <a:xfrm>
            <a:off x="3909619" y="4019978"/>
            <a:ext cx="2562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 dirty="0">
                <a:latin typeface="Calibri" pitchFamily="34" charset="0"/>
              </a:rPr>
              <a:t>Allocation pour Adulte Handicapé </a:t>
            </a:r>
            <a:r>
              <a:rPr lang="fr-FR" sz="1400" dirty="0" smtClean="0">
                <a:latin typeface="Calibri" pitchFamily="34" charset="0"/>
              </a:rPr>
              <a:t>:  (mettre à jour)</a:t>
            </a:r>
            <a:endParaRPr lang="fr-FR" sz="1400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18441" name="ZoneTexte 57"/>
          <p:cNvSpPr txBox="1">
            <a:spLocks noChangeArrowheads="1"/>
          </p:cNvSpPr>
          <p:nvPr/>
        </p:nvSpPr>
        <p:spPr bwMode="auto">
          <a:xfrm>
            <a:off x="4297363" y="3219084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>
                <a:latin typeface="Calibri" pitchFamily="34" charset="0"/>
              </a:rPr>
              <a:t>AAH</a:t>
            </a:r>
          </a:p>
        </p:txBody>
      </p:sp>
      <p:pic>
        <p:nvPicPr>
          <p:cNvPr id="18442" name="Image 59" descr="autobus_3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95242" y="5595038"/>
            <a:ext cx="1023937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Image 60" descr="handicap moteur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70781" y="4956909"/>
            <a:ext cx="1023938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Image 61" descr="argent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39832" y="3157669"/>
            <a:ext cx="9779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Rectangle à coins arrondis 63"/>
          <p:cNvSpPr/>
          <p:nvPr/>
        </p:nvSpPr>
        <p:spPr>
          <a:xfrm>
            <a:off x="680644" y="3040490"/>
            <a:ext cx="5791200" cy="1524000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5" name="Rectangle à coins arrondis 64"/>
          <p:cNvSpPr/>
          <p:nvPr/>
        </p:nvSpPr>
        <p:spPr>
          <a:xfrm>
            <a:off x="2679699" y="4717151"/>
            <a:ext cx="5791200" cy="1639199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18447" name="Image 66" descr="salle Ö manger_1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54774" y="4812400"/>
            <a:ext cx="879475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9" name="ZoneTexte 55"/>
          <p:cNvSpPr txBox="1">
            <a:spLocks noChangeArrowheads="1"/>
          </p:cNvSpPr>
          <p:nvPr/>
        </p:nvSpPr>
        <p:spPr bwMode="auto">
          <a:xfrm>
            <a:off x="1103319" y="4192589"/>
            <a:ext cx="15156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b="1" dirty="0">
                <a:latin typeface="Calibri" pitchFamily="34" charset="0"/>
              </a:rPr>
              <a:t>Ressources</a:t>
            </a:r>
          </a:p>
        </p:txBody>
      </p:sp>
      <p:pic>
        <p:nvPicPr>
          <p:cNvPr id="18450" name="Picture 30" descr="ok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10012" y="1333500"/>
            <a:ext cx="900112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1" name="Picture 31" descr="entrar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206856" y="1333500"/>
            <a:ext cx="10636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Flèche droite rayée 29"/>
          <p:cNvSpPr/>
          <p:nvPr/>
        </p:nvSpPr>
        <p:spPr>
          <a:xfrm>
            <a:off x="5339176" y="1793109"/>
            <a:ext cx="506384" cy="290656"/>
          </a:xfrm>
          <a:prstGeom prst="stripedRight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8455" name="Text Box 35"/>
          <p:cNvSpPr txBox="1">
            <a:spLocks noChangeArrowheads="1"/>
          </p:cNvSpPr>
          <p:nvPr/>
        </p:nvSpPr>
        <p:spPr bwMode="auto">
          <a:xfrm>
            <a:off x="2618982" y="3286553"/>
            <a:ext cx="53975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fr-FR" sz="4800" b="1"/>
              <a:t>=</a:t>
            </a:r>
          </a:p>
        </p:txBody>
      </p:sp>
      <p:pic>
        <p:nvPicPr>
          <p:cNvPr id="18456" name="Picture 36" descr="porte-monnaie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944937" y="5056590"/>
            <a:ext cx="86677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57" name="Line 37"/>
          <p:cNvSpPr>
            <a:spLocks noChangeShapeType="1"/>
          </p:cNvSpPr>
          <p:nvPr/>
        </p:nvSpPr>
        <p:spPr bwMode="auto">
          <a:xfrm flipV="1">
            <a:off x="4961729" y="5252138"/>
            <a:ext cx="1322388" cy="342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8458" name="Line 38"/>
          <p:cNvSpPr>
            <a:spLocks noChangeShapeType="1"/>
          </p:cNvSpPr>
          <p:nvPr/>
        </p:nvSpPr>
        <p:spPr bwMode="auto">
          <a:xfrm>
            <a:off x="4961729" y="5798238"/>
            <a:ext cx="1322388" cy="3762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pic>
        <p:nvPicPr>
          <p:cNvPr id="27" name="Picture 2" descr="U:\B banque PICTOS\150619   Banque actualisée\maison (3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itre 1"/>
          <p:cNvSpPr txBox="1">
            <a:spLocks/>
          </p:cNvSpPr>
          <p:nvPr/>
        </p:nvSpPr>
        <p:spPr bwMode="auto">
          <a:xfrm>
            <a:off x="2050926" y="234141"/>
            <a:ext cx="1797744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fr-FR" sz="4000" dirty="0" smtClean="0"/>
              <a:t>  </a:t>
            </a:r>
            <a:br>
              <a:rPr lang="fr-FR" sz="4000" dirty="0" smtClean="0"/>
            </a:br>
            <a:r>
              <a:rPr lang="fr-FR" sz="2000" b="1" dirty="0">
                <a:solidFill>
                  <a:srgbClr val="0083E6"/>
                </a:solidFill>
              </a:rPr>
              <a:t>A</a:t>
            </a:r>
            <a:r>
              <a:rPr lang="fr-FR" sz="2000" b="1" dirty="0" smtClean="0">
                <a:solidFill>
                  <a:srgbClr val="0083E6"/>
                </a:solidFill>
              </a:rPr>
              <a:t>ccueil de jour</a:t>
            </a:r>
            <a:r>
              <a:rPr lang="fr-FR" sz="4000" dirty="0" smtClean="0"/>
              <a:t/>
            </a:r>
            <a:br>
              <a:rPr lang="fr-FR" sz="4000" dirty="0" smtClean="0"/>
            </a:br>
            <a:endParaRPr lang="fr-FR" sz="4000" dirty="0" smtClean="0"/>
          </a:p>
        </p:txBody>
      </p:sp>
      <p:grpSp>
        <p:nvGrpSpPr>
          <p:cNvPr id="28" name="Groupe 27"/>
          <p:cNvGrpSpPr/>
          <p:nvPr/>
        </p:nvGrpSpPr>
        <p:grpSpPr>
          <a:xfrm>
            <a:off x="142638" y="119753"/>
            <a:ext cx="1411024" cy="1194579"/>
            <a:chOff x="14288" y="0"/>
            <a:chExt cx="1439862" cy="1270000"/>
          </a:xfrm>
        </p:grpSpPr>
        <p:pic>
          <p:nvPicPr>
            <p:cNvPr id="29" name="Image 30" descr="demi pension.JPG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4288" y="0"/>
              <a:ext cx="1439862" cy="127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28" descr="travailleur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88975" y="571500"/>
              <a:ext cx="339725" cy="339725"/>
            </a:xfrm>
            <a:prstGeom prst="rect">
              <a:avLst/>
            </a:prstGeom>
            <a:noFill/>
          </p:spPr>
        </p:pic>
      </p:grpSp>
      <p:sp>
        <p:nvSpPr>
          <p:cNvPr id="3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237590" y="0"/>
            <a:ext cx="8229600" cy="1143000"/>
          </a:xfrm>
        </p:spPr>
        <p:txBody>
          <a:bodyPr/>
          <a:lstStyle/>
          <a:p>
            <a:r>
              <a:rPr lang="fr-FR" sz="3200" dirty="0">
                <a:latin typeface="+mn-lt"/>
                <a:ea typeface="+mn-ea"/>
                <a:cs typeface="+mn-cs"/>
              </a:rPr>
              <a:t>Je me </a:t>
            </a:r>
            <a:r>
              <a:rPr lang="fr-FR" sz="3200" dirty="0" smtClean="0">
                <a:latin typeface="+mn-lt"/>
                <a:ea typeface="+mn-ea"/>
                <a:cs typeface="+mn-cs"/>
              </a:rPr>
              <a:t>déplace en fauteuil</a:t>
            </a:r>
            <a:endParaRPr lang="fr-FR" sz="3200" dirty="0">
              <a:latin typeface="+mn-lt"/>
              <a:ea typeface="+mn-ea"/>
              <a:cs typeface="+mn-cs"/>
            </a:endParaRPr>
          </a:p>
        </p:txBody>
      </p:sp>
      <p:pic>
        <p:nvPicPr>
          <p:cNvPr id="6" name="Picture 15" descr="C:\Users\elisabeth.cataix\Desktop\CDPhotos\DD Banques de pictos\ARASAAC Sept13\fauteuil roulant motorisé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182" y="2659093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C:\Users\elisabeth.cataix\Desktop\CDPhotos\DD Banques de pictos\ARASAAC Sept13\fauteuil roulant_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182" y="1135093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7" descr="C:\Users\elisabeth.cataix\Desktop\CDPhotos\DD Banques de pictos\ARASAAC Sept13\chargeur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182" y="190281"/>
            <a:ext cx="1930537" cy="193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elisabeth.cataix\Desktop\CDPhotos\DD Banques de pictos\ARASAAC Sept13\chaise de cuis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9429" y="1699394"/>
            <a:ext cx="1919398" cy="191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necteur droit avec flèche 9"/>
          <p:cNvCxnSpPr/>
          <p:nvPr/>
        </p:nvCxnSpPr>
        <p:spPr>
          <a:xfrm flipH="1">
            <a:off x="1920262" y="2373618"/>
            <a:ext cx="1270110" cy="0"/>
          </a:xfrm>
          <a:prstGeom prst="straightConnector1">
            <a:avLst/>
          </a:prstGeom>
          <a:ln w="762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1920262" y="3294751"/>
            <a:ext cx="1270110" cy="0"/>
          </a:xfrm>
          <a:prstGeom prst="straightConnector1">
            <a:avLst/>
          </a:prstGeom>
          <a:ln w="762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71" name="Picture 3" descr="C:\Users\elisabeth.cataix\Desktop\CDPhotos\DD Banques de pictos\ARASAAC Sept13\tax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430" y="4427458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C:\Users\elisabeth.cataix\Desktop\CDPhotos\DD Banques de pictos\ARASAAC Sept13\téléphone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21" y="4447494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http://dd48.blogs.apf.asso.fr/media/02/00/258015180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547" y="2388477"/>
            <a:ext cx="228600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https://www.yvelines.fr/wp-content/uploads/2010/11/PAM-7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727" y="4265533"/>
            <a:ext cx="24288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http://www.vivrefm.com/img/uploads/uploads_2012_05/2012_05_15__12_19_nantes_accessible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8" r="11539"/>
          <a:stretch/>
        </p:blipFill>
        <p:spPr bwMode="auto">
          <a:xfrm>
            <a:off x="6992010" y="4146961"/>
            <a:ext cx="1860332" cy="177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U:\B banque PICTOS\150619   Banque actualisée\maison (3)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84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91944" y="139927"/>
            <a:ext cx="3218575" cy="866559"/>
          </a:xfrm>
        </p:spPr>
        <p:txBody>
          <a:bodyPr/>
          <a:lstStyle/>
          <a:p>
            <a:r>
              <a:rPr lang="fr-FR" sz="3200" dirty="0">
                <a:latin typeface="+mn-lt"/>
                <a:ea typeface="+mn-ea"/>
                <a:cs typeface="+mn-cs"/>
              </a:rPr>
              <a:t>E</a:t>
            </a:r>
            <a:r>
              <a:rPr lang="fr-FR" sz="3200" dirty="0" smtClean="0">
                <a:latin typeface="+mn-lt"/>
                <a:ea typeface="+mn-ea"/>
                <a:cs typeface="+mn-cs"/>
              </a:rPr>
              <a:t>n </a:t>
            </a:r>
            <a:r>
              <a:rPr lang="fr-FR" sz="3200" dirty="0">
                <a:latin typeface="+mn-lt"/>
                <a:ea typeface="+mn-ea"/>
                <a:cs typeface="+mn-cs"/>
              </a:rPr>
              <a:t>ville</a:t>
            </a:r>
          </a:p>
        </p:txBody>
      </p:sp>
      <p:pic>
        <p:nvPicPr>
          <p:cNvPr id="5122" name="Picture 2" descr="C:\Users\elisabeth.cataix\Desktop\CDPhotos\DD Banques de pictos\ARASAAC Sept13\interpho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865" y="4419382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elisabeth.cataix\Desktop\CDPhotos\DD Banques de pictos\ARASAAC Sept13\carte bancai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06" y="1141197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elisabeth.cataix\Desktop\CDPhotos\DD Banques de pictos\ARASAAC Sept13\argen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706" y="1141197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www.grapheine.com/wp-content/uploads/2014/04/carte-dessi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727" y="4695823"/>
            <a:ext cx="3147848" cy="121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2" descr="Résultat de recherche d'images pour &quot;rer plan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14" descr="Résultat de recherche d'images pour &quot;rer plan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136" name="Picture 16" descr="http://hebergement.u-psud.fr/plan_sciences/img/r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81" y="4178600"/>
            <a:ext cx="1618593" cy="167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C:\Users\elisabeth.cataix\Desktop\CDPhotos\DD Banques de pictos\ARASAAC Sept13\feu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281" y="2665197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C:\Users\elisabeth.cataix\Desktop\CDPhotos\DD Banques de pictos\ARASAAC Sept13\monter dans le bus_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334" y="2848361"/>
            <a:ext cx="1503855" cy="150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:\Users\elisabeth.cataix\Desktop\CDPhotos\DD Banques de pictos\ARASAAC Sept13\traverser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281" y="2665197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316281" y="585670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Digicode</a:t>
            </a:r>
            <a:endParaRPr lang="fr-FR" dirty="0"/>
          </a:p>
        </p:txBody>
      </p:sp>
      <p:pic>
        <p:nvPicPr>
          <p:cNvPr id="16" name="Picture 2" descr="U:\B banque PICTOS\150619   Banque actualisée\maison (3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2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 35" descr="Description : http://catedu.es/arasaac/classes/img/thumbnail.php?i=c2l6ZT0zMDAmcnV0YT0uLi8uLi9yZXBvc2l0b3Jpby9vcmlnaW5hbGVzLzY1MTcucG5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14" y="71931"/>
            <a:ext cx="1593356" cy="159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3588891" y="235607"/>
            <a:ext cx="4981903" cy="1143000"/>
          </a:xfrm>
        </p:spPr>
        <p:txBody>
          <a:bodyPr/>
          <a:lstStyle/>
          <a:p>
            <a:r>
              <a:rPr lang="fr-FR" sz="3200" dirty="0">
                <a:latin typeface="+mn-lt"/>
                <a:ea typeface="+mn-ea"/>
                <a:cs typeface="+mn-cs"/>
              </a:rPr>
              <a:t>J</a:t>
            </a:r>
            <a:r>
              <a:rPr lang="fr-FR" sz="3200" dirty="0" smtClean="0">
                <a:latin typeface="+mn-lt"/>
                <a:ea typeface="+mn-ea"/>
                <a:cs typeface="+mn-cs"/>
              </a:rPr>
              <a:t>e </a:t>
            </a:r>
            <a:r>
              <a:rPr lang="fr-FR" sz="3200" dirty="0">
                <a:latin typeface="+mn-lt"/>
                <a:ea typeface="+mn-ea"/>
                <a:cs typeface="+mn-cs"/>
              </a:rPr>
              <a:t>parle</a:t>
            </a: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7574"/>
            <a:ext cx="1856509" cy="143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C:\Users\elisabeth.cataix\Desktop\CDPhotos\DD Banques de pictos\ARASAAC Sept13\chargeur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060" y="1948301"/>
            <a:ext cx="1575074" cy="157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211" y="2070708"/>
            <a:ext cx="1624156" cy="1462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http://screenshots.nl.sftcdn.net/nl/scrn/75000/75826/windows-installer-cleanup-utility-01-535x53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085" y="1665287"/>
            <a:ext cx="1906862" cy="190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 descr="C:\Users\elisabeth.cataix\Desktop\CDPhotos\DD Banques de pictos\ARASAAC Sept13\fauteuil roulant motorisé_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70" y="3784766"/>
            <a:ext cx="2525218" cy="252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845">
            <a:off x="4018279" y="4088290"/>
            <a:ext cx="927529" cy="71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cteur droit avec flèche 4"/>
          <p:cNvCxnSpPr/>
          <p:nvPr/>
        </p:nvCxnSpPr>
        <p:spPr>
          <a:xfrm flipH="1">
            <a:off x="2626453" y="4150109"/>
            <a:ext cx="1270110" cy="190117"/>
          </a:xfrm>
          <a:prstGeom prst="straightConnector1">
            <a:avLst/>
          </a:prstGeom>
          <a:ln w="762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V="1">
            <a:off x="2835781" y="4575777"/>
            <a:ext cx="1060782" cy="173422"/>
          </a:xfrm>
          <a:prstGeom prst="straightConnector1">
            <a:avLst/>
          </a:prstGeom>
          <a:ln w="762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51" name="Picture 7" descr="C:\Users\elisabeth.cataix\Desktop\CDPhotos\DD Banques de pictos\ARASAAC Sept13\gens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640" y="235607"/>
            <a:ext cx="1390649" cy="139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50659">
            <a:off x="7280279" y="4863037"/>
            <a:ext cx="57943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7183">
            <a:off x="5249511" y="3973041"/>
            <a:ext cx="2871788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U:\B banque PICTOS\150619   Banque actualisée\maison (3)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31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6097" y="171639"/>
            <a:ext cx="6006662" cy="1143000"/>
          </a:xfrm>
        </p:spPr>
        <p:txBody>
          <a:bodyPr/>
          <a:lstStyle/>
          <a:p>
            <a:r>
              <a:rPr lang="fr-FR" sz="3200" dirty="0">
                <a:latin typeface="+mn-lt"/>
                <a:ea typeface="+mn-ea"/>
                <a:cs typeface="+mn-cs"/>
              </a:rPr>
              <a:t>J</a:t>
            </a:r>
            <a:r>
              <a:rPr lang="fr-FR" sz="3200" dirty="0" smtClean="0">
                <a:latin typeface="+mn-lt"/>
                <a:ea typeface="+mn-ea"/>
                <a:cs typeface="+mn-cs"/>
              </a:rPr>
              <a:t>’écris, je communique</a:t>
            </a:r>
            <a:endParaRPr lang="fr-FR" sz="3200" dirty="0">
              <a:latin typeface="+mn-lt"/>
              <a:ea typeface="+mn-ea"/>
              <a:cs typeface="+mn-cs"/>
            </a:endParaRPr>
          </a:p>
        </p:txBody>
      </p:sp>
      <p:pic>
        <p:nvPicPr>
          <p:cNvPr id="4098" name="Image 33" descr="Description : http://catedu.es/arasaac/classes/img/thumbnail.php?i=c2l6ZT0zMDAmcnV0YT0uLi8uLi9yZXBvc2l0b3Jpby9vcmlnaW5hbGVzLzIzODAucG5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89" y="16640"/>
            <a:ext cx="1450428" cy="145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elisabeth.cataix\Desktop\CDPhotos\DD Banques de pictos\ARASAAC Sept13\lett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89" y="1417638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e 4"/>
          <p:cNvGrpSpPr/>
          <p:nvPr/>
        </p:nvGrpSpPr>
        <p:grpSpPr>
          <a:xfrm>
            <a:off x="2207173" y="1417638"/>
            <a:ext cx="1636986" cy="1454424"/>
            <a:chOff x="3810000" y="2667000"/>
            <a:chExt cx="2401614" cy="2401614"/>
          </a:xfrm>
        </p:grpSpPr>
        <p:pic>
          <p:nvPicPr>
            <p:cNvPr id="4100" name="Picture 4" descr="C:\Users\elisabeth.cataix\Desktop\CDPhotos\DD Banques de pictos\ARASAAC Sept13\poste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2667000"/>
              <a:ext cx="2401614" cy="2401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4049109" y="2757076"/>
              <a:ext cx="1923393" cy="369123"/>
            </a:xfrm>
            <a:prstGeom prst="rect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schemeClr val="tx1"/>
                  </a:solidFill>
                </a:rPr>
                <a:t>POSTE</a:t>
              </a:r>
              <a:endParaRPr lang="fr-FR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4556234" y="1421270"/>
            <a:ext cx="1513489" cy="1391727"/>
            <a:chOff x="5827986" y="1480335"/>
            <a:chExt cx="1513489" cy="1391727"/>
          </a:xfrm>
        </p:grpSpPr>
        <p:pic>
          <p:nvPicPr>
            <p:cNvPr id="4101" name="Picture 5" descr="C:\Users\elisabeth.cataix\Desktop\CDPhotos\DD Banques de pictos\ARASAAC Sept13\internet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9723" y="1480335"/>
              <a:ext cx="1271752" cy="1271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C:\Users\elisabeth.cataix\Desktop\CDPhotos\DD Banques de pictos\ARASAAC Sept13\arobase_1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986" y="2110062"/>
              <a:ext cx="7620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3" name="Picture 7" descr="C:\Users\elisabeth.cataix\Desktop\CDPhotos\DD Banques de pictos\ARASAAC Sept13\tape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559" y="1169022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elisabeth.cataix\Desktop\CDPhotos\DD Banques de pictos\ARASAAC Sept13\téléphone_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12" y="2941638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elisabeth.cataix\Desktop\CDPhotos\DD Banques de pictos\ARASAAC Sept13\téléphone_5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889" y="2941638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elisabeth.cataix\Desktop\CDPhotos\DD Banques de pictos\ARASAAC Sept13\téléphone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159" y="2941638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elisabeth.cataix\Desktop\CDPhotos\DD Banques de pictos\ARASAAC Sept13\alarm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54" y="4748049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321" y="4662324"/>
            <a:ext cx="46958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ésultat de recherche d'images pour &quot;carnet adresses&quot;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234" y="3080881"/>
            <a:ext cx="1378603" cy="138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U:\B banque PICTOS\150619   Banque actualisée\maison (3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83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16924" y="198438"/>
            <a:ext cx="3689131" cy="1143000"/>
          </a:xfrm>
        </p:spPr>
        <p:txBody>
          <a:bodyPr/>
          <a:lstStyle/>
          <a:p>
            <a:r>
              <a:rPr lang="fr-FR" sz="3200" dirty="0">
                <a:latin typeface="+mn-lt"/>
                <a:ea typeface="+mn-ea"/>
                <a:cs typeface="+mn-cs"/>
              </a:rPr>
              <a:t>J</a:t>
            </a:r>
            <a:r>
              <a:rPr lang="fr-FR" sz="3200" dirty="0" smtClean="0">
                <a:latin typeface="+mn-lt"/>
                <a:ea typeface="+mn-ea"/>
                <a:cs typeface="+mn-cs"/>
              </a:rPr>
              <a:t>e </a:t>
            </a:r>
            <a:r>
              <a:rPr lang="fr-FR" sz="3200" dirty="0">
                <a:latin typeface="+mn-lt"/>
                <a:ea typeface="+mn-ea"/>
                <a:cs typeface="+mn-cs"/>
              </a:rPr>
              <a:t>me lave</a:t>
            </a:r>
          </a:p>
        </p:txBody>
      </p:sp>
      <p:pic>
        <p:nvPicPr>
          <p:cNvPr id="3074" name="Picture 2" descr="C:\Users\elisabeth.cataix\Desktop\CDPhotos\DD Banques de pictos\ARASAAC Sept13\nettoyer  le derrière_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21" y="1608745"/>
            <a:ext cx="1648797" cy="164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il_fi" descr="Description : http://www.stickers-du-monde.fr/665-711-large/wc-et-silhouet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5" y="274638"/>
            <a:ext cx="121785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Imag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545" y="98562"/>
            <a:ext cx="1242876" cy="124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C:\Users\elisabeth.cataix\Desktop\CDPhotos\DD Banques de pictos\ARASAAC Sept13\laver les dent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818" y="1608745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elisabeth.cataix\Desktop\CDPhotos\DD Banques de pictos\ARASAAC Sept13\laver les cheveux_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759" y="1466225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elisabeth.cataix\Desktop\CDPhotos\DD Banques de pictos\ARASAAC Sept13\robinet mitigeu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138" y="4154214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elisabeth.cataix\Desktop\CDPhotos\DD Banques de pictos\ARASAAC Sept13\robine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794" y="4183117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elisabeth.cataix\Desktop\CDPhotos\DD Banques de pictos\ARASAAC Sept13\doucher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448" y="1608745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elisabeth.cataix\Desktop\CDPhotos\DD Banques de pictos\ARASAAC Sept13\baignoire_3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545" y="1466225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elisabeth.cataix\Desktop\CDPhotos\DD Banques de pictos\ARASAAC Sept13\coiffer_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3" y="3265425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elisabeth.cataix\Desktop\CDPhotos\DD Banques de pictos\ARASAAC Sept13\raser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256" y="3265425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U:\B banque PICTOS\150619   Banque actualisée\maison (3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996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6455" y="102231"/>
            <a:ext cx="4568824" cy="859466"/>
          </a:xfrm>
        </p:spPr>
        <p:txBody>
          <a:bodyPr/>
          <a:lstStyle/>
          <a:p>
            <a:r>
              <a:rPr lang="fr-FR" sz="3200" dirty="0">
                <a:latin typeface="+mn-lt"/>
                <a:ea typeface="+mn-ea"/>
                <a:cs typeface="+mn-cs"/>
              </a:rPr>
              <a:t>J</a:t>
            </a:r>
            <a:r>
              <a:rPr lang="fr-FR" sz="3200" dirty="0" smtClean="0">
                <a:latin typeface="+mn-lt"/>
                <a:ea typeface="+mn-ea"/>
                <a:cs typeface="+mn-cs"/>
              </a:rPr>
              <a:t>e </a:t>
            </a:r>
            <a:r>
              <a:rPr lang="fr-FR" sz="3200" dirty="0">
                <a:latin typeface="+mn-lt"/>
                <a:ea typeface="+mn-ea"/>
                <a:cs typeface="+mn-cs"/>
              </a:rPr>
              <a:t>fais la cuisine</a:t>
            </a:r>
          </a:p>
        </p:txBody>
      </p:sp>
      <p:pic>
        <p:nvPicPr>
          <p:cNvPr id="2051" name="Picture 3" descr="C:\Users\elisabeth.cataix\Desktop\CDPhotos\DD Banques de pictos\ARASAAC Sept13\éplucher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8" y="1303911"/>
            <a:ext cx="1524003" cy="152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elisabeth.cataix\Desktop\CDPhotos\DD Banques de pictos\ARASAAC Sept13\couper_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03914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elisabeth.cataix\Desktop\CDPhotos\DD Banques de pictos\ARASAAC Sept13\verser_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828" y="1303914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elisabeth.cataix\Desktop\CDPhotos\DD Banques de pictos\ARASAAC Sept13\réchauffer_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901" y="1303914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elisabeth.cataix\Desktop\CDPhotos\DD Banques de pictos\ARASAAC Sept13\micro-onde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63" y="4995699"/>
            <a:ext cx="1156138" cy="115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elisabeth.cataix\Desktop\CDPhotos\DD Banques de pictos\ARASAAC Sept13\Range-vaissell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316177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elisabeth.cataix\Desktop\CDPhotos\DD Banques de pictos\ARASAAC Sept13\recettes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584" y="3056701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elisabeth.cataix\Desktop\CDPhotos\DD Banques de pictos\ARASAAC Sept13\laver les assiettes_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78" y="2726502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elisabeth.cataix\Desktop\CDPhotos\DD Banques de pictos\ARASAAC Sept13\laver les assiettes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870" y="4893004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elisabeth.cataix\Desktop\CDPhotos\DD Banques de pictos\ARASAAC Sept13\cuisine_3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790" y="4893004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elisabeth.cataix\Desktop\CDPhotos\DD Banques de pictos\ARASAAC Sept13\cuisin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828" y="4893004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elisabeth.cataix\Desktop\CDPhotos\DD Banques de pictos\ARASAAC Sept13\menu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62"/>
          <a:stretch/>
        </p:blipFill>
        <p:spPr bwMode="auto">
          <a:xfrm>
            <a:off x="4755712" y="2967908"/>
            <a:ext cx="1524000" cy="123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C:\Users\elisabeth.cataix\Desktop\CDPhotos\DD Banques de pictos\ARASAAC Sept13\réfrigérateur combi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372" y="4829942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6" descr="http://p9.storage.canalblog.com/98/57/576419/46189799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591" y="3224975"/>
            <a:ext cx="1839912" cy="118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 descr="C:\Users\elisabeth.cataix\Desktop\CDPhotos\DD Banques de pictos\ARASAAC Sept13\cuisine_5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0" y="43548"/>
            <a:ext cx="1260366" cy="126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cteur droit 3"/>
          <p:cNvCxnSpPr/>
          <p:nvPr/>
        </p:nvCxnSpPr>
        <p:spPr>
          <a:xfrm>
            <a:off x="4993480" y="4201396"/>
            <a:ext cx="101318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5048398" y="4412426"/>
            <a:ext cx="394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</a:rPr>
              <a:t>Faire un menu, conseils alimentaires</a:t>
            </a:r>
            <a:endParaRPr lang="fr-FR" dirty="0">
              <a:solidFill>
                <a:prstClr val="black"/>
              </a:solidFill>
            </a:endParaRPr>
          </a:p>
        </p:txBody>
      </p:sp>
      <p:pic>
        <p:nvPicPr>
          <p:cNvPr id="21" name="Picture 2" descr="U:\B banque PICTOS\150619   Banque actualisée\maison (3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570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82800" y="274638"/>
            <a:ext cx="5218386" cy="1143000"/>
          </a:xfrm>
        </p:spPr>
        <p:txBody>
          <a:bodyPr/>
          <a:lstStyle/>
          <a:p>
            <a:r>
              <a:rPr lang="fr-FR" sz="3200" dirty="0">
                <a:latin typeface="+mn-lt"/>
                <a:ea typeface="+mn-ea"/>
                <a:cs typeface="+mn-cs"/>
              </a:rPr>
              <a:t>Q</a:t>
            </a:r>
            <a:r>
              <a:rPr lang="fr-FR" sz="3200" dirty="0" smtClean="0">
                <a:latin typeface="+mn-lt"/>
                <a:ea typeface="+mn-ea"/>
                <a:cs typeface="+mn-cs"/>
              </a:rPr>
              <a:t>uand </a:t>
            </a:r>
            <a:r>
              <a:rPr lang="fr-FR" sz="3200" dirty="0">
                <a:latin typeface="+mn-lt"/>
                <a:ea typeface="+mn-ea"/>
                <a:cs typeface="+mn-cs"/>
              </a:rPr>
              <a:t>je suis seul</a:t>
            </a:r>
          </a:p>
        </p:txBody>
      </p:sp>
      <p:pic>
        <p:nvPicPr>
          <p:cNvPr id="8197" name="Picture 5" descr="C:\Users\elisabeth.cataix\Desktop\CDPhotos\DD Banques de pictos\ARASAAC Sept13\triste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03" y="4556863"/>
            <a:ext cx="1524003" cy="152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elisabeth.cataix\Desktop\CDPhotos\DD Banques de pictos\ARASAAC Sept13\seu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55" y="274638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elisabeth.cataix\Desktop\CDPhotos\DD Banques de pictos\ARASAAC Sept13\peureu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137" y="4556866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elisabeth.cataix\Desktop\CDPhotos\DD Banques de pictos\ARASAAC Sept13\téléphoner_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65" y="2099442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elisabeth.cataix\Desktop\CDPhotos\DD Banques de pictos\ARASAAC Sept13\sorti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965" y="2099442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elisabeth.cataix\Desktop\CDPhotos\DD Banques de pictos\ARASAAC Sept13\regarder la télévision_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500" y="1798637"/>
            <a:ext cx="1921641" cy="192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elisabeth.cataix\Desktop\CDPhotos\DD Banques de pictos\ARASAAC Sept13\lire_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186" y="1940035"/>
            <a:ext cx="1842814" cy="184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Users\elisabeth.cataix\Desktop\CDPhotos\DD Banques de pictos\ARASAAC Sept13\jeu vidéo_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468" y="2099442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169" y="4556866"/>
            <a:ext cx="1524003" cy="1524003"/>
          </a:xfrm>
          <a:prstGeom prst="rect">
            <a:avLst/>
          </a:prstGeom>
        </p:spPr>
      </p:pic>
      <p:pic>
        <p:nvPicPr>
          <p:cNvPr id="12" name="Picture 2" descr="U:\B banque PICTOS\150619   Banque actualisée\maison (3)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7883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11215" y="307427"/>
            <a:ext cx="4193626" cy="543911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Je gère mon argent</a:t>
            </a:r>
            <a:endParaRPr lang="fr-FR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79" y="3174584"/>
            <a:ext cx="1412216" cy="1412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Users\elisabeth.cataix\Desktop\CDPhotos\DD Banques de pictos\ARASAAC Sept13\carte bancai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570038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elisabeth.cataix\Desktop\CDPhotos\DD Banques de pictos\ARASAAC Sept13\argen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31" y="89338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cdn-lejdd.ladmedia.fr/var/lejdd/storage/images/media/images/economie/entreprises/guichet-banque/8007683-1-fre-FR/Guichet-banqu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405" y="1349321"/>
            <a:ext cx="2364828" cy="151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legroupe.laposte.fr/var/laposte/storage/images-versioned/174669/1-fre-FR/Nouveau-G_Image_Description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439" y="1349322"/>
            <a:ext cx="2274199" cy="151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elisabeth.cataix\Desktop\CDPhotos\DD Banques de pictos\ARASAAC Sept13\magasins_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503" y="3086448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elisabeth.cataix\Desktop\CDPhotos\DD Banques de pictos\ARASAAC Sept13\monnai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365" y="3073701"/>
            <a:ext cx="1734203" cy="173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elisabeth.cataix\Desktop\CDPhotos\DD Banques de pictos\ARASAAC Sept13\calculer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029" y="4807904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://lacrisequellecrise.com/wp-content/uploads/2014/06/Calcul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65" y="4917605"/>
            <a:ext cx="1739463" cy="130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://thumbs.dreamstime.com/z/ch%C3%A8que-en-blanc-46247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163" y="4917605"/>
            <a:ext cx="2976795" cy="141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U:\B banque PICTOS\150619   Banque actualisée\maison (3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565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26524" y="1"/>
            <a:ext cx="2033752" cy="772510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J</a:t>
            </a:r>
            <a:r>
              <a:rPr lang="fr-FR" dirty="0" smtClean="0"/>
              <a:t>e peux</a:t>
            </a:r>
            <a:endParaRPr lang="fr-FR" dirty="0"/>
          </a:p>
        </p:txBody>
      </p:sp>
      <p:pic>
        <p:nvPicPr>
          <p:cNvPr id="4" name="Picture 10" descr="C:\Users\elisabeth.cataix\Desktop\CDPhotos\DD Banques de pictos\ARASAAC Sept13\ouvrir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894" y="938487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C:\Users\elisabeth.cataix\Desktop\CDPhotos\DD Banques de pictos\ARASAAC Sept13\ouvrir_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2" y="952063"/>
            <a:ext cx="1414079" cy="141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C:\Users\elisabeth.cataix\Desktop\CDPhotos\DD Banques de pictos\ARASAAC Sept13\fermer_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004" y="952063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elisabeth.cataix\Desktop\CDPhotos\DD Banques de pictos\ARASAAC Sept13\allum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96" y="2706414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elisabeth.cataix\Desktop\CDPhotos\DD Banques de pictos\ARASAAC Sept13\éteindre_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827" y="2706414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elisabeth.cataix\Desktop\CDPhotos\DD Banques de pictos\ARASAAC Sept13\vole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6670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elisabeth.cataix\Desktop\CDPhotos\DD Banques de pictos\ARASAAC Sept13\téléviseu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276" y="26670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elisabeth.cataix\Desktop\CDPhotos\DD Banques de pictos\ARASAAC Sept13\lumière_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276" y="26670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elisabeth.cataix\Desktop\CDPhotos\DD Banques de pictos\ARASAAC Sept13\chaud_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259" y="4663965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elisabeth.cataix\Desktop\CDPhotos\DD Banques de pictos\ARASAAC Sept13\fenêtr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945" y="938487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elisabeth.cataix\Desktop\CDPhotos\DD Banques de pictos\ARASAAC Sept13\ordinateur_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315" y="4663965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U:\B banque PICTOS\150619   Banque actualisée\maison (3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425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68796" y="82222"/>
            <a:ext cx="3312839" cy="765832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J</a:t>
            </a:r>
            <a:r>
              <a:rPr lang="fr-FR" dirty="0" smtClean="0"/>
              <a:t>e gère ma santé</a:t>
            </a:r>
            <a:endParaRPr lang="fr-FR" dirty="0"/>
          </a:p>
        </p:txBody>
      </p:sp>
      <p:sp>
        <p:nvSpPr>
          <p:cNvPr id="4" name="AutoShape 2" descr="Résultat de recherche d'images pour &quot;carte vitale vierg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AutoShape 4" descr="Résultat de recherche d'images pour &quot;carte vitale vierge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pic>
        <p:nvPicPr>
          <p:cNvPr id="5126" name="Picture 6" descr="http://www.24rollers.com/wp-content/uploads/2012/01/carte-vita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817323"/>
            <a:ext cx="2266950" cy="138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Résultat de recherche d'images pour &quot;sécurité sociale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pic>
        <p:nvPicPr>
          <p:cNvPr id="5130" name="Picture 10" descr="http://www.etudiantdeparis.fr/sites/default/files/imagecache/article_jcarousel_thumbnail/logo_assurance_maladie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876897"/>
            <a:ext cx="2382016" cy="127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mesideespolitique.e.m.f.unblog.fr/files/2012/05/mutuell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317" y="1046360"/>
            <a:ext cx="3630502" cy="110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C:\Users\elisabeth.cataix\Desktop\CDPhotos\DD Banques de pictos\ARASAAC Sept13\dentist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6670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C:\Users\elisabeth.cataix\Desktop\CDPhotos\DD Banques de pictos\ARASAAC Sept13\médecin_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118" y="26670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 descr="C:\Users\elisabeth.cataix\Desktop\CDPhotos\DD Banques de pictos\ARASAAC Sept13\médecin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216" y="26670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310" y="2666999"/>
            <a:ext cx="1603683" cy="151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6" descr="http://p9.storage.canalblog.com/98/57/576419/4618979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676" y="4629803"/>
            <a:ext cx="2475387" cy="1597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C:\Users\Nous\AppData\Local\Temp\Rar$DIa0.580\Conseiller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548" y="4629466"/>
            <a:ext cx="1254220" cy="125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U:\B banque PICTOS\150619   Banque actualisée\maison (3)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263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llipse 26"/>
          <p:cNvSpPr/>
          <p:nvPr/>
        </p:nvSpPr>
        <p:spPr>
          <a:xfrm>
            <a:off x="5754688" y="3562350"/>
            <a:ext cx="434975" cy="117475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9" name="Rectangle à coins arrondis 48"/>
          <p:cNvSpPr/>
          <p:nvPr/>
        </p:nvSpPr>
        <p:spPr>
          <a:xfrm>
            <a:off x="1670595" y="1759301"/>
            <a:ext cx="6354763" cy="1938338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462" name="ZoneTexte 54"/>
          <p:cNvSpPr txBox="1">
            <a:spLocks noChangeArrowheads="1"/>
          </p:cNvSpPr>
          <p:nvPr/>
        </p:nvSpPr>
        <p:spPr bwMode="auto">
          <a:xfrm>
            <a:off x="3829792" y="3195989"/>
            <a:ext cx="3952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200" dirty="0">
                <a:latin typeface="Calibri" pitchFamily="34" charset="0"/>
              </a:rPr>
              <a:t>Projet individualisé d’accompagnement élaboré pour chaque usager.  Ce projet est revu chaque année.</a:t>
            </a:r>
          </a:p>
        </p:txBody>
      </p:sp>
      <p:sp>
        <p:nvSpPr>
          <p:cNvPr id="19464" name="ZoneTexte 22"/>
          <p:cNvSpPr txBox="1">
            <a:spLocks noChangeArrowheads="1"/>
          </p:cNvSpPr>
          <p:nvPr/>
        </p:nvSpPr>
        <p:spPr bwMode="auto">
          <a:xfrm>
            <a:off x="2160588" y="5224463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sz="1200">
              <a:latin typeface="Calibri" pitchFamily="34" charset="0"/>
            </a:endParaRPr>
          </a:p>
        </p:txBody>
      </p:sp>
      <p:sp>
        <p:nvSpPr>
          <p:cNvPr id="28" name="Rectangle à coins arrondis 27"/>
          <p:cNvSpPr/>
          <p:nvPr/>
        </p:nvSpPr>
        <p:spPr>
          <a:xfrm>
            <a:off x="1637506" y="4012999"/>
            <a:ext cx="6387851" cy="1811338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19466" name="Image 1" descr="activitÇ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636" y="4404318"/>
            <a:ext cx="10287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Image 2" descr="jeu de cartes_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2051" y="4404318"/>
            <a:ext cx="884238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8" name="Image 4" descr="outil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1186" y="4386855"/>
            <a:ext cx="892175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9" name="Image 5" descr="sport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2051" y="4404318"/>
            <a:ext cx="87312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0" name="Image 8" descr="informatique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56056" y="4302718"/>
            <a:ext cx="890588" cy="89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1" name="ZoneTexte 7"/>
          <p:cNvSpPr txBox="1">
            <a:spLocks noChangeArrowheads="1"/>
          </p:cNvSpPr>
          <p:nvPr/>
        </p:nvSpPr>
        <p:spPr bwMode="auto">
          <a:xfrm>
            <a:off x="4407127" y="5547338"/>
            <a:ext cx="275485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 dirty="0">
                <a:latin typeface="Calibri" pitchFamily="34" charset="0"/>
              </a:rPr>
              <a:t>Atelier bricolage, jeux de société, sport… </a:t>
            </a:r>
          </a:p>
        </p:txBody>
      </p:sp>
      <p:grpSp>
        <p:nvGrpSpPr>
          <p:cNvPr id="19472" name="Group 24"/>
          <p:cNvGrpSpPr>
            <a:grpSpLocks/>
          </p:cNvGrpSpPr>
          <p:nvPr/>
        </p:nvGrpSpPr>
        <p:grpSpPr bwMode="auto">
          <a:xfrm>
            <a:off x="4559845" y="2061278"/>
            <a:ext cx="1768475" cy="935037"/>
            <a:chOff x="240" y="1056"/>
            <a:chExt cx="2208" cy="1416"/>
          </a:xfrm>
        </p:grpSpPr>
        <p:pic>
          <p:nvPicPr>
            <p:cNvPr id="19475" name="Picture 25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32" y="1200"/>
              <a:ext cx="1770" cy="1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76" name="Rectangle 26"/>
            <p:cNvSpPr>
              <a:spLocks noChangeArrowheads="1"/>
            </p:cNvSpPr>
            <p:nvPr/>
          </p:nvSpPr>
          <p:spPr bwMode="auto">
            <a:xfrm>
              <a:off x="240" y="1056"/>
              <a:ext cx="2208" cy="13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9474" name="Text Box 28"/>
          <p:cNvSpPr txBox="1">
            <a:spLocks noChangeArrowheads="1"/>
          </p:cNvSpPr>
          <p:nvPr/>
        </p:nvSpPr>
        <p:spPr bwMode="auto">
          <a:xfrm>
            <a:off x="1728717" y="3194907"/>
            <a:ext cx="20289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fr-FR" sz="2000" b="1" dirty="0">
                <a:latin typeface="Calibri" pitchFamily="34" charset="0"/>
              </a:rPr>
              <a:t>Contrat de séjour</a:t>
            </a: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414" y="1945039"/>
            <a:ext cx="1052512" cy="10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elisabeth.cataix\Desktop\CDPhotos\DD Banques de pictos\ARASAAC Sept13\anné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970" y="1968339"/>
            <a:ext cx="1027976" cy="102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U:\B banque PICTOS\150619   Banque actualisée\maison (3)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re 1"/>
          <p:cNvSpPr txBox="1">
            <a:spLocks/>
          </p:cNvSpPr>
          <p:nvPr/>
        </p:nvSpPr>
        <p:spPr bwMode="auto">
          <a:xfrm>
            <a:off x="2032048" y="503239"/>
            <a:ext cx="1797744" cy="53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fr-FR" sz="4000" dirty="0" smtClean="0"/>
              <a:t>  </a:t>
            </a:r>
            <a:br>
              <a:rPr lang="fr-FR" sz="4000" dirty="0" smtClean="0"/>
            </a:br>
            <a:r>
              <a:rPr lang="fr-FR" sz="2000" b="1" dirty="0">
                <a:solidFill>
                  <a:srgbClr val="0083E6"/>
                </a:solidFill>
              </a:rPr>
              <a:t>A</a:t>
            </a:r>
            <a:r>
              <a:rPr lang="fr-FR" sz="2000" b="1" dirty="0" smtClean="0">
                <a:solidFill>
                  <a:srgbClr val="0083E6"/>
                </a:solidFill>
              </a:rPr>
              <a:t>ccueil de jour</a:t>
            </a:r>
            <a:r>
              <a:rPr lang="fr-FR" sz="4000" dirty="0" smtClean="0"/>
              <a:t/>
            </a:r>
            <a:br>
              <a:rPr lang="fr-FR" sz="4000" dirty="0" smtClean="0"/>
            </a:br>
            <a:endParaRPr lang="fr-FR" sz="4000" dirty="0" smtClean="0"/>
          </a:p>
        </p:txBody>
      </p:sp>
      <p:sp>
        <p:nvSpPr>
          <p:cNvPr id="29" name="Text Box 28"/>
          <p:cNvSpPr txBox="1">
            <a:spLocks noChangeArrowheads="1"/>
          </p:cNvSpPr>
          <p:nvPr/>
        </p:nvSpPr>
        <p:spPr bwMode="auto">
          <a:xfrm>
            <a:off x="1914193" y="5442562"/>
            <a:ext cx="11000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fr-FR" sz="2000" b="1" dirty="0" smtClean="0">
                <a:latin typeface="Calibri" pitchFamily="34" charset="0"/>
              </a:rPr>
              <a:t>Activités</a:t>
            </a:r>
            <a:endParaRPr lang="fr-FR" sz="2000" b="1" dirty="0">
              <a:latin typeface="Calibri" pitchFamily="34" charset="0"/>
            </a:endParaRPr>
          </a:p>
        </p:txBody>
      </p:sp>
      <p:grpSp>
        <p:nvGrpSpPr>
          <p:cNvPr id="30" name="Groupe 29"/>
          <p:cNvGrpSpPr/>
          <p:nvPr/>
        </p:nvGrpSpPr>
        <p:grpSpPr>
          <a:xfrm>
            <a:off x="142638" y="119753"/>
            <a:ext cx="1411024" cy="1194579"/>
            <a:chOff x="14288" y="0"/>
            <a:chExt cx="1439862" cy="1270000"/>
          </a:xfrm>
        </p:grpSpPr>
        <p:pic>
          <p:nvPicPr>
            <p:cNvPr id="31" name="Image 30" descr="demi pension.JPG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4288" y="0"/>
              <a:ext cx="1439862" cy="127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28" descr="travailleur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688975" y="571500"/>
              <a:ext cx="339725" cy="339725"/>
            </a:xfrm>
            <a:prstGeom prst="rect">
              <a:avLst/>
            </a:prstGeom>
            <a:noFill/>
          </p:spPr>
        </p:pic>
      </p:grpSp>
      <p:sp>
        <p:nvSpPr>
          <p:cNvPr id="26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62702" y="11876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Je range, je fais le ménage</a:t>
            </a:r>
            <a:endParaRPr lang="fr-F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123232"/>
            <a:ext cx="1730804" cy="1020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elisabeth.cataix\Desktop\CDPhotos\DD Banques de pictos\ARASAAC Sept13\balayer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44" y="1258613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elisabeth.cataix\Desktop\CDPhotos\DD Banques de pictos\ARASAAC Sept13\aspir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571" y="1258613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elisabeth.cataix\Desktop\CDPhotos\DD Banques de pictos\ARASAAC Sept13\épong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95" y="1304542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arboretum.be/pictogrammes/TABLEAU%20DES%20SERVICES/RINCER%20VAISSELLE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1" y="2887643"/>
            <a:ext cx="1582482" cy="158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arboretum.be/pictogrammes/TABLEAU%20DES%20SERVICES/ESSUYER%20TABLE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052" y="1301474"/>
            <a:ext cx="1885950" cy="149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Résultat de recherche d'images pour &quot;essuyer la vaissell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AutoShape 12" descr="Résultat de recherche d'images pour &quot;essuyer la vaisselle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pic>
        <p:nvPicPr>
          <p:cNvPr id="6158" name="Picture 14" descr="http://www.arboretum.be/pictogrammes/TABLEAU%20DES%20SERVICES/ESSUYER%20VAISSELLE.BM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208" y="2888317"/>
            <a:ext cx="1581808" cy="158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C:\Users\elisabeth.cataix\Desktop\CDPhotos\DD Banques de pictos\ARASAAC Sept13\laver le ling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1" y="4619296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1" name="Picture 17" descr="C:\Users\elisabeth.cataix\Desktop\CDPhotos\DD Banques de pictos\ARASAAC Sept13\laver_8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726" y="4619296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C:\Users\elisabeth.cataix\Desktop\CDPhotos\DD Banques de pictos\ARASAAC Sept13\ramasser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9" y="3120723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3" name="Picture 19" descr="C:\Users\elisabeth.cataix\Desktop\CDPhotos\DD Banques de pictos\ARASAAC Sept13\rangé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209" y="4470125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5822731" y="6019959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</a:rPr>
              <a:t>ranger</a:t>
            </a:r>
            <a:endParaRPr lang="fr-FR" dirty="0">
              <a:solidFill>
                <a:prstClr val="black"/>
              </a:solidFill>
            </a:endParaRPr>
          </a:p>
        </p:txBody>
      </p:sp>
      <p:pic>
        <p:nvPicPr>
          <p:cNvPr id="6166" name="Picture 2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128" y="3027863"/>
            <a:ext cx="1835990" cy="1847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7" name="Picture 23" descr="C:\Users\elisabeth.cataix\Desktop\CDPhotos\DD Banques de pictos\ARASAAC Sept13\nettoyeur_2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3" r="25523"/>
          <a:stretch/>
        </p:blipFill>
        <p:spPr bwMode="auto">
          <a:xfrm>
            <a:off x="8040243" y="1258613"/>
            <a:ext cx="735541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U:\B banque PICTOS\150619   Banque actualisée\maison (3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464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F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/>
              <a:t>M</a:t>
            </a:r>
            <a:r>
              <a:rPr lang="fr-FR" dirty="0" smtClean="0"/>
              <a:t>enu</a:t>
            </a:r>
            <a:endParaRPr lang="fr-FR" dirty="0"/>
          </a:p>
        </p:txBody>
      </p:sp>
      <p:pic>
        <p:nvPicPr>
          <p:cNvPr id="5" name="Image 3" descr="MAS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6823" y="1280442"/>
            <a:ext cx="1407876" cy="10574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ZoneTexte 9"/>
          <p:cNvSpPr txBox="1"/>
          <p:nvPr/>
        </p:nvSpPr>
        <p:spPr>
          <a:xfrm>
            <a:off x="510312" y="24587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Accueil de jour</a:t>
            </a:r>
            <a:endParaRPr lang="fr-FR" sz="1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2452930" y="2458723"/>
            <a:ext cx="1191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MAS et FAM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722440" y="4370464"/>
            <a:ext cx="1126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ESAT et EA</a:t>
            </a:r>
            <a:endParaRPr lang="fr-FR" sz="1400" dirty="0"/>
          </a:p>
        </p:txBody>
      </p:sp>
      <p:grpSp>
        <p:nvGrpSpPr>
          <p:cNvPr id="13" name="Groupe 12"/>
          <p:cNvGrpSpPr/>
          <p:nvPr/>
        </p:nvGrpSpPr>
        <p:grpSpPr>
          <a:xfrm>
            <a:off x="536361" y="3143720"/>
            <a:ext cx="1333619" cy="1083187"/>
            <a:chOff x="14288" y="0"/>
            <a:chExt cx="1439862" cy="1270000"/>
          </a:xfrm>
        </p:grpSpPr>
        <p:pic>
          <p:nvPicPr>
            <p:cNvPr id="14" name="Image 30" descr="demi pension.JPG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288" y="0"/>
              <a:ext cx="1439862" cy="1270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5" name="Picture 28" descr="travailleur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88975" y="571500"/>
              <a:ext cx="339725" cy="33972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7" name="ZoneTexte 16"/>
          <p:cNvSpPr txBox="1"/>
          <p:nvPr/>
        </p:nvSpPr>
        <p:spPr>
          <a:xfrm>
            <a:off x="2228544" y="4368494"/>
            <a:ext cx="1816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Questions</a:t>
            </a:r>
          </a:p>
          <a:p>
            <a:pPr algn="ctr"/>
            <a:r>
              <a:rPr lang="fr-FR" sz="1400" dirty="0" smtClean="0"/>
              <a:t>vie en établissement</a:t>
            </a:r>
            <a:endParaRPr lang="fr-FR" sz="1400" dirty="0"/>
          </a:p>
        </p:txBody>
      </p:sp>
      <p:sp>
        <p:nvSpPr>
          <p:cNvPr id="41" name="ZoneTexte 40"/>
          <p:cNvSpPr txBox="1"/>
          <p:nvPr/>
        </p:nvSpPr>
        <p:spPr>
          <a:xfrm>
            <a:off x="5466524" y="2578958"/>
            <a:ext cx="944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SAMSAH</a:t>
            </a:r>
            <a:endParaRPr lang="fr-FR" sz="1400" dirty="0"/>
          </a:p>
        </p:txBody>
      </p:sp>
      <p:sp>
        <p:nvSpPr>
          <p:cNvPr id="42" name="ZoneTexte 41"/>
          <p:cNvSpPr txBox="1"/>
          <p:nvPr/>
        </p:nvSpPr>
        <p:spPr>
          <a:xfrm>
            <a:off x="7556644" y="2590602"/>
            <a:ext cx="652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SAVS</a:t>
            </a:r>
            <a:endParaRPr lang="fr-FR" sz="1400" dirty="0"/>
          </a:p>
        </p:txBody>
      </p:sp>
      <p:sp>
        <p:nvSpPr>
          <p:cNvPr id="43" name="ZoneTexte 42"/>
          <p:cNvSpPr txBox="1"/>
          <p:nvPr/>
        </p:nvSpPr>
        <p:spPr>
          <a:xfrm>
            <a:off x="5466524" y="4386375"/>
            <a:ext cx="114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AUX de VIE</a:t>
            </a:r>
            <a:endParaRPr lang="fr-FR" sz="1400" dirty="0"/>
          </a:p>
        </p:txBody>
      </p:sp>
      <p:sp>
        <p:nvSpPr>
          <p:cNvPr id="44" name="ZoneTexte 43"/>
          <p:cNvSpPr txBox="1"/>
          <p:nvPr/>
        </p:nvSpPr>
        <p:spPr>
          <a:xfrm>
            <a:off x="7556644" y="4380881"/>
            <a:ext cx="724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SSIAD</a:t>
            </a:r>
            <a:endParaRPr lang="fr-FR" sz="1400" dirty="0"/>
          </a:p>
        </p:txBody>
      </p:sp>
      <p:pic>
        <p:nvPicPr>
          <p:cNvPr id="26" name="Picture 2" descr="U:\B banque PICTOS\150619   Banque actualisée\maison (3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26"/>
          <p:cNvSpPr txBox="1"/>
          <p:nvPr/>
        </p:nvSpPr>
        <p:spPr>
          <a:xfrm>
            <a:off x="3198399" y="6055318"/>
            <a:ext cx="1468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Bilan autonomie</a:t>
            </a:r>
            <a:endParaRPr lang="fr-FR" sz="1400" dirty="0"/>
          </a:p>
        </p:txBody>
      </p:sp>
      <p:pic>
        <p:nvPicPr>
          <p:cNvPr id="28" name="Picture 2" descr="U:\B banque PICTOS\150619   Banque actualisée\Bilan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663" y="4987173"/>
            <a:ext cx="1068145" cy="106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684" y="5094269"/>
            <a:ext cx="1103888" cy="853951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4723381" y="6067188"/>
            <a:ext cx="1608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Grille d’évaluation</a:t>
            </a:r>
            <a:endParaRPr lang="fr-FR" sz="1400" dirty="0"/>
          </a:p>
        </p:txBody>
      </p:sp>
      <p:pic>
        <p:nvPicPr>
          <p:cNvPr id="97" name="Image 96" descr="demi pension.JP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7207" y="1211335"/>
            <a:ext cx="1354973" cy="11956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Image 3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30" y="3053436"/>
            <a:ext cx="1215783" cy="12157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4" name="Image 6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541" y="1368455"/>
            <a:ext cx="1749407" cy="1213004"/>
          </a:xfrm>
          <a:prstGeom prst="rect">
            <a:avLst/>
          </a:prstGeom>
        </p:spPr>
      </p:pic>
      <p:pic>
        <p:nvPicPr>
          <p:cNvPr id="65" name="Image 6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799" y="1359312"/>
            <a:ext cx="1761598" cy="1231290"/>
          </a:xfrm>
          <a:prstGeom prst="rect">
            <a:avLst/>
          </a:prstGeom>
        </p:spPr>
      </p:pic>
      <p:pic>
        <p:nvPicPr>
          <p:cNvPr id="66" name="Image 65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18" y="3132380"/>
            <a:ext cx="1718930" cy="1231290"/>
          </a:xfrm>
          <a:prstGeom prst="rect">
            <a:avLst/>
          </a:prstGeom>
        </p:spPr>
      </p:pic>
      <p:pic>
        <p:nvPicPr>
          <p:cNvPr id="67" name="Image 66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512" y="3132380"/>
            <a:ext cx="1798171" cy="1267863"/>
          </a:xfrm>
          <a:prstGeom prst="rect">
            <a:avLst/>
          </a:prstGeom>
        </p:spPr>
      </p:pic>
      <p:sp>
        <p:nvSpPr>
          <p:cNvPr id="3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89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233537"/>
              </p:ext>
            </p:extLst>
          </p:nvPr>
        </p:nvGraphicFramePr>
        <p:xfrm>
          <a:off x="260642" y="197444"/>
          <a:ext cx="8789160" cy="59937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4860"/>
                <a:gridCol w="1464860"/>
                <a:gridCol w="1464860"/>
                <a:gridCol w="1464860"/>
                <a:gridCol w="1464860"/>
                <a:gridCol w="1464860"/>
              </a:tblGrid>
              <a:tr h="1583161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Se déplacer à l’intérieur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/>
                        <a:t>Se déplacer à l’extérieur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S’assoir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Se lever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Se coucher</a:t>
                      </a:r>
                      <a:endParaRPr lang="fr-FR" dirty="0"/>
                    </a:p>
                  </a:txBody>
                  <a:tcPr/>
                </a:tc>
              </a:tr>
              <a:tr h="1463253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Sans aide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152925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Avec aide humaine</a:t>
                      </a:r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141807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Avec aide technique</a:t>
                      </a:r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14" y="3954661"/>
            <a:ext cx="60007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54" y="5536640"/>
            <a:ext cx="533786" cy="63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287" y="652683"/>
            <a:ext cx="1294200" cy="76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287" y="922006"/>
            <a:ext cx="728248" cy="72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748" y="672861"/>
            <a:ext cx="857113" cy="85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660" y="1054256"/>
            <a:ext cx="622176" cy="62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40" y="899253"/>
            <a:ext cx="809625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52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677" y="786027"/>
            <a:ext cx="94297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53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131" y="851248"/>
            <a:ext cx="857629" cy="857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95" y="5188753"/>
            <a:ext cx="695775" cy="6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2" y="3644295"/>
            <a:ext cx="772829" cy="77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08" y="2254304"/>
            <a:ext cx="940012" cy="94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U:\B banque PICTOS\150619   Banque actualisée\maison (3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5" y="268764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792855"/>
              </p:ext>
            </p:extLst>
          </p:nvPr>
        </p:nvGraphicFramePr>
        <p:xfrm>
          <a:off x="168237" y="188590"/>
          <a:ext cx="8789160" cy="59822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4860"/>
                <a:gridCol w="1464860"/>
                <a:gridCol w="1464860"/>
                <a:gridCol w="1464860"/>
                <a:gridCol w="1464860"/>
                <a:gridCol w="1464860"/>
              </a:tblGrid>
              <a:tr h="1419493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Se lever du lit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/>
                        <a:t>Se laver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Utiliser les WC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S’habiller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Prendre ses repas</a:t>
                      </a:r>
                      <a:endParaRPr lang="fr-FR" sz="1400" dirty="0"/>
                    </a:p>
                  </a:txBody>
                  <a:tcPr/>
                </a:tc>
              </a:tr>
              <a:tr h="1467505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Sans aide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160702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Avec aide humaine</a:t>
                      </a:r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148823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Avec aide technique</a:t>
                      </a:r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00" y="3849246"/>
            <a:ext cx="60007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42" y="5518887"/>
            <a:ext cx="525299" cy="50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832" y="716769"/>
            <a:ext cx="790575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02" y="682413"/>
            <a:ext cx="809625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615" y="631043"/>
            <a:ext cx="962025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066" y="764393"/>
            <a:ext cx="8286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277" y="669143"/>
            <a:ext cx="885825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7" y="2128180"/>
            <a:ext cx="940012" cy="94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92" y="3462832"/>
            <a:ext cx="772829" cy="77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92" y="5120091"/>
            <a:ext cx="772829" cy="77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U:\B banque PICTOS\150619   Banque actualisée\maison (3)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5" y="268764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23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370565"/>
              </p:ext>
            </p:extLst>
          </p:nvPr>
        </p:nvGraphicFramePr>
        <p:xfrm>
          <a:off x="204113" y="261642"/>
          <a:ext cx="8789160" cy="60667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4860"/>
                <a:gridCol w="1464860"/>
                <a:gridCol w="1464860"/>
                <a:gridCol w="1464860"/>
                <a:gridCol w="1464860"/>
                <a:gridCol w="1464860"/>
              </a:tblGrid>
              <a:tr h="145042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Préparer ses repas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/>
                        <a:t>Ecrire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Parler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Lire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Faire les courses</a:t>
                      </a:r>
                      <a:endParaRPr lang="fr-FR" sz="1400" dirty="0"/>
                    </a:p>
                  </a:txBody>
                  <a:tcPr/>
                </a:tc>
              </a:tr>
              <a:tr h="1607024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Sans aide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160702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Avec aide humaine</a:t>
                      </a:r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140230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Avec aide technique</a:t>
                      </a:r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01" y="2112414"/>
            <a:ext cx="940012" cy="94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99" y="4134302"/>
            <a:ext cx="60007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51" y="5545850"/>
            <a:ext cx="744313" cy="71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2" y="3764812"/>
            <a:ext cx="772829" cy="77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299" y="694235"/>
            <a:ext cx="78105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823" y="694235"/>
            <a:ext cx="904875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859" y="579935"/>
            <a:ext cx="100965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139" y="641847"/>
            <a:ext cx="885825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82" y="656135"/>
            <a:ext cx="81915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32" y="5206938"/>
            <a:ext cx="695775" cy="6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U:\B banque PICTOS\150619   Banque actualisée\maison (3)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5" y="268764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25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1751713"/>
              </p:ext>
            </p:extLst>
          </p:nvPr>
        </p:nvGraphicFramePr>
        <p:xfrm>
          <a:off x="148509" y="126030"/>
          <a:ext cx="8789160" cy="62933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4860"/>
                <a:gridCol w="1464860"/>
                <a:gridCol w="1464860"/>
                <a:gridCol w="1464860"/>
                <a:gridCol w="1464860"/>
                <a:gridCol w="1464860"/>
              </a:tblGrid>
              <a:tr h="163078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Faire le ménage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/>
                        <a:t>S’orienter dans le temps et l’espace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Relations avec les pairs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Gérer sa sécurité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</a:tr>
              <a:tr h="154208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Sans aide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151349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Avec aide humaine</a:t>
                      </a:r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160702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Avec aide technique</a:t>
                      </a:r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11" y="2254304"/>
            <a:ext cx="940012" cy="94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48" y="4065976"/>
            <a:ext cx="60007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93" y="5642625"/>
            <a:ext cx="744313" cy="71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2" y="3764812"/>
            <a:ext cx="772829" cy="77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163" y="756434"/>
            <a:ext cx="1319639" cy="7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425" y="756434"/>
            <a:ext cx="100012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343" y="699284"/>
            <a:ext cx="1057275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711" y="418296"/>
            <a:ext cx="561975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8" name="il_fi" descr="Description : http://www.ville-crangevrier.fr/var/ville_crangevrier/storage/images/mediatheque/vie-pratique/num-tel/331508-1-fre-FR/num-tel_x-large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285" y="980271"/>
            <a:ext cx="126682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817" y="1331108"/>
            <a:ext cx="1045762" cy="45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73" y="5181962"/>
            <a:ext cx="695775" cy="6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U:\B banque PICTOS\150619   Banque actualisée\maison (3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5" y="268764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85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47204"/>
              </p:ext>
            </p:extLst>
          </p:nvPr>
        </p:nvGraphicFramePr>
        <p:xfrm>
          <a:off x="219132" y="90509"/>
          <a:ext cx="8789160" cy="62076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4860"/>
                <a:gridCol w="1464860"/>
                <a:gridCol w="1464860"/>
                <a:gridCol w="1464860"/>
                <a:gridCol w="1464860"/>
                <a:gridCol w="1464860"/>
              </a:tblGrid>
              <a:tr h="1607024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</a:tr>
              <a:tr h="1479018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Sans aide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160702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Avec aide humaine</a:t>
                      </a:r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151454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Avec aide technique</a:t>
                      </a:r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11" y="2254304"/>
            <a:ext cx="940012" cy="94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22" y="3948734"/>
            <a:ext cx="60007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7" y="5584398"/>
            <a:ext cx="744313" cy="71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2" y="3562320"/>
            <a:ext cx="772829" cy="77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96" y="5286096"/>
            <a:ext cx="695775" cy="6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U:\B banque PICTOS\150619   Banque actualisée\maison (3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5" y="268764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40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2033752"/>
            <a:ext cx="9144000" cy="3421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fr-FR" altLang="fr-FR" sz="1500" dirty="0" smtClean="0">
                <a:solidFill>
                  <a:srgbClr val="0000FF"/>
                </a:solidFill>
              </a:rPr>
              <a:t>Dans les recommandations FALC, nous avons retenu : Arial 14 ou +/texte non justifié/minuscule/ponctuation simple</a:t>
            </a:r>
          </a:p>
          <a:p>
            <a:pPr eaLnBrk="1" hangingPunct="1"/>
            <a:r>
              <a:rPr lang="fr-FR" altLang="fr-FR" sz="1500" dirty="0" smtClean="0">
                <a:solidFill>
                  <a:srgbClr val="0000FF"/>
                </a:solidFill>
              </a:rPr>
              <a:t>Cette proposition est destinée à être adaptée et  personnalisée en fonction des établissements, et des personnes à qui ce document s’adresse</a:t>
            </a:r>
          </a:p>
          <a:p>
            <a:pPr eaLnBrk="1" hangingPunct="1"/>
            <a:r>
              <a:rPr lang="fr-FR" altLang="fr-FR" sz="1500" dirty="0" smtClean="0">
                <a:solidFill>
                  <a:srgbClr val="0000FF"/>
                </a:solidFill>
              </a:rPr>
              <a:t>Elle a été conçue sous format Power Point, afin de faciliter le remplacement ou déplacement de pictogrammes, selon votre utilisation</a:t>
            </a:r>
          </a:p>
          <a:p>
            <a:pPr eaLnBrk="1" hangingPunct="1"/>
            <a:r>
              <a:rPr lang="fr-FR" altLang="fr-FR" sz="1500" dirty="0" smtClean="0">
                <a:solidFill>
                  <a:srgbClr val="0000FF"/>
                </a:solidFill>
              </a:rPr>
              <a:t>Il est prévu de pouvoir remplacer certains </a:t>
            </a:r>
            <a:r>
              <a:rPr lang="fr-FR" altLang="fr-FR" sz="1500" dirty="0" err="1" smtClean="0">
                <a:solidFill>
                  <a:srgbClr val="0000FF"/>
                </a:solidFill>
              </a:rPr>
              <a:t>pictos</a:t>
            </a:r>
            <a:r>
              <a:rPr lang="fr-FR" altLang="fr-FR" sz="1500" dirty="0" smtClean="0">
                <a:solidFill>
                  <a:srgbClr val="0000FF"/>
                </a:solidFill>
              </a:rPr>
              <a:t>, toute représentation d’une fonction ou d’un lieu par des photos si besoin</a:t>
            </a:r>
          </a:p>
          <a:p>
            <a:pPr eaLnBrk="1" hangingPunct="1"/>
            <a:r>
              <a:rPr lang="fr-FR" altLang="fr-FR" sz="1500" dirty="0" smtClean="0">
                <a:solidFill>
                  <a:srgbClr val="0000FF"/>
                </a:solidFill>
              </a:rPr>
              <a:t>Cette présentation en communication adaptée a été validée par </a:t>
            </a:r>
            <a:r>
              <a:rPr lang="fr-FR" altLang="fr-FR" sz="1500" dirty="0" smtClean="0">
                <a:solidFill>
                  <a:srgbClr val="0000FF"/>
                </a:solidFill>
              </a:rPr>
              <a:t>APF France handicap</a:t>
            </a:r>
            <a:endParaRPr lang="fr-FR" altLang="fr-FR" sz="1500" dirty="0" smtClean="0">
              <a:solidFill>
                <a:srgbClr val="0000FF"/>
              </a:solidFill>
            </a:endParaRPr>
          </a:p>
          <a:p>
            <a:pPr eaLnBrk="1" hangingPunct="1"/>
            <a:endParaRPr lang="fr-FR" altLang="fr-FR" sz="1500" dirty="0">
              <a:solidFill>
                <a:srgbClr val="0000FF"/>
              </a:solidFill>
            </a:endParaRPr>
          </a:p>
          <a:p>
            <a:pPr marL="400050" lvl="1" indent="0" defTabSz="914400" eaLnBrk="1" hangingPunct="1">
              <a:buNone/>
            </a:pPr>
            <a:r>
              <a:rPr lang="fr-FR" altLang="fr-FR" sz="1500" b="1" i="1" kern="0" dirty="0">
                <a:solidFill>
                  <a:srgbClr val="0000FF"/>
                </a:solidFill>
                <a:latin typeface="Arial"/>
              </a:rPr>
              <a:t>Les contenus sont la propriété intellectuelle </a:t>
            </a:r>
            <a:r>
              <a:rPr lang="fr-FR" altLang="fr-FR" sz="1500" b="1" i="1" kern="0" dirty="0" smtClean="0">
                <a:solidFill>
                  <a:srgbClr val="0000FF"/>
                </a:solidFill>
                <a:latin typeface="Arial"/>
              </a:rPr>
              <a:t>d’APF France handicap. </a:t>
            </a:r>
            <a:r>
              <a:rPr lang="fr-FR" altLang="fr-FR" sz="1500" b="1" i="1" kern="0" dirty="0">
                <a:solidFill>
                  <a:srgbClr val="0000FF"/>
                </a:solidFill>
                <a:latin typeface="Arial"/>
              </a:rPr>
              <a:t>Toute utilisation à caractère commercial est formellement interdite. L’utilisation et la reproduction même partielle doit mentionner impérativement « Outil PULSE </a:t>
            </a:r>
            <a:r>
              <a:rPr lang="fr-FR" altLang="fr-FR" sz="1500" b="1" i="1" kern="0" dirty="0" smtClean="0">
                <a:solidFill>
                  <a:srgbClr val="0000FF"/>
                </a:solidFill>
                <a:latin typeface="Arial"/>
              </a:rPr>
              <a:t>APF France handicap/UNAPEI</a:t>
            </a:r>
            <a:r>
              <a:rPr lang="fr-FR" altLang="fr-FR" sz="1500" b="1" i="1" kern="0" dirty="0">
                <a:solidFill>
                  <a:srgbClr val="0000FF"/>
                </a:solidFill>
                <a:latin typeface="Arial"/>
              </a:rPr>
              <a:t>».</a:t>
            </a:r>
            <a:endParaRPr lang="fr-FR" altLang="fr-FR" sz="1500" kern="0" dirty="0">
              <a:solidFill>
                <a:srgbClr val="0000FF"/>
              </a:solidFill>
              <a:latin typeface="Arial"/>
            </a:endParaRPr>
          </a:p>
          <a:p>
            <a:pPr marL="0" indent="0" eaLnBrk="1" hangingPunct="1">
              <a:buNone/>
            </a:pPr>
            <a:endParaRPr lang="fr-FR" altLang="fr-FR" sz="2000" dirty="0" smtClean="0">
              <a:solidFill>
                <a:srgbClr val="0000FF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268014" y="64144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FF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Ce document est le résultat d’un travail </a:t>
            </a:r>
            <a:br>
              <a:rPr kumimoji="0" lang="fr-FR" alt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fr-FR" alt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du groupe  APF </a:t>
            </a:r>
            <a:r>
              <a:rPr kumimoji="0" lang="fr-FR" alt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France handicap</a:t>
            </a:r>
            <a:r>
              <a:rPr kumimoji="0" lang="fr-FR" altLang="fr-FR" sz="24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fr-FR" alt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PULSE </a:t>
            </a:r>
            <a:r>
              <a:rPr kumimoji="0" lang="fr-FR" alt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fr-FR" alt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fr-FR" alt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(Participation Usagers Loi Structure Etablissement)</a:t>
            </a:r>
            <a:br>
              <a:rPr kumimoji="0" lang="fr-FR" alt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fr-FR" alt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</a:p>
        </p:txBody>
      </p:sp>
      <p:pic>
        <p:nvPicPr>
          <p:cNvPr id="17" name="Picture 2" descr="U:\B banque PICTOS\150619   Banque actualisée\maison (3)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14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1752600"/>
            <a:ext cx="9144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</a:pPr>
            <a:r>
              <a:rPr lang="fr-FR" altLang="fr-FR" sz="1600" b="1" dirty="0" smtClean="0">
                <a:solidFill>
                  <a:srgbClr val="0000FF"/>
                </a:solidFill>
              </a:rPr>
              <a:t>Les pictogrammes utilisés proviennent pour beaucoup de la banque</a:t>
            </a:r>
          </a:p>
          <a:p>
            <a:pPr algn="ctr" eaLnBrk="1" hangingPunct="1">
              <a:buFontTx/>
              <a:buNone/>
            </a:pPr>
            <a:r>
              <a:rPr lang="fr-FR" altLang="fr-FR" sz="1600" b="1" dirty="0" smtClean="0">
                <a:solidFill>
                  <a:srgbClr val="0000FF"/>
                </a:solidFill>
              </a:rPr>
              <a:t>de pictogrammes espagnols ARASAAC</a:t>
            </a:r>
          </a:p>
          <a:p>
            <a:pPr algn="ctr" eaLnBrk="1" hangingPunct="1">
              <a:buFontTx/>
              <a:buNone/>
            </a:pPr>
            <a:r>
              <a:rPr lang="fr-FR" altLang="fr-FR" sz="1600" b="1" dirty="0" smtClean="0">
                <a:solidFill>
                  <a:srgbClr val="0000FF"/>
                </a:solidFill>
              </a:rPr>
              <a:t>Ils sont la propriété de</a:t>
            </a:r>
            <a:r>
              <a:rPr lang="fr-FR" altLang="fr-FR" sz="1600" b="1" dirty="0" smtClean="0"/>
              <a:t> </a:t>
            </a:r>
            <a:r>
              <a:rPr lang="fr-FR" altLang="fr-FR" sz="1600" b="1" dirty="0" smtClean="0">
                <a:hlinkClick r:id="rId2"/>
              </a:rPr>
              <a:t>CATEDU</a:t>
            </a:r>
            <a:r>
              <a:rPr lang="fr-FR" altLang="fr-FR" sz="1600" b="1" dirty="0" smtClean="0"/>
              <a:t> </a:t>
            </a:r>
            <a:r>
              <a:rPr lang="fr-FR" altLang="fr-FR" sz="1600" b="1" dirty="0" smtClean="0">
                <a:solidFill>
                  <a:srgbClr val="0000FF"/>
                </a:solidFill>
              </a:rPr>
              <a:t>sous licence</a:t>
            </a:r>
            <a:r>
              <a:rPr lang="fr-FR" altLang="fr-FR" sz="1600" b="1" dirty="0" smtClean="0"/>
              <a:t> </a:t>
            </a:r>
            <a:r>
              <a:rPr lang="fr-FR" altLang="fr-FR" sz="1600" b="1" dirty="0" err="1" smtClean="0">
                <a:hlinkClick r:id="rId3"/>
              </a:rPr>
              <a:t>Creative</a:t>
            </a:r>
            <a:r>
              <a:rPr lang="fr-FR" altLang="fr-FR" sz="1600" b="1" dirty="0" smtClean="0">
                <a:hlinkClick r:id="rId3"/>
              </a:rPr>
              <a:t> Commons</a:t>
            </a:r>
            <a:r>
              <a:rPr lang="fr-FR" altLang="fr-FR" sz="1600" b="1" dirty="0" smtClean="0"/>
              <a:t> </a:t>
            </a:r>
            <a:r>
              <a:rPr lang="fr-FR" altLang="fr-FR" sz="1600" b="1" dirty="0" smtClean="0">
                <a:solidFill>
                  <a:srgbClr val="0000FF"/>
                </a:solidFill>
              </a:rPr>
              <a:t>et ont été créés</a:t>
            </a:r>
          </a:p>
          <a:p>
            <a:pPr algn="ctr" eaLnBrk="1" hangingPunct="1">
              <a:buFontTx/>
              <a:buNone/>
            </a:pPr>
            <a:r>
              <a:rPr lang="fr-FR" altLang="fr-FR" sz="1600" b="1" dirty="0" smtClean="0">
                <a:solidFill>
                  <a:srgbClr val="0000FF"/>
                </a:solidFill>
              </a:rPr>
              <a:t>par</a:t>
            </a:r>
            <a:r>
              <a:rPr lang="fr-FR" altLang="fr-FR" sz="1600" b="1" dirty="0" smtClean="0"/>
              <a:t> </a:t>
            </a:r>
            <a:r>
              <a:rPr lang="fr-FR" altLang="fr-FR" sz="1600" b="1" dirty="0" smtClean="0">
                <a:hlinkClick r:id="rId4"/>
              </a:rPr>
              <a:t>Sergio </a:t>
            </a:r>
            <a:r>
              <a:rPr lang="fr-FR" altLang="fr-FR" sz="1600" b="1" dirty="0" err="1" smtClean="0">
                <a:hlinkClick r:id="rId4"/>
              </a:rPr>
              <a:t>Palao</a:t>
            </a:r>
            <a:r>
              <a:rPr lang="fr-FR" altLang="fr-FR" sz="1600" b="1" dirty="0" smtClean="0"/>
              <a:t> </a:t>
            </a:r>
            <a:r>
              <a:rPr lang="fr-FR" altLang="fr-FR" sz="1600" b="1" dirty="0" smtClean="0">
                <a:solidFill>
                  <a:srgbClr val="0000FF"/>
                </a:solidFill>
              </a:rPr>
              <a:t>pour </a:t>
            </a:r>
            <a:r>
              <a:rPr lang="fr-FR" altLang="fr-FR" sz="1600" b="1" dirty="0" smtClean="0">
                <a:hlinkClick r:id="rId2"/>
              </a:rPr>
              <a:t>CATEDU</a:t>
            </a:r>
            <a:r>
              <a:rPr lang="fr-FR" altLang="fr-FR" sz="1600" b="1" dirty="0" smtClean="0"/>
              <a:t> </a:t>
            </a:r>
            <a:r>
              <a:rPr lang="fr-FR" altLang="fr-FR" sz="1600" b="1" dirty="0" smtClean="0">
                <a:solidFill>
                  <a:srgbClr val="0000FF"/>
                </a:solidFill>
              </a:rPr>
              <a:t>(</a:t>
            </a:r>
            <a:r>
              <a:rPr lang="fr-FR" altLang="fr-FR" sz="1600" b="1" dirty="0" smtClean="0">
                <a:hlinkClick r:id="rId5"/>
              </a:rPr>
              <a:t>http://catedu.es/arasaac/</a:t>
            </a:r>
            <a:r>
              <a:rPr lang="fr-FR" altLang="fr-FR" sz="1600" b="1" dirty="0" smtClean="0">
                <a:solidFill>
                  <a:srgbClr val="0000FF"/>
                </a:solidFill>
              </a:rPr>
              <a:t>)</a:t>
            </a:r>
            <a:r>
              <a:rPr lang="fr-FR" altLang="fr-FR" sz="1600" b="1" dirty="0" smtClean="0"/>
              <a:t> </a:t>
            </a:r>
          </a:p>
          <a:p>
            <a:pPr algn="ctr" eaLnBrk="1" hangingPunct="1">
              <a:buFontTx/>
              <a:buNone/>
            </a:pPr>
            <a:r>
              <a:rPr lang="fr-FR" altLang="fr-FR" sz="1600" b="1" dirty="0" smtClean="0">
                <a:solidFill>
                  <a:srgbClr val="0000FF"/>
                </a:solidFill>
              </a:rPr>
              <a:t>Leur usage est donc libre, dans la limite d’un usage non lucratif et à condition </a:t>
            </a:r>
          </a:p>
          <a:p>
            <a:pPr algn="ctr" eaLnBrk="1" hangingPunct="1">
              <a:buFontTx/>
              <a:buNone/>
            </a:pPr>
            <a:r>
              <a:rPr lang="fr-FR" altLang="fr-FR" sz="1600" b="1" dirty="0" smtClean="0">
                <a:solidFill>
                  <a:srgbClr val="0000FF"/>
                </a:solidFill>
              </a:rPr>
              <a:t>de citer la source et l'auteur</a:t>
            </a:r>
            <a:endParaRPr lang="fr-FR" altLang="fr-FR" sz="1000" dirty="0" smtClean="0"/>
          </a:p>
          <a:p>
            <a:pPr algn="ctr" eaLnBrk="1" hangingPunct="1">
              <a:buFontTx/>
              <a:buNone/>
            </a:pPr>
            <a:r>
              <a:rPr lang="fr-FR" altLang="fr-FR" sz="1600" b="1" dirty="0" smtClean="0">
                <a:solidFill>
                  <a:srgbClr val="0000FF"/>
                </a:solidFill>
              </a:rPr>
              <a:t>Toute édition ou publication de ces matériels à des fins commerciales </a:t>
            </a:r>
          </a:p>
          <a:p>
            <a:pPr algn="ctr" eaLnBrk="1" hangingPunct="1">
              <a:buFontTx/>
              <a:buNone/>
            </a:pPr>
            <a:r>
              <a:rPr lang="fr-FR" altLang="fr-FR" sz="1600" b="1" dirty="0" smtClean="0">
                <a:solidFill>
                  <a:srgbClr val="0000FF"/>
                </a:solidFill>
              </a:rPr>
              <a:t>est interdite</a:t>
            </a:r>
          </a:p>
          <a:p>
            <a:pPr algn="ctr" eaLnBrk="1" hangingPunct="1">
              <a:buFontTx/>
              <a:buNone/>
            </a:pPr>
            <a:r>
              <a:rPr lang="fr-FR" altLang="fr-FR" sz="1600" b="1" dirty="0" smtClean="0">
                <a:solidFill>
                  <a:srgbClr val="0000FF"/>
                </a:solidFill>
              </a:rPr>
              <a:t>Tout autre usage est rigoureusement interdit, sans l'autorisation écrite des titulaires </a:t>
            </a:r>
          </a:p>
          <a:p>
            <a:pPr algn="ctr" eaLnBrk="1" hangingPunct="1">
              <a:buFontTx/>
              <a:buNone/>
            </a:pPr>
            <a:r>
              <a:rPr lang="fr-FR" altLang="fr-FR" sz="1600" b="1" dirty="0" smtClean="0">
                <a:solidFill>
                  <a:srgbClr val="0000FF"/>
                </a:solidFill>
              </a:rPr>
              <a:t>du “Copyright”, sous peine de sanctions établies par les lois</a:t>
            </a:r>
          </a:p>
          <a:p>
            <a:pPr algn="ctr" eaLnBrk="1" hangingPunct="1">
              <a:buFontTx/>
              <a:buNone/>
            </a:pPr>
            <a:endParaRPr lang="fr-FR" altLang="fr-FR" sz="1600" b="1" dirty="0" smtClean="0">
              <a:solidFill>
                <a:srgbClr val="0000FF"/>
              </a:solidFill>
            </a:endParaRPr>
          </a:p>
          <a:p>
            <a:pPr algn="ctr" eaLnBrk="1" hangingPunct="1">
              <a:buFontTx/>
              <a:buNone/>
            </a:pPr>
            <a:endParaRPr lang="fr-FR" altLang="fr-FR" sz="1600" b="1" dirty="0" smtClean="0">
              <a:solidFill>
                <a:srgbClr val="0000FF"/>
              </a:solidFill>
            </a:endParaRPr>
          </a:p>
          <a:p>
            <a:pPr algn="ctr" eaLnBrk="1" hangingPunct="1">
              <a:buFontTx/>
              <a:buNone/>
            </a:pPr>
            <a:r>
              <a:rPr lang="fr-FR" altLang="fr-FR" sz="1600" b="1" dirty="0" smtClean="0">
                <a:solidFill>
                  <a:srgbClr val="0000FF"/>
                </a:solidFill>
              </a:rPr>
              <a:t>Certains ont été modifiés ou retravaillés par PULSE</a:t>
            </a:r>
          </a:p>
          <a:p>
            <a:pPr algn="ctr" eaLnBrk="1" hangingPunct="1">
              <a:buFontTx/>
              <a:buNone/>
            </a:pPr>
            <a:endParaRPr lang="fr-FR" altLang="fr-FR" sz="1600" b="1" dirty="0" smtClean="0">
              <a:solidFill>
                <a:srgbClr val="0000FF"/>
              </a:solidFill>
            </a:endParaRPr>
          </a:p>
          <a:p>
            <a:pPr eaLnBrk="1" hangingPunct="1">
              <a:buFontTx/>
              <a:buNone/>
            </a:pPr>
            <a:endParaRPr lang="fr-FR" altLang="fr-FR" sz="1600" b="1" dirty="0" smtClean="0">
              <a:solidFill>
                <a:srgbClr val="0000FF"/>
              </a:solidFill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96" y="228600"/>
            <a:ext cx="64770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830" y="270314"/>
            <a:ext cx="23145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U:\B banque PICTOS\150619   Banque actualisée\maison (3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95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5" descr="C:\Users\marie.rabourdin\Desktop\banque en cours\frapper à la por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107" y="715470"/>
            <a:ext cx="1108075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9" descr="F:\Banque complete\livre et cahi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907" y="791670"/>
            <a:ext cx="1219200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F:\Banque complete\directeur_1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707" y="71547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81000" y="2667000"/>
            <a:ext cx="85344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b="1" dirty="0">
                <a:solidFill>
                  <a:srgbClr val="0000FF"/>
                </a:solidFill>
              </a:rPr>
              <a:t>Quelques autres pictogrammes (sur fond noir ou vert) ont été empruntés à la banque libre de droits SCLERA (</a:t>
            </a:r>
            <a:r>
              <a:rPr lang="fr-FR" altLang="fr-FR" b="1" dirty="0">
                <a:hlinkClick r:id="rId5"/>
              </a:rPr>
              <a:t>http://www.sclera.be/</a:t>
            </a:r>
            <a:r>
              <a:rPr lang="fr-FR" altLang="fr-FR" b="1" dirty="0">
                <a:solidFill>
                  <a:srgbClr val="0000FF"/>
                </a:solidFill>
              </a:rPr>
              <a:t>) ou trouvés sur internet</a:t>
            </a:r>
          </a:p>
          <a:p>
            <a:pPr algn="ctr" eaLnBrk="1" hangingPunct="1"/>
            <a:endParaRPr lang="fr-FR" altLang="fr-FR" b="1" dirty="0">
              <a:solidFill>
                <a:srgbClr val="0000FF"/>
              </a:solidFill>
            </a:endParaRPr>
          </a:p>
          <a:p>
            <a:pPr algn="ctr" eaLnBrk="1" hangingPunct="1"/>
            <a:r>
              <a:rPr lang="fr-FR" altLang="fr-FR" b="1" dirty="0">
                <a:solidFill>
                  <a:srgbClr val="0000FF"/>
                </a:solidFill>
              </a:rPr>
              <a:t>Le groupe </a:t>
            </a:r>
            <a:r>
              <a:rPr lang="fr-FR" altLang="fr-FR" b="1" dirty="0" smtClean="0">
                <a:solidFill>
                  <a:srgbClr val="0000FF"/>
                </a:solidFill>
              </a:rPr>
              <a:t>APF France handicap </a:t>
            </a:r>
            <a:r>
              <a:rPr lang="fr-FR" altLang="fr-FR" b="1" dirty="0">
                <a:solidFill>
                  <a:srgbClr val="0000FF"/>
                </a:solidFill>
              </a:rPr>
              <a:t>PULSE remercie </a:t>
            </a:r>
          </a:p>
          <a:p>
            <a:pPr algn="ctr" eaLnBrk="1" hangingPunct="1"/>
            <a:r>
              <a:rPr lang="fr-FR" altLang="fr-FR" b="1" dirty="0">
                <a:solidFill>
                  <a:srgbClr val="0000FF"/>
                </a:solidFill>
              </a:rPr>
              <a:t>tous les auteurs de ces pictogrammes</a:t>
            </a:r>
          </a:p>
          <a:p>
            <a:pPr algn="ctr" eaLnBrk="1" hangingPunct="1"/>
            <a:endParaRPr lang="fr-FR" altLang="fr-FR" b="1" dirty="0">
              <a:solidFill>
                <a:srgbClr val="0000FF"/>
              </a:solidFill>
            </a:endParaRPr>
          </a:p>
          <a:p>
            <a:pPr algn="ctr" eaLnBrk="1" hangingPunct="1"/>
            <a:r>
              <a:rPr lang="fr-FR" altLang="fr-FR" b="1" dirty="0">
                <a:solidFill>
                  <a:srgbClr val="0000FF"/>
                </a:solidFill>
              </a:rPr>
              <a:t>Les dessinateurs de </a:t>
            </a:r>
            <a:r>
              <a:rPr lang="fr-FR" altLang="fr-FR" b="1" dirty="0" err="1">
                <a:solidFill>
                  <a:srgbClr val="0000FF"/>
                </a:solidFill>
              </a:rPr>
              <a:t>Arasaac</a:t>
            </a:r>
            <a:r>
              <a:rPr lang="fr-FR" altLang="fr-FR" b="1" dirty="0">
                <a:solidFill>
                  <a:srgbClr val="0000FF"/>
                </a:solidFill>
              </a:rPr>
              <a:t> très réactifs, ont dessiné sur notre demande et selon nos besoins certains des pictogrammes manquants</a:t>
            </a:r>
          </a:p>
        </p:txBody>
      </p:sp>
      <p:pic>
        <p:nvPicPr>
          <p:cNvPr id="13" name="Picture 2" descr="U:\B banque PICTOS\150619   Banque actualisée\maison (3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79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elisabeth.cataix\Desktop\Mes documents\ActionCAA APF\GroupePULSE\pictos et dessins\Banque actualisée au 18 sept 2014\soigner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525" y="4380806"/>
            <a:ext cx="1045637" cy="104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ZoneTexte 5"/>
          <p:cNvSpPr txBox="1">
            <a:spLocks noChangeArrowheads="1"/>
          </p:cNvSpPr>
          <p:nvPr/>
        </p:nvSpPr>
        <p:spPr bwMode="auto">
          <a:xfrm>
            <a:off x="4997443" y="2079742"/>
            <a:ext cx="760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>
                <a:latin typeface="Calibri" pitchFamily="34" charset="0"/>
              </a:rPr>
              <a:t>directeur</a:t>
            </a:r>
          </a:p>
        </p:txBody>
      </p:sp>
      <p:sp>
        <p:nvSpPr>
          <p:cNvPr id="21508" name="ZoneTexte 6"/>
          <p:cNvSpPr txBox="1">
            <a:spLocks noChangeArrowheads="1"/>
          </p:cNvSpPr>
          <p:nvPr/>
        </p:nvSpPr>
        <p:spPr bwMode="auto">
          <a:xfrm>
            <a:off x="7162600" y="2079741"/>
            <a:ext cx="8270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>
                <a:latin typeface="Calibri" pitchFamily="34" charset="0"/>
              </a:rPr>
              <a:t>éducateur</a:t>
            </a:r>
          </a:p>
        </p:txBody>
      </p:sp>
      <p:sp>
        <p:nvSpPr>
          <p:cNvPr id="21509" name="ZoneTexte 7"/>
          <p:cNvSpPr txBox="1">
            <a:spLocks noChangeArrowheads="1"/>
          </p:cNvSpPr>
          <p:nvPr/>
        </p:nvSpPr>
        <p:spPr bwMode="auto">
          <a:xfrm>
            <a:off x="5858347" y="3409333"/>
            <a:ext cx="12239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 dirty="0">
                <a:latin typeface="Calibri" pitchFamily="34" charset="0"/>
              </a:rPr>
              <a:t>Psychomotricien</a:t>
            </a:r>
          </a:p>
        </p:txBody>
      </p:sp>
      <p:sp>
        <p:nvSpPr>
          <p:cNvPr id="21510" name="ZoneTexte 8"/>
          <p:cNvSpPr txBox="1">
            <a:spLocks noChangeArrowheads="1"/>
          </p:cNvSpPr>
          <p:nvPr/>
        </p:nvSpPr>
        <p:spPr bwMode="auto">
          <a:xfrm>
            <a:off x="7605624" y="3451010"/>
            <a:ext cx="72548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 dirty="0">
                <a:latin typeface="Calibri" pitchFamily="34" charset="0"/>
              </a:rPr>
              <a:t>Cuisinier</a:t>
            </a:r>
          </a:p>
        </p:txBody>
      </p:sp>
      <p:pic>
        <p:nvPicPr>
          <p:cNvPr id="21511" name="Image 12" descr="directeu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9119" y="946718"/>
            <a:ext cx="1053650" cy="1053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Image 13" descr="secrÇtair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93125" y="940611"/>
            <a:ext cx="1022450" cy="10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3" name="ZoneTexte 14"/>
          <p:cNvSpPr txBox="1">
            <a:spLocks noChangeArrowheads="1"/>
          </p:cNvSpPr>
          <p:nvPr/>
        </p:nvSpPr>
        <p:spPr bwMode="auto">
          <a:xfrm>
            <a:off x="5956293" y="2068630"/>
            <a:ext cx="812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>
                <a:latin typeface="Calibri" pitchFamily="34" charset="0"/>
              </a:rPr>
              <a:t>secrétaire</a:t>
            </a:r>
          </a:p>
        </p:txBody>
      </p:sp>
      <p:pic>
        <p:nvPicPr>
          <p:cNvPr id="21514" name="Image 15" descr="cuisinier_1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70910" y="2265571"/>
            <a:ext cx="1194917" cy="1194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Image 16" descr="psychologue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39119" y="2268986"/>
            <a:ext cx="1182024" cy="1182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6" name="ZoneTexte 17"/>
          <p:cNvSpPr txBox="1">
            <a:spLocks noChangeArrowheads="1"/>
          </p:cNvSpPr>
          <p:nvPr/>
        </p:nvSpPr>
        <p:spPr bwMode="auto">
          <a:xfrm>
            <a:off x="4681756" y="3395045"/>
            <a:ext cx="968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 dirty="0">
                <a:latin typeface="Calibri" pitchFamily="34" charset="0"/>
              </a:rPr>
              <a:t>Psychologue</a:t>
            </a:r>
          </a:p>
        </p:txBody>
      </p:sp>
      <p:sp>
        <p:nvSpPr>
          <p:cNvPr id="19" name="Rectangle à coins arrondis 18"/>
          <p:cNvSpPr/>
          <p:nvPr/>
        </p:nvSpPr>
        <p:spPr>
          <a:xfrm>
            <a:off x="2641750" y="817089"/>
            <a:ext cx="6147558" cy="2984257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1519" name="ZoneTexte 9"/>
          <p:cNvSpPr txBox="1">
            <a:spLocks noChangeArrowheads="1"/>
          </p:cNvSpPr>
          <p:nvPr/>
        </p:nvSpPr>
        <p:spPr bwMode="auto">
          <a:xfrm>
            <a:off x="2641750" y="3050900"/>
            <a:ext cx="17303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>
                <a:latin typeface="Calibri" pitchFamily="34" charset="0"/>
              </a:rPr>
              <a:t>Professionnels</a:t>
            </a:r>
          </a:p>
        </p:txBody>
      </p:sp>
      <p:sp>
        <p:nvSpPr>
          <p:cNvPr id="21520" name="ZoneTexte 23"/>
          <p:cNvSpPr txBox="1">
            <a:spLocks noChangeArrowheads="1"/>
          </p:cNvSpPr>
          <p:nvPr/>
        </p:nvSpPr>
        <p:spPr bwMode="auto">
          <a:xfrm>
            <a:off x="1576405" y="5416767"/>
            <a:ext cx="7473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>
                <a:latin typeface="Calibri" pitchFamily="34" charset="0"/>
              </a:rPr>
              <a:t>Soins</a:t>
            </a:r>
          </a:p>
        </p:txBody>
      </p:sp>
      <p:sp>
        <p:nvSpPr>
          <p:cNvPr id="25" name="Rectangle à coins arrondis 24"/>
          <p:cNvSpPr/>
          <p:nvPr/>
        </p:nvSpPr>
        <p:spPr>
          <a:xfrm>
            <a:off x="1267954" y="3978393"/>
            <a:ext cx="7492621" cy="2124312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21522" name="Image 26" descr="hopital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33160" y="4297744"/>
            <a:ext cx="788196" cy="104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4" name="ZoneTexte 2"/>
          <p:cNvSpPr txBox="1">
            <a:spLocks noChangeArrowheads="1"/>
          </p:cNvSpPr>
          <p:nvPr/>
        </p:nvSpPr>
        <p:spPr bwMode="auto">
          <a:xfrm>
            <a:off x="4556882" y="5570656"/>
            <a:ext cx="403752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200" dirty="0">
                <a:latin typeface="Calibri" pitchFamily="34" charset="0"/>
              </a:rPr>
              <a:t>Consultations à l’hôpital, séances de </a:t>
            </a:r>
            <a:r>
              <a:rPr lang="fr-FR" sz="1200" dirty="0" smtClean="0">
                <a:latin typeface="Calibri" pitchFamily="34" charset="0"/>
              </a:rPr>
              <a:t> Kinésithérapie</a:t>
            </a:r>
            <a:r>
              <a:rPr lang="fr-FR" sz="1200" dirty="0">
                <a:latin typeface="Calibri" pitchFamily="34" charset="0"/>
              </a:rPr>
              <a:t>, orthophonie en libéral</a:t>
            </a:r>
          </a:p>
        </p:txBody>
      </p:sp>
      <p:pic>
        <p:nvPicPr>
          <p:cNvPr id="21527" name="Image 29" descr="orthophoniste_1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06462" y="4184292"/>
            <a:ext cx="1259365" cy="1259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9" name="Picture 30" descr="personnel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130543" y="1251067"/>
            <a:ext cx="627063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30" name="Rectangle 32"/>
          <p:cNvSpPr>
            <a:spLocks noChangeArrowheads="1"/>
          </p:cNvSpPr>
          <p:nvPr/>
        </p:nvSpPr>
        <p:spPr bwMode="auto">
          <a:xfrm>
            <a:off x="3005131" y="1101842"/>
            <a:ext cx="939800" cy="1722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21531" name="Image 19" descr="demi pension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081331" y="2079742"/>
            <a:ext cx="814387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Flèche droite rayée 42"/>
          <p:cNvSpPr/>
          <p:nvPr/>
        </p:nvSpPr>
        <p:spPr>
          <a:xfrm>
            <a:off x="4118903" y="4773577"/>
            <a:ext cx="506384" cy="290657"/>
          </a:xfrm>
          <a:prstGeom prst="stripedRight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000" y="4255692"/>
            <a:ext cx="1071562" cy="1129742"/>
          </a:xfrm>
          <a:prstGeom prst="rect">
            <a:avLst/>
          </a:prstGeom>
        </p:spPr>
      </p:pic>
      <p:grpSp>
        <p:nvGrpSpPr>
          <p:cNvPr id="21535" name="Group 41"/>
          <p:cNvGrpSpPr>
            <a:grpSpLocks/>
          </p:cNvGrpSpPr>
          <p:nvPr/>
        </p:nvGrpSpPr>
        <p:grpSpPr bwMode="auto">
          <a:xfrm>
            <a:off x="2818814" y="4535710"/>
            <a:ext cx="938792" cy="840522"/>
            <a:chOff x="417" y="3039"/>
            <a:chExt cx="898" cy="804"/>
          </a:xfrm>
        </p:grpSpPr>
        <p:pic>
          <p:nvPicPr>
            <p:cNvPr id="21536" name="Image 19" descr="demi pension.JPG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17" y="3039"/>
              <a:ext cx="799" cy="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37" name="Line 40"/>
            <p:cNvSpPr>
              <a:spLocks noChangeShapeType="1"/>
            </p:cNvSpPr>
            <p:nvPr/>
          </p:nvSpPr>
          <p:spPr bwMode="auto">
            <a:xfrm>
              <a:off x="417" y="3058"/>
              <a:ext cx="898" cy="78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050" name="Picture 2" descr="C:\Users\elisabeth.cataix\Desktop\Mes documents\ActionCAA APF\GroupePULSE\pictos et dessins\ARASAAC faits pour Pulse\A educateur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309" y="897174"/>
            <a:ext cx="1186948" cy="118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ogner un rectangle avec un coin du même côté 34"/>
          <p:cNvSpPr/>
          <p:nvPr/>
        </p:nvSpPr>
        <p:spPr>
          <a:xfrm>
            <a:off x="7370910" y="4076984"/>
            <a:ext cx="1223500" cy="1341653"/>
          </a:xfrm>
          <a:prstGeom prst="snip2Same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36" name="Image 35"/>
          <p:cNvPicPr/>
          <p:nvPr/>
        </p:nvPicPr>
        <p:blipFill>
          <a:blip r:embed="rId13"/>
          <a:stretch>
            <a:fillRect/>
          </a:stretch>
        </p:blipFill>
        <p:spPr>
          <a:xfrm>
            <a:off x="5957430" y="2355966"/>
            <a:ext cx="1074079" cy="1104521"/>
          </a:xfrm>
          <a:prstGeom prst="rect">
            <a:avLst/>
          </a:prstGeom>
        </p:spPr>
      </p:pic>
      <p:sp>
        <p:nvSpPr>
          <p:cNvPr id="37" name="Rogner un rectangle avec un coin du même côté 36"/>
          <p:cNvSpPr/>
          <p:nvPr/>
        </p:nvSpPr>
        <p:spPr>
          <a:xfrm>
            <a:off x="5957430" y="4102004"/>
            <a:ext cx="1223500" cy="1341653"/>
          </a:xfrm>
          <a:prstGeom prst="snip2Same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39" name="Picture 2" descr="U:\B banque PICTOS\150619   Banque actualisée\maison (3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itre 1"/>
          <p:cNvSpPr txBox="1">
            <a:spLocks/>
          </p:cNvSpPr>
          <p:nvPr/>
        </p:nvSpPr>
        <p:spPr bwMode="auto">
          <a:xfrm>
            <a:off x="2050926" y="234141"/>
            <a:ext cx="1797744" cy="53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fr-FR" sz="4000" dirty="0" smtClean="0"/>
              <a:t>  </a:t>
            </a:r>
            <a:br>
              <a:rPr lang="fr-FR" sz="4000" dirty="0" smtClean="0"/>
            </a:br>
            <a:r>
              <a:rPr lang="fr-FR" sz="2000" b="1" dirty="0">
                <a:solidFill>
                  <a:srgbClr val="0083E6"/>
                </a:solidFill>
              </a:rPr>
              <a:t>A</a:t>
            </a:r>
            <a:r>
              <a:rPr lang="fr-FR" sz="2000" b="1" dirty="0" smtClean="0">
                <a:solidFill>
                  <a:srgbClr val="0083E6"/>
                </a:solidFill>
              </a:rPr>
              <a:t>ccueil de jour</a:t>
            </a:r>
            <a:r>
              <a:rPr lang="fr-FR" sz="4000" dirty="0" smtClean="0"/>
              <a:t/>
            </a:r>
            <a:br>
              <a:rPr lang="fr-FR" sz="4000" dirty="0" smtClean="0"/>
            </a:br>
            <a:endParaRPr lang="fr-FR" sz="4000" dirty="0" smtClean="0"/>
          </a:p>
        </p:txBody>
      </p:sp>
      <p:grpSp>
        <p:nvGrpSpPr>
          <p:cNvPr id="38" name="Groupe 37"/>
          <p:cNvGrpSpPr/>
          <p:nvPr/>
        </p:nvGrpSpPr>
        <p:grpSpPr>
          <a:xfrm>
            <a:off x="142638" y="119753"/>
            <a:ext cx="1411024" cy="1194579"/>
            <a:chOff x="14288" y="0"/>
            <a:chExt cx="1439862" cy="1270000"/>
          </a:xfrm>
        </p:grpSpPr>
        <p:pic>
          <p:nvPicPr>
            <p:cNvPr id="42" name="Image 30" descr="demi pension.JPG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4288" y="0"/>
              <a:ext cx="1439862" cy="127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28" descr="travailleur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688975" y="571500"/>
              <a:ext cx="339725" cy="339725"/>
            </a:xfrm>
            <a:prstGeom prst="rect">
              <a:avLst/>
            </a:prstGeom>
            <a:noFill/>
          </p:spPr>
        </p:pic>
      </p:grpSp>
      <p:sp>
        <p:nvSpPr>
          <p:cNvPr id="4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81000" y="1739463"/>
            <a:ext cx="8534400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dirty="0">
                <a:solidFill>
                  <a:srgbClr val="0000FF"/>
                </a:solidFill>
              </a:rPr>
              <a:t>Les </a:t>
            </a:r>
            <a:r>
              <a:rPr lang="fr-FR" altLang="fr-FR" dirty="0" err="1">
                <a:solidFill>
                  <a:srgbClr val="0000FF"/>
                </a:solidFill>
              </a:rPr>
              <a:t>pictos</a:t>
            </a:r>
            <a:r>
              <a:rPr lang="fr-FR" altLang="fr-FR" dirty="0">
                <a:solidFill>
                  <a:srgbClr val="0000FF"/>
                </a:solidFill>
              </a:rPr>
              <a:t> sont conçus sous différentes formes :</a:t>
            </a:r>
          </a:p>
          <a:p>
            <a:pPr eaLnBrk="1" hangingPunct="1"/>
            <a:r>
              <a:rPr lang="fr-FR" altLang="fr-FR" dirty="0">
                <a:solidFill>
                  <a:srgbClr val="0000FF"/>
                </a:solidFill>
              </a:rPr>
              <a:t>	</a:t>
            </a:r>
          </a:p>
          <a:p>
            <a:pPr eaLnBrk="1" hangingPunct="1"/>
            <a:r>
              <a:rPr lang="fr-FR" altLang="fr-FR" dirty="0">
                <a:solidFill>
                  <a:srgbClr val="0000FF"/>
                </a:solidFill>
              </a:rPr>
              <a:t>		</a:t>
            </a:r>
          </a:p>
          <a:p>
            <a:pPr eaLnBrk="1" hangingPunct="1"/>
            <a:r>
              <a:rPr lang="fr-FR" altLang="fr-FR" dirty="0">
                <a:solidFill>
                  <a:srgbClr val="0000FF"/>
                </a:solidFill>
              </a:rPr>
              <a:t>		</a:t>
            </a:r>
            <a:r>
              <a:rPr lang="fr-FR" altLang="fr-FR" dirty="0" smtClean="0">
                <a:solidFill>
                  <a:srgbClr val="0000FF"/>
                </a:solidFill>
              </a:rPr>
              <a:t>	</a:t>
            </a:r>
            <a:r>
              <a:rPr lang="fr-FR" altLang="fr-FR" dirty="0" err="1" smtClean="0">
                <a:solidFill>
                  <a:srgbClr val="0000FF"/>
                </a:solidFill>
              </a:rPr>
              <a:t>picto</a:t>
            </a:r>
            <a:r>
              <a:rPr lang="fr-FR" altLang="fr-FR" dirty="0" smtClean="0">
                <a:solidFill>
                  <a:srgbClr val="0000FF"/>
                </a:solidFill>
              </a:rPr>
              <a:t> </a:t>
            </a:r>
            <a:r>
              <a:rPr lang="fr-FR" altLang="fr-FR" dirty="0">
                <a:solidFill>
                  <a:srgbClr val="0000FF"/>
                </a:solidFill>
              </a:rPr>
              <a:t>isolé</a:t>
            </a:r>
          </a:p>
          <a:p>
            <a:pPr eaLnBrk="1" hangingPunct="1"/>
            <a:r>
              <a:rPr lang="fr-FR" altLang="fr-FR" dirty="0">
                <a:solidFill>
                  <a:srgbClr val="0000FF"/>
                </a:solidFill>
              </a:rPr>
              <a:t>	</a:t>
            </a:r>
          </a:p>
          <a:p>
            <a:pPr eaLnBrk="1" hangingPunct="1"/>
            <a:r>
              <a:rPr lang="fr-FR" altLang="fr-FR" dirty="0">
                <a:solidFill>
                  <a:srgbClr val="0000FF"/>
                </a:solidFill>
              </a:rPr>
              <a:t>	</a:t>
            </a:r>
          </a:p>
          <a:p>
            <a:pPr eaLnBrk="1" hangingPunct="1"/>
            <a:endParaRPr lang="fr-FR" altLang="fr-FR" dirty="0">
              <a:solidFill>
                <a:srgbClr val="0000FF"/>
              </a:solidFill>
            </a:endParaRPr>
          </a:p>
          <a:p>
            <a:pPr eaLnBrk="1" hangingPunct="1"/>
            <a:r>
              <a:rPr lang="fr-FR" altLang="fr-FR" dirty="0">
                <a:solidFill>
                  <a:srgbClr val="0000FF"/>
                </a:solidFill>
              </a:rPr>
              <a:t>plusieurs </a:t>
            </a:r>
            <a:r>
              <a:rPr lang="fr-FR" altLang="fr-FR" dirty="0" err="1">
                <a:solidFill>
                  <a:srgbClr val="0000FF"/>
                </a:solidFill>
              </a:rPr>
              <a:t>pictos</a:t>
            </a:r>
            <a:r>
              <a:rPr lang="fr-FR" altLang="fr-FR" dirty="0">
                <a:solidFill>
                  <a:srgbClr val="0000FF"/>
                </a:solidFill>
              </a:rPr>
              <a:t> entourés d’un cadre carré ou rectangulaire : </a:t>
            </a:r>
          </a:p>
          <a:p>
            <a:pPr eaLnBrk="1" hangingPunct="1"/>
            <a:r>
              <a:rPr lang="fr-FR" altLang="fr-FR" dirty="0">
                <a:solidFill>
                  <a:srgbClr val="0000FF"/>
                </a:solidFill>
              </a:rPr>
              <a:t>le </a:t>
            </a:r>
            <a:r>
              <a:rPr lang="fr-FR" altLang="fr-FR" dirty="0" err="1">
                <a:solidFill>
                  <a:srgbClr val="0000FF"/>
                </a:solidFill>
              </a:rPr>
              <a:t>picto</a:t>
            </a:r>
            <a:r>
              <a:rPr lang="fr-FR" altLang="fr-FR" dirty="0">
                <a:solidFill>
                  <a:srgbClr val="0000FF"/>
                </a:solidFill>
              </a:rPr>
              <a:t> ainsi créé est un concept à lui tout seul</a:t>
            </a:r>
          </a:p>
          <a:p>
            <a:pPr eaLnBrk="1" hangingPunct="1"/>
            <a:r>
              <a:rPr lang="fr-FR" altLang="fr-FR" dirty="0">
                <a:solidFill>
                  <a:srgbClr val="0000FF"/>
                </a:solidFill>
              </a:rPr>
              <a:t>	</a:t>
            </a:r>
          </a:p>
          <a:p>
            <a:pPr eaLnBrk="1" hangingPunct="1"/>
            <a:endParaRPr lang="fr-FR" altLang="fr-FR" dirty="0">
              <a:solidFill>
                <a:srgbClr val="0000FF"/>
              </a:solidFill>
            </a:endParaRPr>
          </a:p>
          <a:p>
            <a:pPr eaLnBrk="1" hangingPunct="1"/>
            <a:endParaRPr lang="fr-FR" altLang="fr-FR" dirty="0">
              <a:solidFill>
                <a:srgbClr val="0000FF"/>
              </a:solidFill>
            </a:endParaRPr>
          </a:p>
          <a:p>
            <a:pPr eaLnBrk="1" hangingPunct="1"/>
            <a:endParaRPr lang="fr-FR" altLang="fr-FR" dirty="0">
              <a:solidFill>
                <a:srgbClr val="0000FF"/>
              </a:solidFill>
            </a:endParaRPr>
          </a:p>
          <a:p>
            <a:pPr eaLnBrk="1" hangingPunct="1"/>
            <a:r>
              <a:rPr lang="fr-FR" altLang="fr-FR" dirty="0">
                <a:solidFill>
                  <a:srgbClr val="0000FF"/>
                </a:solidFill>
              </a:rPr>
              <a:t>		</a:t>
            </a:r>
            <a:r>
              <a:rPr lang="fr-FR" altLang="fr-FR" dirty="0" err="1">
                <a:solidFill>
                  <a:srgbClr val="0000FF"/>
                </a:solidFill>
              </a:rPr>
              <a:t>picto</a:t>
            </a:r>
            <a:r>
              <a:rPr lang="fr-FR" altLang="fr-FR" dirty="0">
                <a:solidFill>
                  <a:srgbClr val="0000FF"/>
                </a:solidFill>
              </a:rPr>
              <a:t> isolé ou </a:t>
            </a:r>
            <a:r>
              <a:rPr lang="fr-FR" altLang="fr-FR" dirty="0" err="1">
                <a:solidFill>
                  <a:srgbClr val="0000FF"/>
                </a:solidFill>
              </a:rPr>
              <a:t>pictos</a:t>
            </a:r>
            <a:r>
              <a:rPr lang="fr-FR" altLang="fr-FR" dirty="0">
                <a:solidFill>
                  <a:srgbClr val="0000FF"/>
                </a:solidFill>
              </a:rPr>
              <a:t> regroupés entourés d’un nuage : le </a:t>
            </a:r>
            <a:r>
              <a:rPr lang="fr-FR" altLang="fr-FR" dirty="0" err="1">
                <a:solidFill>
                  <a:srgbClr val="0000FF"/>
                </a:solidFill>
              </a:rPr>
              <a:t>picto</a:t>
            </a:r>
            <a:r>
              <a:rPr lang="fr-FR" altLang="fr-FR" dirty="0">
                <a:solidFill>
                  <a:srgbClr val="0000FF"/>
                </a:solidFill>
              </a:rPr>
              <a:t> 			</a:t>
            </a:r>
            <a:r>
              <a:rPr lang="fr-FR" altLang="fr-FR" dirty="0" smtClean="0">
                <a:solidFill>
                  <a:srgbClr val="0000FF"/>
                </a:solidFill>
              </a:rPr>
              <a:t>		ainsi </a:t>
            </a:r>
            <a:r>
              <a:rPr lang="fr-FR" altLang="fr-FR" dirty="0">
                <a:solidFill>
                  <a:srgbClr val="0000FF"/>
                </a:solidFill>
              </a:rPr>
              <a:t>créé est un concept très abstrait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784350" y="412750"/>
            <a:ext cx="5727700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400" b="1" dirty="0">
                <a:solidFill>
                  <a:srgbClr val="0000FF"/>
                </a:solidFill>
                <a:latin typeface="+mn-lt"/>
                <a:cs typeface="+mn-cs"/>
              </a:rPr>
              <a:t>Règles de création des pictogrammes</a:t>
            </a:r>
          </a:p>
        </p:txBody>
      </p:sp>
      <p:pic>
        <p:nvPicPr>
          <p:cNvPr id="14" name="Picture 24" descr="C:\Users\marie.rabourdin\Desktop\pictos traductions PULSE\CVS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85" y="2307679"/>
            <a:ext cx="98742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marie.rabourdin\Desktop\banque en cours\Derniere version ASL + traduction pulse +suite\participation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93" y="4898588"/>
            <a:ext cx="1081088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C:\Users\marie.rabourdin\Desktop\banque en cours\Derniere version ASL + traduction pulse +suite\Monde enti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126" y="3134492"/>
            <a:ext cx="1214437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U:\B banque PICTOS\150619   Banque actualisée\maison (3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22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F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/>
              <a:t>M</a:t>
            </a:r>
            <a:r>
              <a:rPr lang="fr-FR" dirty="0" smtClean="0"/>
              <a:t>enu</a:t>
            </a:r>
            <a:endParaRPr lang="fr-FR" dirty="0"/>
          </a:p>
        </p:txBody>
      </p:sp>
      <p:pic>
        <p:nvPicPr>
          <p:cNvPr id="4" name="Image 3" descr="demi pension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207" y="1211335"/>
            <a:ext cx="1354973" cy="11956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 3" descr="MAS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36823" y="1280442"/>
            <a:ext cx="1407876" cy="10574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ZoneTexte 9"/>
          <p:cNvSpPr txBox="1"/>
          <p:nvPr/>
        </p:nvSpPr>
        <p:spPr>
          <a:xfrm>
            <a:off x="510312" y="245872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Accueil de jour</a:t>
            </a:r>
            <a:endParaRPr lang="fr-FR" sz="1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2452930" y="2458723"/>
            <a:ext cx="1191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MAS et FAM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722440" y="4370464"/>
            <a:ext cx="1126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ESAT et EA</a:t>
            </a:r>
            <a:endParaRPr lang="fr-FR" sz="1400" dirty="0"/>
          </a:p>
        </p:txBody>
      </p:sp>
      <p:grpSp>
        <p:nvGrpSpPr>
          <p:cNvPr id="13" name="Groupe 12"/>
          <p:cNvGrpSpPr/>
          <p:nvPr/>
        </p:nvGrpSpPr>
        <p:grpSpPr>
          <a:xfrm>
            <a:off x="536361" y="3143720"/>
            <a:ext cx="1333619" cy="1083187"/>
            <a:chOff x="14288" y="0"/>
            <a:chExt cx="1439862" cy="1270000"/>
          </a:xfrm>
        </p:grpSpPr>
        <p:pic>
          <p:nvPicPr>
            <p:cNvPr id="14" name="Image 30" descr="demi pension.JPG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288" y="0"/>
              <a:ext cx="1439862" cy="1270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5" name="Picture 28" descr="travailleur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88975" y="571500"/>
              <a:ext cx="339725" cy="33972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7" name="ZoneTexte 16"/>
          <p:cNvSpPr txBox="1"/>
          <p:nvPr/>
        </p:nvSpPr>
        <p:spPr>
          <a:xfrm>
            <a:off x="2228544" y="4368494"/>
            <a:ext cx="1816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Questions</a:t>
            </a:r>
          </a:p>
          <a:p>
            <a:pPr algn="ctr"/>
            <a:r>
              <a:rPr lang="fr-FR" sz="1400" dirty="0" smtClean="0"/>
              <a:t>vie en établissement</a:t>
            </a:r>
            <a:endParaRPr lang="fr-FR" sz="1400" dirty="0"/>
          </a:p>
        </p:txBody>
      </p:sp>
      <p:sp>
        <p:nvSpPr>
          <p:cNvPr id="41" name="ZoneTexte 40"/>
          <p:cNvSpPr txBox="1"/>
          <p:nvPr/>
        </p:nvSpPr>
        <p:spPr>
          <a:xfrm>
            <a:off x="5581466" y="2562238"/>
            <a:ext cx="944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SAMSAH</a:t>
            </a:r>
            <a:endParaRPr lang="fr-FR" sz="1400" dirty="0"/>
          </a:p>
        </p:txBody>
      </p:sp>
      <p:sp>
        <p:nvSpPr>
          <p:cNvPr id="42" name="ZoneTexte 41"/>
          <p:cNvSpPr txBox="1"/>
          <p:nvPr/>
        </p:nvSpPr>
        <p:spPr>
          <a:xfrm>
            <a:off x="7650482" y="2562238"/>
            <a:ext cx="652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SAVS</a:t>
            </a:r>
            <a:endParaRPr lang="fr-FR" sz="1400" dirty="0"/>
          </a:p>
        </p:txBody>
      </p:sp>
      <p:sp>
        <p:nvSpPr>
          <p:cNvPr id="43" name="ZoneTexte 42"/>
          <p:cNvSpPr txBox="1"/>
          <p:nvPr/>
        </p:nvSpPr>
        <p:spPr>
          <a:xfrm>
            <a:off x="5402909" y="4363670"/>
            <a:ext cx="114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AUX de VIE</a:t>
            </a:r>
            <a:endParaRPr lang="fr-FR" sz="1400" dirty="0"/>
          </a:p>
        </p:txBody>
      </p:sp>
      <p:sp>
        <p:nvSpPr>
          <p:cNvPr id="44" name="ZoneTexte 43"/>
          <p:cNvSpPr txBox="1"/>
          <p:nvPr/>
        </p:nvSpPr>
        <p:spPr>
          <a:xfrm>
            <a:off x="7682477" y="4368494"/>
            <a:ext cx="724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SSIAD</a:t>
            </a:r>
            <a:endParaRPr lang="fr-FR" sz="1400" dirty="0"/>
          </a:p>
        </p:txBody>
      </p:sp>
      <p:pic>
        <p:nvPicPr>
          <p:cNvPr id="26" name="Picture 2" descr="U:\B banque PICTOS\150619   Banque actualisée\maison (3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26"/>
          <p:cNvSpPr txBox="1"/>
          <p:nvPr/>
        </p:nvSpPr>
        <p:spPr>
          <a:xfrm>
            <a:off x="3198399" y="6055318"/>
            <a:ext cx="1468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Bilan autonomie</a:t>
            </a:r>
            <a:endParaRPr lang="fr-FR" sz="1400" dirty="0"/>
          </a:p>
        </p:txBody>
      </p:sp>
      <p:pic>
        <p:nvPicPr>
          <p:cNvPr id="28" name="Picture 2" descr="U:\B banque PICTOS\150619   Banque actualisée\Bilan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663" y="4987173"/>
            <a:ext cx="1068145" cy="106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684" y="5094269"/>
            <a:ext cx="1103888" cy="853951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4723381" y="6067188"/>
            <a:ext cx="1608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Grille d’évaluation</a:t>
            </a:r>
            <a:endParaRPr lang="fr-FR" sz="1400" dirty="0"/>
          </a:p>
        </p:txBody>
      </p:sp>
      <p:pic>
        <p:nvPicPr>
          <p:cNvPr id="31" name="Image 3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30" y="3053436"/>
            <a:ext cx="1215783" cy="12157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" name="Image 70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541" y="1368455"/>
            <a:ext cx="1749407" cy="1213004"/>
          </a:xfrm>
          <a:prstGeom prst="rect">
            <a:avLst/>
          </a:prstGeom>
        </p:spPr>
      </p:pic>
      <p:pic>
        <p:nvPicPr>
          <p:cNvPr id="72" name="Image 71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799" y="1359312"/>
            <a:ext cx="1761598" cy="1231290"/>
          </a:xfrm>
          <a:prstGeom prst="rect">
            <a:avLst/>
          </a:prstGeom>
        </p:spPr>
      </p:pic>
      <p:pic>
        <p:nvPicPr>
          <p:cNvPr id="73" name="Image 72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18" y="3132380"/>
            <a:ext cx="1718930" cy="1231290"/>
          </a:xfrm>
          <a:prstGeom prst="rect">
            <a:avLst/>
          </a:prstGeom>
        </p:spPr>
      </p:pic>
      <p:pic>
        <p:nvPicPr>
          <p:cNvPr id="74" name="Image 73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512" y="3132380"/>
            <a:ext cx="1798171" cy="1267863"/>
          </a:xfrm>
          <a:prstGeom prst="rect">
            <a:avLst/>
          </a:prstGeom>
        </p:spPr>
      </p:pic>
      <p:sp>
        <p:nvSpPr>
          <p:cNvPr id="3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12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9220" y="290016"/>
            <a:ext cx="3871061" cy="883693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FR" sz="2000" b="1" dirty="0">
                <a:solidFill>
                  <a:srgbClr val="0083E6"/>
                </a:solidFill>
              </a:rPr>
              <a:t>M</a:t>
            </a:r>
            <a:r>
              <a:rPr lang="fr-FR" sz="2000" b="1" dirty="0" smtClean="0">
                <a:solidFill>
                  <a:srgbClr val="0083E6"/>
                </a:solidFill>
              </a:rPr>
              <a:t>aison d’accueil </a:t>
            </a:r>
            <a:r>
              <a:rPr lang="fr-FR" sz="2000" b="1" dirty="0">
                <a:solidFill>
                  <a:srgbClr val="0083E6"/>
                </a:solidFill>
              </a:rPr>
              <a:t>s</a:t>
            </a:r>
            <a:r>
              <a:rPr lang="fr-FR" sz="2000" b="1" dirty="0" smtClean="0">
                <a:solidFill>
                  <a:srgbClr val="0083E6"/>
                </a:solidFill>
              </a:rPr>
              <a:t>pécialisée</a:t>
            </a:r>
            <a:br>
              <a:rPr lang="fr-FR" sz="2000" b="1" dirty="0" smtClean="0">
                <a:solidFill>
                  <a:srgbClr val="0083E6"/>
                </a:solidFill>
              </a:rPr>
            </a:br>
            <a:r>
              <a:rPr lang="fr-FR" sz="2000" b="1" dirty="0" smtClean="0">
                <a:solidFill>
                  <a:srgbClr val="0083E6"/>
                </a:solidFill>
              </a:rPr>
              <a:t>Foyer d’accueil </a:t>
            </a:r>
            <a:r>
              <a:rPr lang="fr-FR" sz="2000" b="1" dirty="0">
                <a:solidFill>
                  <a:srgbClr val="0083E6"/>
                </a:solidFill>
              </a:rPr>
              <a:t>m</a:t>
            </a:r>
            <a:r>
              <a:rPr lang="fr-FR" sz="2000" b="1" dirty="0" smtClean="0">
                <a:solidFill>
                  <a:srgbClr val="0083E6"/>
                </a:solidFill>
              </a:rPr>
              <a:t>édicalisé</a:t>
            </a:r>
            <a:endParaRPr lang="fr-FR" sz="2000" b="1" dirty="0">
              <a:solidFill>
                <a:srgbClr val="0083E6"/>
              </a:solidFill>
            </a:endParaRPr>
          </a:p>
        </p:txBody>
      </p:sp>
      <p:pic>
        <p:nvPicPr>
          <p:cNvPr id="22530" name="Image 3" descr="MA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19" y="1"/>
            <a:ext cx="1577810" cy="118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ZoneTexte 4"/>
          <p:cNvSpPr txBox="1">
            <a:spLocks noChangeArrowheads="1"/>
          </p:cNvSpPr>
          <p:nvPr/>
        </p:nvSpPr>
        <p:spPr bwMode="auto">
          <a:xfrm>
            <a:off x="3306211" y="5578890"/>
            <a:ext cx="6142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Calibri" pitchFamily="34" charset="0"/>
              </a:rPr>
              <a:t>Où?</a:t>
            </a:r>
            <a:endParaRPr lang="fr-FR" sz="2000" b="1" dirty="0">
              <a:latin typeface="Calibri" pitchFamily="34" charset="0"/>
            </a:endParaRPr>
          </a:p>
        </p:txBody>
      </p:sp>
      <p:pic>
        <p:nvPicPr>
          <p:cNvPr id="22532" name="Image 6" descr="france-292x3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2027" y="4747202"/>
            <a:ext cx="928687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ZoneTexte 8"/>
          <p:cNvSpPr txBox="1">
            <a:spLocks noChangeArrowheads="1"/>
          </p:cNvSpPr>
          <p:nvPr/>
        </p:nvSpPr>
        <p:spPr bwMode="auto">
          <a:xfrm>
            <a:off x="3876318" y="3748859"/>
            <a:ext cx="4438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200" dirty="0">
                <a:latin typeface="Calibri" pitchFamily="34" charset="0"/>
              </a:rPr>
              <a:t>Personnes en situation de polyhandicap, ou de grande dépendance</a:t>
            </a:r>
          </a:p>
        </p:txBody>
      </p:sp>
      <p:pic>
        <p:nvPicPr>
          <p:cNvPr id="22536" name="Image 18" descr="endroit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217" y="4559715"/>
            <a:ext cx="10191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à coins arrondis 25"/>
          <p:cNvSpPr/>
          <p:nvPr/>
        </p:nvSpPr>
        <p:spPr>
          <a:xfrm>
            <a:off x="2885209" y="4266422"/>
            <a:ext cx="3176587" cy="1841500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2542" name="ZoneTexte 28"/>
          <p:cNvSpPr txBox="1">
            <a:spLocks noChangeArrowheads="1"/>
          </p:cNvSpPr>
          <p:nvPr/>
        </p:nvSpPr>
        <p:spPr bwMode="auto">
          <a:xfrm>
            <a:off x="1017159" y="3549512"/>
            <a:ext cx="12502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b="1" dirty="0">
                <a:latin typeface="Calibri" pitchFamily="34" charset="0"/>
              </a:rPr>
              <a:t>Pour qui?</a:t>
            </a:r>
          </a:p>
        </p:txBody>
      </p:sp>
      <p:pic>
        <p:nvPicPr>
          <p:cNvPr id="22544" name="Image 32" descr="qui sont-ils_1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2107" y="1712058"/>
            <a:ext cx="1685949" cy="1685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à coins arrondis 38"/>
          <p:cNvSpPr/>
          <p:nvPr/>
        </p:nvSpPr>
        <p:spPr>
          <a:xfrm>
            <a:off x="382231" y="1558147"/>
            <a:ext cx="8459787" cy="2591776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3" name="Flèche droite rayée 42"/>
          <p:cNvSpPr/>
          <p:nvPr/>
        </p:nvSpPr>
        <p:spPr>
          <a:xfrm>
            <a:off x="4266063" y="5187172"/>
            <a:ext cx="506384" cy="290657"/>
          </a:xfrm>
          <a:prstGeom prst="stripedRight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2558" name="Text Box 30"/>
          <p:cNvSpPr txBox="1">
            <a:spLocks noChangeArrowheads="1"/>
          </p:cNvSpPr>
          <p:nvPr/>
        </p:nvSpPr>
        <p:spPr bwMode="auto">
          <a:xfrm>
            <a:off x="6603928" y="3392614"/>
            <a:ext cx="14927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fr-FR" sz="1200" b="1" dirty="0"/>
              <a:t>à partir de 18 </a:t>
            </a:r>
            <a:r>
              <a:rPr lang="fr-FR" sz="1200" b="1" dirty="0" smtClean="0"/>
              <a:t> </a:t>
            </a:r>
            <a:r>
              <a:rPr lang="fr-FR" sz="1200" b="1" dirty="0"/>
              <a:t>ans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269" y="1924860"/>
            <a:ext cx="1754748" cy="1716266"/>
          </a:xfrm>
          <a:prstGeom prst="rect">
            <a:avLst/>
          </a:prstGeom>
        </p:spPr>
      </p:pic>
      <p:pic>
        <p:nvPicPr>
          <p:cNvPr id="17" name="Picture 2" descr="C:\Users\elisabeth.cataix\Desktop\Mes documents\ActionCAA APF\A Groupe PULSE\pictos et dessins\ARASAAC Pictos bricolés\adulte 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447" y="1978059"/>
            <a:ext cx="1219679" cy="156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U:\B banque PICTOS\150619   Banque actualisée\maison (3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94" y="1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07877" y="6464025"/>
            <a:ext cx="7157545" cy="4476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1100" dirty="0" smtClean="0">
                <a:solidFill>
                  <a:srgbClr val="000000"/>
                </a:solidFill>
              </a:rPr>
              <a:t>Quel accompagnement après l'IEM ? - </a:t>
            </a:r>
            <a:r>
              <a:rPr lang="fr-FR" sz="1100" dirty="0" smtClean="0">
                <a:solidFill>
                  <a:srgbClr val="000000"/>
                </a:solidFill>
              </a:rPr>
              <a:t>PULSE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smtClean="0">
                <a:solidFill>
                  <a:srgbClr val="000000"/>
                </a:solidFill>
              </a:rPr>
              <a:t>APF France handicap </a:t>
            </a:r>
            <a:r>
              <a:rPr lang="fr-FR" sz="1100" dirty="0" smtClean="0">
                <a:solidFill>
                  <a:srgbClr val="000000"/>
                </a:solidFill>
              </a:rPr>
              <a:t>– </a:t>
            </a:r>
            <a:r>
              <a:rPr lang="fr-FR" sz="1100" dirty="0" err="1" smtClean="0">
                <a:solidFill>
                  <a:srgbClr val="000000"/>
                </a:solidFill>
              </a:rPr>
              <a:t>Pictos</a:t>
            </a:r>
            <a:r>
              <a:rPr lang="fr-FR" sz="1100" dirty="0" smtClean="0">
                <a:solidFill>
                  <a:srgbClr val="000000"/>
                </a:solidFill>
              </a:rPr>
              <a:t> ARASAAC – VF </a:t>
            </a:r>
            <a:r>
              <a:rPr lang="fr-FR" sz="1100" dirty="0" smtClean="0">
                <a:solidFill>
                  <a:srgbClr val="000000"/>
                </a:solidFill>
              </a:rPr>
              <a:t>– 10/2015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2579</TotalTime>
  <Words>3018</Words>
  <Application>Microsoft Office PowerPoint</Application>
  <PresentationFormat>Affichage à l'écran (4:3)</PresentationFormat>
  <Paragraphs>541</Paragraphs>
  <Slides>70</Slides>
  <Notes>9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70</vt:i4>
      </vt:variant>
    </vt:vector>
  </HeadingPairs>
  <TitlesOfParts>
    <vt:vector size="71" baseType="lpstr">
      <vt:lpstr>Thème Office</vt:lpstr>
      <vt:lpstr>   Quels accompagnements après IME-IEM ?  MAS, FAM, ESAT, SAVS, SAMSAH, SSIAD, Aides Humaines   </vt:lpstr>
      <vt:lpstr>Menu</vt:lpstr>
      <vt:lpstr>   Accueil de jour </vt:lpstr>
      <vt:lpstr>   Accueil de jour </vt:lpstr>
      <vt:lpstr>Présentation PowerPoint</vt:lpstr>
      <vt:lpstr>Présentation PowerPoint</vt:lpstr>
      <vt:lpstr>Présentation PowerPoint</vt:lpstr>
      <vt:lpstr>Menu</vt:lpstr>
      <vt:lpstr>Maison d’accueil spécialisée Foyer d’accueil médicalisé</vt:lpstr>
      <vt:lpstr>Ouvert toute l’année</vt:lpstr>
      <vt:lpstr>Maison d’accueil spécialisée Foyer d’accueil médicalisé</vt:lpstr>
      <vt:lpstr>Maison d’accueil spécialisée Foyer d’accueil médicalisé</vt:lpstr>
      <vt:lpstr>Maison d’accueil spécialisée Foyer d’accueil médicalisé</vt:lpstr>
      <vt:lpstr>Maison d’accueil spécialisée Foyer d’accueil médicalisé</vt:lpstr>
      <vt:lpstr>Menu</vt:lpstr>
      <vt:lpstr>Présentation PowerPoint</vt:lpstr>
      <vt:lpstr>Présentation PowerPoint</vt:lpstr>
      <vt:lpstr>Rémunération</vt:lpstr>
      <vt:lpstr>Présentation PowerPoint</vt:lpstr>
      <vt:lpstr>Présentation PowerPoint</vt:lpstr>
      <vt:lpstr>Menu</vt:lpstr>
      <vt:lpstr>Présentation PowerPoint</vt:lpstr>
      <vt:lpstr>Ma chambre est à moi tout seul ??? </vt:lpstr>
      <vt:lpstr>Présentation PowerPoint</vt:lpstr>
      <vt:lpstr>Présentation PowerPoint</vt:lpstr>
      <vt:lpstr>Présentation PowerPoint</vt:lpstr>
      <vt:lpstr>Présentation PowerPoint</vt:lpstr>
      <vt:lpstr>Je rentre chez moi tous les soirs, tous les mois,  ou tous les WE ?</vt:lpstr>
      <vt:lpstr>Menu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Menu</vt:lpstr>
      <vt:lpstr>Présentation PowerPoint</vt:lpstr>
      <vt:lpstr>Présentation PowerPoint</vt:lpstr>
      <vt:lpstr>Présentation PowerPoint</vt:lpstr>
      <vt:lpstr>Présentation PowerPoint</vt:lpstr>
      <vt:lpstr>Menu</vt:lpstr>
      <vt:lpstr>Présentation PowerPoint</vt:lpstr>
      <vt:lpstr>Présentation PowerPoint</vt:lpstr>
      <vt:lpstr>Présentation PowerPoint</vt:lpstr>
      <vt:lpstr>Menu</vt:lpstr>
      <vt:lpstr>Présentation PowerPoint</vt:lpstr>
      <vt:lpstr>Présentation PowerPoint</vt:lpstr>
      <vt:lpstr>Menu</vt:lpstr>
      <vt:lpstr>Présentation PowerPoint</vt:lpstr>
      <vt:lpstr>Présentation PowerPoint</vt:lpstr>
      <vt:lpstr>Je me déplace en fauteuil</vt:lpstr>
      <vt:lpstr>En ville</vt:lpstr>
      <vt:lpstr>Je parle</vt:lpstr>
      <vt:lpstr>J’écris, je communique</vt:lpstr>
      <vt:lpstr>Je me lave</vt:lpstr>
      <vt:lpstr>Je fais la cuisine</vt:lpstr>
      <vt:lpstr>Quand je suis seul</vt:lpstr>
      <vt:lpstr>Présentation PowerPoint</vt:lpstr>
      <vt:lpstr>Présentation PowerPoint</vt:lpstr>
      <vt:lpstr>Présentation PowerPoint</vt:lpstr>
      <vt:lpstr>Présentation PowerPoint</vt:lpstr>
      <vt:lpstr>Menu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POPI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Centre d’Accueil de Jour</dc:title>
  <dc:creator>Sophie BAUBELET</dc:creator>
  <cp:lastModifiedBy>Suzanne Malissard</cp:lastModifiedBy>
  <cp:revision>265</cp:revision>
  <cp:lastPrinted>2015-07-17T15:14:18Z</cp:lastPrinted>
  <dcterms:created xsi:type="dcterms:W3CDTF">2011-11-07T09:05:11Z</dcterms:created>
  <dcterms:modified xsi:type="dcterms:W3CDTF">2018-08-28T15:38:27Z</dcterms:modified>
</cp:coreProperties>
</file>