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1" r:id="rId3"/>
    <p:sldId id="269" r:id="rId4"/>
    <p:sldId id="257" r:id="rId5"/>
    <p:sldId id="258" r:id="rId6"/>
    <p:sldId id="270" r:id="rId7"/>
    <p:sldId id="277" r:id="rId8"/>
    <p:sldId id="259" r:id="rId9"/>
    <p:sldId id="260" r:id="rId10"/>
    <p:sldId id="271" r:id="rId11"/>
    <p:sldId id="279" r:id="rId12"/>
    <p:sldId id="268" r:id="rId13"/>
    <p:sldId id="261" r:id="rId14"/>
    <p:sldId id="262" r:id="rId15"/>
    <p:sldId id="263" r:id="rId16"/>
    <p:sldId id="264" r:id="rId17"/>
    <p:sldId id="272" r:id="rId18"/>
    <p:sldId id="273" r:id="rId19"/>
    <p:sldId id="280" r:id="rId20"/>
    <p:sldId id="266" r:id="rId21"/>
    <p:sldId id="274" r:id="rId22"/>
    <p:sldId id="275" r:id="rId23"/>
    <p:sldId id="276" r:id="rId24"/>
    <p:sldId id="278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2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DDF81-B2EA-47B9-9110-EF4F9F342042}" type="datetimeFigureOut">
              <a:rPr lang="fr-FR" smtClean="0"/>
              <a:pPr/>
              <a:t>28/06/2019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07A14-2004-4EAF-9D74-CABA9FFB03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29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07A14-2004-4EAF-9D74-CABA9FFB03CF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198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07A14-2004-4EAF-9D74-CABA9FFB03CF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62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FAF8-FED4-4DCE-B2B4-1D1E1333E80F}" type="datetimeFigureOut">
              <a:rPr lang="fr-FR" smtClean="0"/>
              <a:pPr/>
              <a:t>28/06/2019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C20E-F81B-4DD8-903C-3D25CDADE4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58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FAF8-FED4-4DCE-B2B4-1D1E1333E80F}" type="datetimeFigureOut">
              <a:rPr lang="fr-FR" smtClean="0"/>
              <a:pPr/>
              <a:t>28/06/2019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C20E-F81B-4DD8-903C-3D25CDADE4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42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FAF8-FED4-4DCE-B2B4-1D1E1333E80F}" type="datetimeFigureOut">
              <a:rPr lang="fr-FR" smtClean="0"/>
              <a:pPr/>
              <a:t>28/06/2019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C20E-F81B-4DD8-903C-3D25CDADE4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62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FAF8-FED4-4DCE-B2B4-1D1E1333E80F}" type="datetimeFigureOut">
              <a:rPr lang="fr-FR" smtClean="0"/>
              <a:pPr/>
              <a:t>28/06/2019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C20E-F81B-4DD8-903C-3D25CDADE4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09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FAF8-FED4-4DCE-B2B4-1D1E1333E80F}" type="datetimeFigureOut">
              <a:rPr lang="fr-FR" smtClean="0"/>
              <a:pPr/>
              <a:t>28/06/2019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C20E-F81B-4DD8-903C-3D25CDADE4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04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FAF8-FED4-4DCE-B2B4-1D1E1333E80F}" type="datetimeFigureOut">
              <a:rPr lang="fr-FR" smtClean="0"/>
              <a:pPr/>
              <a:t>28/06/2019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C20E-F81B-4DD8-903C-3D25CDADE4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85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FAF8-FED4-4DCE-B2B4-1D1E1333E80F}" type="datetimeFigureOut">
              <a:rPr lang="fr-FR" smtClean="0"/>
              <a:pPr/>
              <a:t>28/06/2019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C20E-F81B-4DD8-903C-3D25CDADE4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87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FAF8-FED4-4DCE-B2B4-1D1E1333E80F}" type="datetimeFigureOut">
              <a:rPr lang="fr-FR" smtClean="0"/>
              <a:pPr/>
              <a:t>28/06/2019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C20E-F81B-4DD8-903C-3D25CDADE4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06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FAF8-FED4-4DCE-B2B4-1D1E1333E80F}" type="datetimeFigureOut">
              <a:rPr lang="fr-FR" smtClean="0"/>
              <a:pPr/>
              <a:t>28/06/2019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C20E-F81B-4DD8-903C-3D25CDADE4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05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FAF8-FED4-4DCE-B2B4-1D1E1333E80F}" type="datetimeFigureOut">
              <a:rPr lang="fr-FR" smtClean="0"/>
              <a:pPr/>
              <a:t>28/06/2019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C20E-F81B-4DD8-903C-3D25CDADE4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15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FAF8-FED4-4DCE-B2B4-1D1E1333E80F}" type="datetimeFigureOut">
              <a:rPr lang="fr-FR" smtClean="0"/>
              <a:pPr/>
              <a:t>28/06/2019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C20E-F81B-4DD8-903C-3D25CDADE4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50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AFAF8-FED4-4DCE-B2B4-1D1E1333E80F}" type="datetimeFigureOut">
              <a:rPr lang="fr-FR" smtClean="0"/>
              <a:pPr/>
              <a:t>28/06/2019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2C20E-F81B-4DD8-903C-3D25CDADE4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0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50.jpeg"/><Relationship Id="rId7" Type="http://schemas.openxmlformats.org/officeDocument/2006/relationships/image" Target="../media/image78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3.png"/><Relationship Id="rId7" Type="http://schemas.openxmlformats.org/officeDocument/2006/relationships/image" Target="../media/image82.jpeg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26.png"/><Relationship Id="rId9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8.png"/><Relationship Id="rId7" Type="http://schemas.openxmlformats.org/officeDocument/2006/relationships/image" Target="../media/image92.jpeg"/><Relationship Id="rId12" Type="http://schemas.openxmlformats.org/officeDocument/2006/relationships/image" Target="../media/image9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11" Type="http://schemas.openxmlformats.org/officeDocument/2006/relationships/image" Target="../media/image95.jpeg"/><Relationship Id="rId5" Type="http://schemas.openxmlformats.org/officeDocument/2006/relationships/image" Target="../media/image90.png"/><Relationship Id="rId10" Type="http://schemas.openxmlformats.org/officeDocument/2006/relationships/image" Target="../media/image94.png"/><Relationship Id="rId4" Type="http://schemas.openxmlformats.org/officeDocument/2006/relationships/image" Target="../media/image89.png"/><Relationship Id="rId9" Type="http://schemas.openxmlformats.org/officeDocument/2006/relationships/image" Target="../media/image9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1.png"/><Relationship Id="rId7" Type="http://schemas.openxmlformats.org/officeDocument/2006/relationships/image" Target="../media/image100.jpeg"/><Relationship Id="rId12" Type="http://schemas.openxmlformats.org/officeDocument/2006/relationships/image" Target="../media/image105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3.png"/><Relationship Id="rId10" Type="http://schemas.openxmlformats.org/officeDocument/2006/relationships/image" Target="../media/image103.png"/><Relationship Id="rId4" Type="http://schemas.openxmlformats.org/officeDocument/2006/relationships/image" Target="../media/image98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image" Target="../media/image119.png"/><Relationship Id="rId4" Type="http://schemas.openxmlformats.org/officeDocument/2006/relationships/image" Target="../media/image114.png"/><Relationship Id="rId9" Type="http://schemas.openxmlformats.org/officeDocument/2006/relationships/image" Target="../media/image1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7.jpeg"/><Relationship Id="rId5" Type="http://schemas.openxmlformats.org/officeDocument/2006/relationships/image" Target="../media/image122.png"/><Relationship Id="rId10" Type="http://schemas.openxmlformats.org/officeDocument/2006/relationships/image" Target="../media/image3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7.png"/><Relationship Id="rId3" Type="http://schemas.openxmlformats.org/officeDocument/2006/relationships/image" Target="../media/image129.png"/><Relationship Id="rId7" Type="http://schemas.openxmlformats.org/officeDocument/2006/relationships/image" Target="../media/image132.png"/><Relationship Id="rId12" Type="http://schemas.openxmlformats.org/officeDocument/2006/relationships/image" Target="../media/image136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35.png"/><Relationship Id="rId5" Type="http://schemas.openxmlformats.org/officeDocument/2006/relationships/image" Target="../media/image131.png"/><Relationship Id="rId10" Type="http://schemas.openxmlformats.org/officeDocument/2006/relationships/image" Target="../media/image134.jpeg"/><Relationship Id="rId4" Type="http://schemas.openxmlformats.org/officeDocument/2006/relationships/image" Target="../media/image130.pn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jpeg"/><Relationship Id="rId13" Type="http://schemas.openxmlformats.org/officeDocument/2006/relationships/image" Target="../media/image50.jpe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12" Type="http://schemas.openxmlformats.org/officeDocument/2006/relationships/image" Target="../media/image1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45.jpeg"/><Relationship Id="rId5" Type="http://schemas.openxmlformats.org/officeDocument/2006/relationships/image" Target="../media/image140.png"/><Relationship Id="rId10" Type="http://schemas.openxmlformats.org/officeDocument/2006/relationships/image" Target="../media/image3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Relationship Id="rId14" Type="http://schemas.openxmlformats.org/officeDocument/2006/relationships/image" Target="../media/image1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image" Target="../media/image1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jpg"/><Relationship Id="rId5" Type="http://schemas.openxmlformats.org/officeDocument/2006/relationships/image" Target="../media/image118.jpeg"/><Relationship Id="rId4" Type="http://schemas.openxmlformats.org/officeDocument/2006/relationships/image" Target="../media/image1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jpeg"/><Relationship Id="rId13" Type="http://schemas.openxmlformats.org/officeDocument/2006/relationships/image" Target="../media/image118.jpeg"/><Relationship Id="rId3" Type="http://schemas.openxmlformats.org/officeDocument/2006/relationships/image" Target="../media/image3.png"/><Relationship Id="rId7" Type="http://schemas.openxmlformats.org/officeDocument/2006/relationships/image" Target="../media/image152.jpeg"/><Relationship Id="rId12" Type="http://schemas.openxmlformats.org/officeDocument/2006/relationships/image" Target="../media/image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jpeg"/><Relationship Id="rId11" Type="http://schemas.openxmlformats.org/officeDocument/2006/relationships/image" Target="../media/image60.png"/><Relationship Id="rId5" Type="http://schemas.openxmlformats.org/officeDocument/2006/relationships/image" Target="../media/image117.png"/><Relationship Id="rId15" Type="http://schemas.openxmlformats.org/officeDocument/2006/relationships/image" Target="../media/image156.png"/><Relationship Id="rId10" Type="http://schemas.openxmlformats.org/officeDocument/2006/relationships/image" Target="../media/image155.jpeg"/><Relationship Id="rId4" Type="http://schemas.openxmlformats.org/officeDocument/2006/relationships/image" Target="../media/image151.png"/><Relationship Id="rId9" Type="http://schemas.openxmlformats.org/officeDocument/2006/relationships/image" Target="../media/image154.jpeg"/><Relationship Id="rId1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8.png"/><Relationship Id="rId7" Type="http://schemas.openxmlformats.org/officeDocument/2006/relationships/image" Target="../media/image3.png"/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jpeg"/><Relationship Id="rId5" Type="http://schemas.openxmlformats.org/officeDocument/2006/relationships/image" Target="../media/image33.png"/><Relationship Id="rId4" Type="http://schemas.openxmlformats.org/officeDocument/2006/relationships/image" Target="../media/image1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jpeg"/><Relationship Id="rId3" Type="http://schemas.openxmlformats.org/officeDocument/2006/relationships/image" Target="../media/image143.jpeg"/><Relationship Id="rId7" Type="http://schemas.openxmlformats.org/officeDocument/2006/relationships/image" Target="../media/image163.jpe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3.png"/><Relationship Id="rId10" Type="http://schemas.openxmlformats.org/officeDocument/2006/relationships/image" Target="../media/image165.png"/><Relationship Id="rId4" Type="http://schemas.openxmlformats.org/officeDocument/2006/relationships/image" Target="../media/image162.png"/><Relationship Id="rId9" Type="http://schemas.openxmlformats.org/officeDocument/2006/relationships/image" Target="../media/image10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16.png"/><Relationship Id="rId7" Type="http://schemas.openxmlformats.org/officeDocument/2006/relationships/image" Target="../media/image168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3.png"/><Relationship Id="rId4" Type="http://schemas.openxmlformats.org/officeDocument/2006/relationships/image" Target="../media/image1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lera.be/fr/" TargetMode="External"/><Relationship Id="rId2" Type="http://schemas.openxmlformats.org/officeDocument/2006/relationships/hyperlink" Target="http://arasaac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mailto:Elisabeth.cataix-negre@apf.asso.fr" TargetMode="External"/><Relationship Id="rId4" Type="http://schemas.openxmlformats.org/officeDocument/2006/relationships/hyperlink" Target="http://cscoe.recit.qc.ca/index.php/pictogrammespictogestes/parlerpictosbanque-de-pictos/banque-de-pictogrammes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12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jpe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6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Relationship Id="rId14" Type="http://schemas.openxmlformats.org/officeDocument/2006/relationships/image" Target="../media/image6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4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2.png"/><Relationship Id="rId5" Type="http://schemas.openxmlformats.org/officeDocument/2006/relationships/image" Target="../media/image67.png"/><Relationship Id="rId10" Type="http://schemas.openxmlformats.org/officeDocument/2006/relationships/image" Target="../media/image71.png"/><Relationship Id="rId4" Type="http://schemas.openxmlformats.org/officeDocument/2006/relationships/image" Target="../media/image66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0075" y="-1479868"/>
            <a:ext cx="10991850" cy="2680017"/>
          </a:xfrm>
        </p:spPr>
        <p:txBody>
          <a:bodyPr>
            <a:normAutofit/>
          </a:bodyPr>
          <a:lstStyle/>
          <a:p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Formulaire de déclaration d’un </a:t>
            </a:r>
            <a:b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évènement indésirable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0650" y="4802188"/>
            <a:ext cx="9144000" cy="1655762"/>
          </a:xfrm>
        </p:spPr>
        <p:txBody>
          <a:bodyPr/>
          <a:lstStyle/>
          <a:p>
            <a:r>
              <a:rPr lang="fr-FR" dirty="0" smtClean="0"/>
              <a:t>J’ai le droit de dire quelque chose qui ne va pas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63" y="1600993"/>
            <a:ext cx="2800351" cy="28003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21" y="1820067"/>
            <a:ext cx="2362200" cy="2362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516" y="6082335"/>
            <a:ext cx="1185534" cy="751229"/>
          </a:xfrm>
          <a:prstGeom prst="rect">
            <a:avLst/>
          </a:prstGeom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94498" y="1928302"/>
            <a:ext cx="2145731" cy="214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 descr="Resultado de imagen para logo de ARASA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119460"/>
            <a:ext cx="2062807" cy="206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3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3935" y="319029"/>
            <a:ext cx="11138913" cy="1325563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/>
              <a:t>Inquiétudes graves pour une personne : </a:t>
            </a:r>
            <a:r>
              <a:rPr lang="fr-FR" sz="4000" b="1" dirty="0"/>
              <a:t>Protection ?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000" dirty="0"/>
              <a:t>D</a:t>
            </a:r>
            <a:r>
              <a:rPr lang="fr-FR" sz="3000" dirty="0" smtClean="0"/>
              <a:t>écès</a:t>
            </a:r>
            <a:r>
              <a:rPr lang="fr-FR" sz="3000" dirty="0"/>
              <a:t>, tentative de suicide, suicide</a:t>
            </a:r>
            <a:br>
              <a:rPr lang="fr-FR" sz="3000" dirty="0"/>
            </a:br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44" y="1811609"/>
            <a:ext cx="1829374" cy="1829374"/>
          </a:xfrm>
          <a:prstGeom prst="rect">
            <a:avLst/>
          </a:prstGeom>
        </p:spPr>
      </p:pic>
      <p:grpSp>
        <p:nvGrpSpPr>
          <p:cNvPr id="22" name="21 Grupo"/>
          <p:cNvGrpSpPr/>
          <p:nvPr/>
        </p:nvGrpSpPr>
        <p:grpSpPr>
          <a:xfrm>
            <a:off x="6128354" y="1585502"/>
            <a:ext cx="2012112" cy="2012112"/>
            <a:chOff x="2530328" y="4170872"/>
            <a:chExt cx="2012112" cy="2012112"/>
          </a:xfrm>
        </p:grpSpPr>
        <p:pic>
          <p:nvPicPr>
            <p:cNvPr id="20" name="Picture 2" descr="http://www.arasaac.org/classes/img/thumbnail.php?i=c2l6ZT0zMDAmcnV0YT0uLi8uLi9yZXBvc2l0b3Jpby9vcmlnaW5hbGVzLzY1OTkucG5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328" y="4170872"/>
              <a:ext cx="2012112" cy="2012112"/>
            </a:xfrm>
            <a:prstGeom prst="rect">
              <a:avLst/>
            </a:prstGeom>
            <a:noFill/>
          </p:spPr>
        </p:pic>
        <p:cxnSp>
          <p:nvCxnSpPr>
            <p:cNvPr id="26" name="Connecteur droit 25"/>
            <p:cNvCxnSpPr/>
            <p:nvPr/>
          </p:nvCxnSpPr>
          <p:spPr>
            <a:xfrm>
              <a:off x="2700547" y="4509265"/>
              <a:ext cx="1533531" cy="152400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Imag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263" y="4279999"/>
            <a:ext cx="1990146" cy="1990146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9383">
            <a:off x="5763492" y="4835526"/>
            <a:ext cx="1094847" cy="109484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92578" y="3646301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Mort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656910" y="6313061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Suicides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649140" y="3665211"/>
            <a:ext cx="16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Peur inquiétude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325321" y="359761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Maladie</a:t>
            </a:r>
            <a:endParaRPr lang="fr-FR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16" y="6313061"/>
            <a:ext cx="821419" cy="520503"/>
          </a:xfrm>
          <a:prstGeom prst="rect">
            <a:avLst/>
          </a:prstGeom>
        </p:spPr>
      </p:pic>
      <p:pic>
        <p:nvPicPr>
          <p:cNvPr id="18434" name="Picture 2" descr="http://www.arasaac.org/classes/img/thumbnail.php?i=c2l6ZT0zMDAmcnV0YT0uLi8uLi9yZXBvc2l0b3Jpby9vcmlnaW5hbGVzLzMwMTE3LnBuZw=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3422" y="4525700"/>
            <a:ext cx="1714498" cy="1714498"/>
          </a:xfrm>
          <a:prstGeom prst="rect">
            <a:avLst/>
          </a:prstGeom>
          <a:noFill/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79" y="1622571"/>
            <a:ext cx="1889579" cy="188957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354" y="1611152"/>
            <a:ext cx="2017961" cy="2017961"/>
          </a:xfrm>
          <a:prstGeom prst="rect">
            <a:avLst/>
          </a:prstGeom>
        </p:spPr>
      </p:pic>
      <p:cxnSp>
        <p:nvCxnSpPr>
          <p:cNvPr id="24" name="Connecteur droit 23"/>
          <p:cNvCxnSpPr/>
          <p:nvPr/>
        </p:nvCxnSpPr>
        <p:spPr>
          <a:xfrm>
            <a:off x="3027" y="4170872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0" y="1499616"/>
            <a:ext cx="12195027" cy="736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374501" y="3673189"/>
            <a:ext cx="1589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Pas en sécurité</a:t>
            </a:r>
          </a:p>
        </p:txBody>
      </p:sp>
    </p:spTree>
    <p:extLst>
      <p:ext uri="{BB962C8B-B14F-4D97-AF65-F5344CB8AC3E}">
        <p14:creationId xmlns:p14="http://schemas.microsoft.com/office/powerpoint/2010/main" val="318348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95971" y="195707"/>
            <a:ext cx="10515600" cy="1325563"/>
          </a:xfrm>
        </p:spPr>
        <p:txBody>
          <a:bodyPr/>
          <a:lstStyle/>
          <a:p>
            <a:r>
              <a:rPr lang="fr-FR" b="1" dirty="0"/>
              <a:t>R</a:t>
            </a:r>
            <a:r>
              <a:rPr lang="fr-FR" b="1" dirty="0" smtClean="0"/>
              <a:t>elations sexuelles.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303036" y="3278173"/>
            <a:ext cx="229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Demander permission</a:t>
            </a:r>
          </a:p>
          <a:p>
            <a:pPr algn="ctr"/>
            <a:r>
              <a:rPr lang="fr-FR" dirty="0"/>
              <a:t>C</a:t>
            </a:r>
            <a:r>
              <a:rPr lang="fr-FR" dirty="0" smtClean="0"/>
              <a:t>onsentement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7098808" y="3550154"/>
            <a:ext cx="272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Relation sexuelle consentie</a:t>
            </a:r>
            <a:endParaRPr lang="fr-FR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16" y="6334947"/>
            <a:ext cx="786881" cy="498617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9640667" y="4360408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XX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6" y="3954711"/>
            <a:ext cx="1800225" cy="1800225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186" y="4230157"/>
            <a:ext cx="1524003" cy="1524003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009" y="4160932"/>
            <a:ext cx="1524003" cy="1524003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10239289" y="5864069"/>
            <a:ext cx="1427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Besoin d’aide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7724654" y="5864069"/>
            <a:ext cx="1645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Confidentialité</a:t>
            </a:r>
          </a:p>
          <a:p>
            <a:r>
              <a:rPr lang="fr-FR" dirty="0" smtClean="0"/>
              <a:t>Fermer la porte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40274" y="5779911"/>
            <a:ext cx="103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Chambre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934892" y="6040024"/>
            <a:ext cx="758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Heure</a:t>
            </a:r>
            <a:endParaRPr lang="fr-FR" dirty="0"/>
          </a:p>
        </p:txBody>
      </p:sp>
      <p:pic>
        <p:nvPicPr>
          <p:cNvPr id="17410" name="Picture 2" descr="http://www.arasaac.org/classes/img/thumbnail.php?i=c2l6ZT0zMDAmcnV0YT0uLi8uLi9yZXBvc2l0b3Jpby9vcmlnaW5hbGVzLzI5MTc1LnBuZw=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48021" y="4432101"/>
            <a:ext cx="1532476" cy="1532476"/>
          </a:xfrm>
          <a:prstGeom prst="rect">
            <a:avLst/>
          </a:prstGeom>
          <a:noFill/>
        </p:spPr>
      </p:pic>
      <p:pic>
        <p:nvPicPr>
          <p:cNvPr id="17414" name="Picture 6" descr="D:\OneDrive\ARASAAC_TEMP\PNG_COLOR\solicitar_consentimiento_relacione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38083" y="1711442"/>
            <a:ext cx="1648422" cy="1648422"/>
          </a:xfrm>
          <a:prstGeom prst="rect">
            <a:avLst/>
          </a:prstGeom>
          <a:noFill/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717" y="1663385"/>
            <a:ext cx="2027582" cy="202758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213" y="1625794"/>
            <a:ext cx="2027582" cy="2027582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568" y="1564801"/>
            <a:ext cx="2027582" cy="2027582"/>
          </a:xfrm>
          <a:prstGeom prst="rect">
            <a:avLst/>
          </a:prstGeom>
        </p:spPr>
      </p:pic>
      <p:cxnSp>
        <p:nvCxnSpPr>
          <p:cNvPr id="27" name="Connecteur droit 26"/>
          <p:cNvCxnSpPr/>
          <p:nvPr/>
        </p:nvCxnSpPr>
        <p:spPr>
          <a:xfrm>
            <a:off x="0" y="3936988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0" y="1484251"/>
            <a:ext cx="12192000" cy="370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http://www.arasaac.org/classes/img/thumbnail.php?i=c2l6ZT0zMDAmcnV0YT0uLi8uLi9yZXBvc2l0b3Jpby9vcmlnaW5hbGVzLzQ2ODcucG5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59412" y="4432101"/>
            <a:ext cx="1483743" cy="1483743"/>
          </a:xfrm>
          <a:prstGeom prst="rect">
            <a:avLst/>
          </a:prstGeom>
          <a:noFill/>
        </p:spPr>
      </p:pic>
      <p:sp>
        <p:nvSpPr>
          <p:cNvPr id="36" name="ZoneTexte 35"/>
          <p:cNvSpPr txBox="1"/>
          <p:nvPr/>
        </p:nvSpPr>
        <p:spPr>
          <a:xfrm>
            <a:off x="2619584" y="6088617"/>
            <a:ext cx="228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Frapper avant d’entrer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420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r="10467"/>
          <a:stretch/>
        </p:blipFill>
        <p:spPr>
          <a:xfrm>
            <a:off x="7942303" y="1531143"/>
            <a:ext cx="1725528" cy="253099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2" r="13673"/>
          <a:stretch/>
        </p:blipFill>
        <p:spPr>
          <a:xfrm>
            <a:off x="10387979" y="1519682"/>
            <a:ext cx="1384519" cy="230772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2" r="6846"/>
          <a:stretch/>
        </p:blipFill>
        <p:spPr>
          <a:xfrm>
            <a:off x="5963685" y="1540693"/>
            <a:ext cx="1875247" cy="2585407"/>
          </a:xfrm>
          <a:prstGeom prst="rect">
            <a:avLst/>
          </a:prstGeom>
        </p:spPr>
      </p:pic>
      <p:pic>
        <p:nvPicPr>
          <p:cNvPr id="15366" name="Picture 6" descr="D:\OneDrive\ARASAAC_TEMP\PNG_COLOR\pornografia_revis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72465" y="4433019"/>
            <a:ext cx="2444994" cy="2444994"/>
          </a:xfrm>
          <a:prstGeom prst="rect">
            <a:avLst/>
          </a:prstGeom>
          <a:noFill/>
        </p:spPr>
      </p:pic>
      <p:pic>
        <p:nvPicPr>
          <p:cNvPr id="15365" name="Picture 5" descr="http://www.arasaac.org/classes/img/thumbnail.php?i=c2l6ZT0zMDAmcnV0YT0uLi8uLi9yZXBvc2l0b3Jpby9vcmlnaW5hbGVzLzMwNjQ0LnBuZw=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81348" y="4324139"/>
            <a:ext cx="1793631" cy="1793631"/>
          </a:xfrm>
          <a:prstGeom prst="rect">
            <a:avLst/>
          </a:prstGeom>
          <a:noFill/>
        </p:spPr>
      </p:pic>
      <p:pic>
        <p:nvPicPr>
          <p:cNvPr id="15368" name="Picture 8" descr="http://www.arasaac.org/classes/img/thumbnail.php?i=c2l6ZT0zMDAmcnV0YT0uLi8uLi9yZXBvc2l0b3Jpby9vcmlnaW5hbGVzLzI1NDk4LnBuZw=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42456" y="4136284"/>
            <a:ext cx="2857500" cy="28575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3396" y="73005"/>
            <a:ext cx="10515600" cy="1325563"/>
          </a:xfrm>
        </p:spPr>
        <p:txBody>
          <a:bodyPr/>
          <a:lstStyle/>
          <a:p>
            <a:r>
              <a:rPr lang="fr-FR" b="1" dirty="0" smtClean="0"/>
              <a:t>Abus, agression ou harcèlement ?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8669119" y="6412122"/>
            <a:ext cx="926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Pornographie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76791" y="3625696"/>
            <a:ext cx="267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Ne pas être d’accord pour une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relation sexuelle</a:t>
            </a:r>
            <a:endParaRPr lang="fr-FR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516" y="6352003"/>
            <a:ext cx="759964" cy="481561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6455507" y="4781318"/>
            <a:ext cx="1737064" cy="1050915"/>
            <a:chOff x="5120580" y="4101391"/>
            <a:chExt cx="2283433" cy="1264599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580" y="4194447"/>
              <a:ext cx="879181" cy="879182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83"/>
            <a:stretch/>
          </p:blipFill>
          <p:spPr>
            <a:xfrm>
              <a:off x="6658821" y="4529794"/>
              <a:ext cx="745192" cy="836196"/>
            </a:xfrm>
            <a:prstGeom prst="rect">
              <a:avLst/>
            </a:prstGeom>
          </p:spPr>
        </p:pic>
        <p:sp>
          <p:nvSpPr>
            <p:cNvPr id="29" name="ZoneTexte 28"/>
            <p:cNvSpPr txBox="1"/>
            <p:nvPr/>
          </p:nvSpPr>
          <p:spPr>
            <a:xfrm>
              <a:off x="5999763" y="4101391"/>
              <a:ext cx="6944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chemeClr val="bg1"/>
                  </a:solidFill>
                </a:rPr>
                <a:t>XXX</a:t>
              </a:r>
              <a:endParaRPr lang="fr-FR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1935682" y="376256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Viol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8762854" y="3918864"/>
            <a:ext cx="1625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Attouchements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2083996" y="6377002"/>
            <a:ext cx="1447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Harcèlement</a:t>
            </a:r>
            <a:endParaRPr lang="fr-FR" dirty="0"/>
          </a:p>
        </p:txBody>
      </p:sp>
      <p:pic>
        <p:nvPicPr>
          <p:cNvPr id="15363" name="Picture 3" descr="http://www.arasaac.org/classes/img/thumbnail.php?i=c2l6ZT0zMDAmcnV0YT0uLi8uLi9yZXBvc2l0b3Jpby9vcmlnaW5hbGVzLzMwNjQ1LnBuZw==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0025" y="4309408"/>
            <a:ext cx="1963371" cy="1963371"/>
          </a:xfrm>
          <a:prstGeom prst="rect">
            <a:avLst/>
          </a:prstGeom>
          <a:noFill/>
        </p:spPr>
      </p:pic>
      <p:pic>
        <p:nvPicPr>
          <p:cNvPr id="16385" name="Picture 1" descr="D:\OneDrive\ARASAAC_TEMP\PNG_COLOR\violacion_1.png"/>
          <p:cNvPicPr>
            <a:picLocks noChangeAspect="1" noChangeArrowheads="1"/>
          </p:cNvPicPr>
          <p:nvPr/>
        </p:nvPicPr>
        <p:blipFill>
          <a:blip r:embed="rId12" cstate="print"/>
          <a:srcRect t="19817" b="6318"/>
          <a:stretch>
            <a:fillRect/>
          </a:stretch>
        </p:blipFill>
        <p:spPr bwMode="auto">
          <a:xfrm>
            <a:off x="1896502" y="1580278"/>
            <a:ext cx="2883885" cy="2130171"/>
          </a:xfrm>
          <a:prstGeom prst="rect">
            <a:avLst/>
          </a:prstGeom>
          <a:noFill/>
        </p:spPr>
      </p:pic>
      <p:cxnSp>
        <p:nvCxnSpPr>
          <p:cNvPr id="23" name="Connecteur droit 22"/>
          <p:cNvCxnSpPr/>
          <p:nvPr/>
        </p:nvCxnSpPr>
        <p:spPr>
          <a:xfrm>
            <a:off x="32516" y="4304364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32516" y="1519682"/>
            <a:ext cx="12192000" cy="64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61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177" y="2442785"/>
            <a:ext cx="1734673" cy="173467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2" b="11289"/>
          <a:stretch>
            <a:fillRect/>
          </a:stretch>
        </p:blipFill>
        <p:spPr>
          <a:xfrm>
            <a:off x="3763890" y="2323770"/>
            <a:ext cx="2398337" cy="1885076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23658" y="832589"/>
            <a:ext cx="3261257" cy="1325563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Autre chose ?</a:t>
            </a:r>
            <a:endParaRPr lang="fr-FR" sz="3600" b="1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960" y="4732946"/>
            <a:ext cx="1524003" cy="152400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131019" y="1945951"/>
            <a:ext cx="540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Pendant la nuit, intrusion            Regarder  Indiscrétion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25283" y="4130114"/>
            <a:ext cx="11348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Pas à l’heure                                  Expression, temps de parole                       Réunion                               Donner de l’attention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668153" y="6304672"/>
            <a:ext cx="1000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C’est sale                              Poubelles                                           Ca sent mauvais                            S’ennuyer</a:t>
            </a:r>
            <a:endParaRPr lang="fr-FR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516" y="6304672"/>
            <a:ext cx="834658" cy="5288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515" y="149361"/>
            <a:ext cx="1155800" cy="109068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825918" y="1742327"/>
            <a:ext cx="1590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Pas de courrier</a:t>
            </a:r>
          </a:p>
          <a:p>
            <a:endParaRPr lang="fr-FR" dirty="0"/>
          </a:p>
        </p:txBody>
      </p:sp>
      <p:pic>
        <p:nvPicPr>
          <p:cNvPr id="14338" name="Picture 2" descr="http://www.arasaac.org/classes/img/thumbnail.php?i=c2l6ZT0zMDAmcnV0YT0uLi8uLi9yZXBvc2l0b3Jpby9vcmlnaW5hbGVzLzY4NzMucG5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17832" y="4672067"/>
            <a:ext cx="1659591" cy="1659591"/>
          </a:xfrm>
          <a:prstGeom prst="rect">
            <a:avLst/>
          </a:prstGeom>
          <a:noFill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1165" y="2485847"/>
            <a:ext cx="1600828" cy="160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68788" y="105765"/>
            <a:ext cx="1714408" cy="171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OneDrive\ARASAAC_TEMP\PNG_COLOR\intrusi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4656" y="103517"/>
            <a:ext cx="1872172" cy="1872172"/>
          </a:xfrm>
          <a:prstGeom prst="rect">
            <a:avLst/>
          </a:prstGeom>
          <a:noFill/>
        </p:spPr>
      </p:pic>
      <p:pic>
        <p:nvPicPr>
          <p:cNvPr id="1027" name="Picture 3" descr="D:\OneDrive\ARASAAC_TEMP\PNG_COLOR\espiar_cerradur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8896" y="103517"/>
            <a:ext cx="1863066" cy="1863066"/>
          </a:xfrm>
          <a:prstGeom prst="rect">
            <a:avLst/>
          </a:prstGeom>
          <a:noFill/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669" y="4780669"/>
            <a:ext cx="1524003" cy="152400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88" y="4949642"/>
            <a:ext cx="1234740" cy="1234740"/>
          </a:xfrm>
          <a:prstGeom prst="rect">
            <a:avLst/>
          </a:prstGeom>
        </p:spPr>
      </p:pic>
      <p:cxnSp>
        <p:nvCxnSpPr>
          <p:cNvPr id="22" name="Connecteur droit 21"/>
          <p:cNvCxnSpPr/>
          <p:nvPr/>
        </p:nvCxnSpPr>
        <p:spPr>
          <a:xfrm>
            <a:off x="47255" y="2315283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32516" y="4580625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50" y="2625196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1" t="20249" r="8763" b="21530"/>
          <a:stretch/>
        </p:blipFill>
        <p:spPr>
          <a:xfrm>
            <a:off x="3519811" y="146649"/>
            <a:ext cx="896913" cy="12496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899" y="783172"/>
            <a:ext cx="11560663" cy="1325563"/>
          </a:xfrm>
        </p:spPr>
        <p:txBody>
          <a:bodyPr>
            <a:normAutofit/>
          </a:bodyPr>
          <a:lstStyle/>
          <a:p>
            <a:r>
              <a:rPr lang="fr-FR" b="1" dirty="0" smtClean="0"/>
              <a:t>Gravité</a:t>
            </a:r>
            <a:br>
              <a:rPr lang="fr-FR" b="1" dirty="0" smtClean="0"/>
            </a:br>
            <a:r>
              <a:rPr lang="fr-FR" b="1" dirty="0" smtClean="0"/>
              <a:t>Signifier ou évaluer avec la personne accompagnée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/>
          <a:srcRect b="1841"/>
          <a:stretch/>
        </p:blipFill>
        <p:spPr>
          <a:xfrm>
            <a:off x="1790699" y="4293633"/>
            <a:ext cx="866775" cy="754617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 flipV="1">
            <a:off x="838200" y="2365098"/>
            <a:ext cx="10668000" cy="2111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838200" y="5029200"/>
            <a:ext cx="10515600" cy="1376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 cstate="print"/>
          <a:srcRect b="1841"/>
          <a:stretch/>
        </p:blipFill>
        <p:spPr>
          <a:xfrm>
            <a:off x="2915163" y="4061857"/>
            <a:ext cx="1335402" cy="116260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 cstate="print"/>
          <a:srcRect b="1841"/>
          <a:stretch/>
        </p:blipFill>
        <p:spPr>
          <a:xfrm>
            <a:off x="4508254" y="3784030"/>
            <a:ext cx="1742048" cy="151663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 cstate="print"/>
          <a:srcRect b="1841"/>
          <a:stretch/>
        </p:blipFill>
        <p:spPr>
          <a:xfrm>
            <a:off x="6412801" y="3558858"/>
            <a:ext cx="2259326" cy="196697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 cstate="print"/>
          <a:srcRect b="1841"/>
          <a:stretch/>
        </p:blipFill>
        <p:spPr>
          <a:xfrm>
            <a:off x="8834626" y="3095385"/>
            <a:ext cx="3068937" cy="267182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16" y="6323032"/>
            <a:ext cx="805684" cy="5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93660" y="953043"/>
            <a:ext cx="2200275" cy="1514475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>
            <a:off x="5301699" y="1991323"/>
            <a:ext cx="1955142" cy="14025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/>
        </p:nvGrpSpPr>
        <p:grpSpPr>
          <a:xfrm>
            <a:off x="7274491" y="974243"/>
            <a:ext cx="1970671" cy="1953021"/>
            <a:chOff x="4214513" y="2800822"/>
            <a:chExt cx="1970671" cy="1953021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4513" y="2800822"/>
              <a:ext cx="1953021" cy="1953021"/>
            </a:xfrm>
            <a:prstGeom prst="rect">
              <a:avLst/>
            </a:prstGeom>
          </p:spPr>
        </p:pic>
        <p:sp>
          <p:nvSpPr>
            <p:cNvPr id="8" name="Ellipse 7"/>
            <p:cNvSpPr/>
            <p:nvPr/>
          </p:nvSpPr>
          <p:spPr>
            <a:xfrm>
              <a:off x="5141998" y="3019822"/>
              <a:ext cx="13335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5596916" y="3163094"/>
              <a:ext cx="13335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4796487" y="3239294"/>
              <a:ext cx="13335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4471106" y="3315494"/>
              <a:ext cx="13335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5075323" y="3505994"/>
              <a:ext cx="13335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5445097" y="3496072"/>
              <a:ext cx="13335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4676971" y="3496072"/>
              <a:ext cx="13335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4810321" y="3824915"/>
              <a:ext cx="13335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5319770" y="3800872"/>
              <a:ext cx="13335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134170" y="4105672"/>
              <a:ext cx="13335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5593002" y="4105672"/>
              <a:ext cx="13335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6051834" y="4377531"/>
              <a:ext cx="13335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1" name="Image 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918" y="3425496"/>
            <a:ext cx="2152650" cy="144780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20683" y="3478839"/>
            <a:ext cx="2019300" cy="16383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688568" y="78683"/>
            <a:ext cx="8563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latin typeface="+mj-lt"/>
                <a:ea typeface="+mj-ea"/>
                <a:cs typeface="+mj-cs"/>
              </a:rPr>
              <a:t>L’information, </a:t>
            </a:r>
            <a:r>
              <a:rPr lang="fr-FR" sz="4000" b="1" dirty="0" smtClean="0">
                <a:latin typeface="+mj-lt"/>
                <a:ea typeface="+mj-ea"/>
                <a:cs typeface="+mj-cs"/>
              </a:rPr>
              <a:t>on </a:t>
            </a:r>
            <a:r>
              <a:rPr lang="fr-FR" sz="4000" b="1" dirty="0">
                <a:latin typeface="+mj-lt"/>
                <a:ea typeface="+mj-ea"/>
                <a:cs typeface="+mj-cs"/>
              </a:rPr>
              <a:t>transmet à qui , et où ?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204" y="3580372"/>
            <a:ext cx="2209802" cy="220980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47050" y="4825323"/>
            <a:ext cx="1895475" cy="115252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516" y="6319897"/>
            <a:ext cx="810632" cy="51366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46606" y="5977848"/>
            <a:ext cx="361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 procureur de la République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30943" y="5117139"/>
            <a:ext cx="546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l’agence régionale de santé, au conseil départemental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060166" y="2599370"/>
            <a:ext cx="439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la direction régionale APF France handicap</a:t>
            </a:r>
            <a:endParaRPr lang="fr-FR" dirty="0"/>
          </a:p>
        </p:txBody>
      </p:sp>
      <p:pic>
        <p:nvPicPr>
          <p:cNvPr id="30" name="Picture 2" descr="http://www.arasaac.org/classes/img/thumbnail.php?i=c2l6ZT0zMDAmcnV0YT0uLi8uLi9yZXBvc2l0b3Jpby9vcmlnaW5hbGVzLzk4OTkucG5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918" y="393953"/>
            <a:ext cx="1193939" cy="1193939"/>
          </a:xfrm>
          <a:prstGeom prst="rect">
            <a:avLst/>
          </a:prstGeom>
          <a:noFill/>
        </p:spPr>
      </p:pic>
      <p:cxnSp>
        <p:nvCxnSpPr>
          <p:cNvPr id="33" name="Connecteur droit 32"/>
          <p:cNvCxnSpPr/>
          <p:nvPr/>
        </p:nvCxnSpPr>
        <p:spPr>
          <a:xfrm>
            <a:off x="0" y="3162586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2356982" y="786569"/>
            <a:ext cx="98350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356982" y="0"/>
            <a:ext cx="0" cy="3162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 6"/>
          <p:cNvPicPr>
            <a:picLocks noChangeAspect="1"/>
          </p:cNvPicPr>
          <p:nvPr/>
        </p:nvPicPr>
        <p:blipFill rotWithShape="1">
          <a:blip r:embed="rId10" cstate="print"/>
          <a:srcRect b="1841"/>
          <a:stretch/>
        </p:blipFill>
        <p:spPr>
          <a:xfrm>
            <a:off x="594285" y="1710477"/>
            <a:ext cx="1017958" cy="9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3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6"/>
          <p:cNvPicPr>
            <a:picLocks noChangeAspect="1"/>
          </p:cNvPicPr>
          <p:nvPr/>
        </p:nvPicPr>
        <p:blipFill rotWithShape="1">
          <a:blip r:embed="rId2" cstate="print"/>
          <a:srcRect b="1841"/>
          <a:stretch/>
        </p:blipFill>
        <p:spPr>
          <a:xfrm>
            <a:off x="866313" y="503205"/>
            <a:ext cx="1017958" cy="9928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2815" y="416394"/>
            <a:ext cx="10515600" cy="1325563"/>
          </a:xfrm>
        </p:spPr>
        <p:txBody>
          <a:bodyPr/>
          <a:lstStyle/>
          <a:p>
            <a:r>
              <a:rPr lang="fr-FR" b="1" dirty="0" smtClean="0"/>
              <a:t>L’évènement indésirable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700" dirty="0" smtClean="0"/>
              <a:t>Quand </a:t>
            </a:r>
            <a:r>
              <a:rPr lang="fr-FR" sz="2700" dirty="0" err="1" smtClean="0"/>
              <a:t>a-t-il</a:t>
            </a:r>
            <a:r>
              <a:rPr lang="fr-FR" sz="2700" dirty="0" smtClean="0"/>
              <a:t> </a:t>
            </a:r>
            <a:r>
              <a:rPr lang="fr-FR" sz="2700" dirty="0"/>
              <a:t>été </a:t>
            </a:r>
            <a:r>
              <a:rPr lang="fr-FR" sz="2700" dirty="0" smtClean="0"/>
              <a:t>déclaré, </a:t>
            </a:r>
            <a:r>
              <a:rPr lang="fr-FR" sz="2700" dirty="0"/>
              <a:t>combien de gens impliqués, cause.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9" y="2126954"/>
            <a:ext cx="914403" cy="91440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79" y="2122148"/>
            <a:ext cx="881622" cy="88162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314" y="2084561"/>
            <a:ext cx="919209" cy="91920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210050" y="2852177"/>
            <a:ext cx="7282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……………………………………………………………………………………………………………………..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72" y="3691231"/>
            <a:ext cx="914403" cy="91440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2" y="3459233"/>
            <a:ext cx="1187378" cy="118737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39" y="3508120"/>
            <a:ext cx="1129386" cy="112938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349" y="3668014"/>
            <a:ext cx="969492" cy="969492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2589284" y="4138995"/>
            <a:ext cx="289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……………………………………………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9696450" y="4138995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……………………….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781301" y="5850818"/>
            <a:ext cx="85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……………………………………………………………………………………………………………………..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87378" y="3065629"/>
            <a:ext cx="1741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Date, heure, </a:t>
            </a:r>
            <a:r>
              <a:rPr lang="fr-FR" dirty="0" smtClean="0"/>
              <a:t>lieu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517204" y="4492572"/>
            <a:ext cx="2241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Date</a:t>
            </a:r>
            <a:r>
              <a:rPr lang="fr-FR" dirty="0"/>
              <a:t> </a:t>
            </a:r>
            <a:r>
              <a:rPr lang="fr-FR" dirty="0" smtClean="0"/>
              <a:t>de la déclaration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6131637" y="4663284"/>
            <a:ext cx="336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Qui et combien de gens impliqués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687882" y="6454338"/>
            <a:ext cx="182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cause de quoi ?</a:t>
            </a:r>
            <a:endParaRPr lang="fr-FR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92812" y="6411098"/>
            <a:ext cx="592767" cy="3756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2947314" cy="19348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268" name="Picture 4" descr="http://www.arasaac.org/classes/img/thumbnail.php?i=c2l6ZT0zMDAmcnV0YT0uLi8uLi9yZXBvc2l0b3Jpby9vcmlnaW5hbGVzLzcxODAucG5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9702" y="5084190"/>
            <a:ext cx="1347910" cy="1347910"/>
          </a:xfrm>
          <a:prstGeom prst="rect">
            <a:avLst/>
          </a:prstGeom>
          <a:noFill/>
        </p:spPr>
      </p:pic>
      <p:cxnSp>
        <p:nvCxnSpPr>
          <p:cNvPr id="29" name="Connecteur droit 28"/>
          <p:cNvCxnSpPr/>
          <p:nvPr/>
        </p:nvCxnSpPr>
        <p:spPr>
          <a:xfrm>
            <a:off x="2947314" y="1941256"/>
            <a:ext cx="9244686" cy="160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16786" y="3508120"/>
            <a:ext cx="121752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0" y="5032616"/>
            <a:ext cx="121752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24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613872" y="1723545"/>
            <a:ext cx="4084125" cy="423331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Conséquences</a:t>
            </a:r>
            <a:endParaRPr lang="fr-FR" sz="3600" b="1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756" y="198506"/>
            <a:ext cx="1532244" cy="153224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029" y="195338"/>
            <a:ext cx="1524003" cy="152400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774" y="180260"/>
            <a:ext cx="1524003" cy="1524003"/>
          </a:xfrm>
          <a:prstGeom prst="rect">
            <a:avLst/>
          </a:prstGeom>
        </p:spPr>
      </p:pic>
      <p:sp>
        <p:nvSpPr>
          <p:cNvPr id="25" name="Flèche droite 24"/>
          <p:cNvSpPr/>
          <p:nvPr/>
        </p:nvSpPr>
        <p:spPr>
          <a:xfrm rot="5400000">
            <a:off x="9654280" y="3078483"/>
            <a:ext cx="1496000" cy="25942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5" name="Groupe 54"/>
          <p:cNvGrpSpPr/>
          <p:nvPr/>
        </p:nvGrpSpPr>
        <p:grpSpPr>
          <a:xfrm>
            <a:off x="10580616" y="2658111"/>
            <a:ext cx="1002291" cy="975324"/>
            <a:chOff x="9440297" y="993944"/>
            <a:chExt cx="1002291" cy="975324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40297" y="993944"/>
              <a:ext cx="1002291" cy="975324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9484243" y="1014814"/>
              <a:ext cx="914400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8" name="Imag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6683"/>
            <a:ext cx="1457864" cy="1457864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62" y="2398175"/>
            <a:ext cx="1457833" cy="1457833"/>
          </a:xfrm>
          <a:prstGeom prst="rect">
            <a:avLst/>
          </a:prstGeom>
        </p:spPr>
      </p:pic>
      <p:grpSp>
        <p:nvGrpSpPr>
          <p:cNvPr id="31" name="Groupe 30"/>
          <p:cNvGrpSpPr/>
          <p:nvPr/>
        </p:nvGrpSpPr>
        <p:grpSpPr>
          <a:xfrm>
            <a:off x="2469408" y="2539194"/>
            <a:ext cx="1169926" cy="1170164"/>
            <a:chOff x="9775029" y="2675884"/>
            <a:chExt cx="1938339" cy="1766885"/>
          </a:xfrm>
        </p:grpSpPr>
        <p:cxnSp>
          <p:nvCxnSpPr>
            <p:cNvPr id="29" name="Connecteur droit 28"/>
            <p:cNvCxnSpPr/>
            <p:nvPr/>
          </p:nvCxnSpPr>
          <p:spPr>
            <a:xfrm flipH="1">
              <a:off x="9813127" y="2675884"/>
              <a:ext cx="1900241" cy="174783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9775029" y="2675884"/>
              <a:ext cx="1862141" cy="176688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Connecteur droit avec flèche 33"/>
          <p:cNvCxnSpPr/>
          <p:nvPr/>
        </p:nvCxnSpPr>
        <p:spPr>
          <a:xfrm>
            <a:off x="1535502" y="3104612"/>
            <a:ext cx="78276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47" y="2721197"/>
            <a:ext cx="1236065" cy="1236065"/>
          </a:xfrm>
          <a:prstGeom prst="rect">
            <a:avLst/>
          </a:prstGeom>
        </p:spPr>
      </p:pic>
      <p:grpSp>
        <p:nvGrpSpPr>
          <p:cNvPr id="42" name="Groupe 41"/>
          <p:cNvGrpSpPr/>
          <p:nvPr/>
        </p:nvGrpSpPr>
        <p:grpSpPr>
          <a:xfrm>
            <a:off x="4992092" y="2577622"/>
            <a:ext cx="1126043" cy="1207548"/>
            <a:chOff x="5389057" y="4753506"/>
            <a:chExt cx="721521" cy="733016"/>
          </a:xfrm>
        </p:grpSpPr>
        <p:cxnSp>
          <p:nvCxnSpPr>
            <p:cNvPr id="40" name="Connecteur droit 39"/>
            <p:cNvCxnSpPr/>
            <p:nvPr/>
          </p:nvCxnSpPr>
          <p:spPr>
            <a:xfrm flipH="1">
              <a:off x="5403238" y="4772635"/>
              <a:ext cx="707340" cy="71388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5389057" y="4753506"/>
              <a:ext cx="693157" cy="72166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Imag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560" y="4754429"/>
            <a:ext cx="1524003" cy="1524003"/>
          </a:xfrm>
          <a:prstGeom prst="rect">
            <a:avLst/>
          </a:prstGeom>
        </p:spPr>
      </p:pic>
      <p:grpSp>
        <p:nvGrpSpPr>
          <p:cNvPr id="52" name="Groupe 51"/>
          <p:cNvGrpSpPr/>
          <p:nvPr/>
        </p:nvGrpSpPr>
        <p:grpSpPr>
          <a:xfrm>
            <a:off x="10017594" y="4922002"/>
            <a:ext cx="1126043" cy="1188858"/>
            <a:chOff x="5389057" y="4877916"/>
            <a:chExt cx="721521" cy="721668"/>
          </a:xfrm>
        </p:grpSpPr>
        <p:cxnSp>
          <p:nvCxnSpPr>
            <p:cNvPr id="53" name="Connecteur droit 52"/>
            <p:cNvCxnSpPr/>
            <p:nvPr/>
          </p:nvCxnSpPr>
          <p:spPr>
            <a:xfrm flipH="1">
              <a:off x="5403238" y="4877916"/>
              <a:ext cx="707340" cy="71388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5389057" y="4877916"/>
              <a:ext cx="693157" cy="72166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oneTexte 2"/>
          <p:cNvSpPr txBox="1"/>
          <p:nvPr/>
        </p:nvSpPr>
        <p:spPr>
          <a:xfrm>
            <a:off x="3262985" y="1845412"/>
            <a:ext cx="9455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Blessure                                    Médecin                                   Hôpital                                 Mort                   </a:t>
            </a:r>
            <a:endParaRPr lang="fr-FR" dirty="0"/>
          </a:p>
        </p:txBody>
      </p:sp>
      <p:sp>
        <p:nvSpPr>
          <p:cNvPr id="56" name="ZoneTexte 55"/>
          <p:cNvSpPr txBox="1"/>
          <p:nvPr/>
        </p:nvSpPr>
        <p:spPr>
          <a:xfrm>
            <a:off x="200881" y="3884497"/>
            <a:ext cx="1200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Changement d’humeur                                       Ne travaille plus                              Maladie                                   Moins </a:t>
            </a:r>
            <a:r>
              <a:rPr lang="fr-FR" dirty="0"/>
              <a:t>de </a:t>
            </a:r>
            <a:r>
              <a:rPr lang="fr-FR" dirty="0" smtClean="0"/>
              <a:t>soins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2021470" y="6426077"/>
            <a:ext cx="10173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S’en aller, partir                                              Ne mange plus                                                 Ne fait plus d’activités</a:t>
            </a:r>
            <a:endParaRPr lang="fr-FR" dirty="0"/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16" y="6407181"/>
            <a:ext cx="672886" cy="426383"/>
          </a:xfrm>
          <a:prstGeom prst="rect">
            <a:avLst/>
          </a:prstGeom>
        </p:spPr>
      </p:pic>
      <p:pic>
        <p:nvPicPr>
          <p:cNvPr id="10242" name="Picture 2" descr="http://www.arasaac.org/classes/img/thumbnail.php?i=c2l6ZT0zMDAmcnV0YT0uLi8uLi9yZXBvc2l0b3Jpby9vcmlnaW5hbGVzLzY1MjMucG5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86767" y="105973"/>
            <a:ext cx="1647346" cy="1647346"/>
          </a:xfrm>
          <a:prstGeom prst="rect">
            <a:avLst/>
          </a:prstGeom>
          <a:noFill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26347" y="4968815"/>
            <a:ext cx="1438366" cy="143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8771" y="2370884"/>
            <a:ext cx="1559978" cy="1559978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5087" y="4928605"/>
            <a:ext cx="1355166" cy="1355166"/>
          </a:xfrm>
          <a:prstGeom prst="rect">
            <a:avLst/>
          </a:prstGeom>
        </p:spPr>
      </p:pic>
      <p:cxnSp>
        <p:nvCxnSpPr>
          <p:cNvPr id="39" name="Connecteur droit 38"/>
          <p:cNvCxnSpPr/>
          <p:nvPr/>
        </p:nvCxnSpPr>
        <p:spPr>
          <a:xfrm>
            <a:off x="10100" y="2335007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22135" y="4546831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2926080" y="0"/>
            <a:ext cx="22645" cy="233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èche droite 5"/>
          <p:cNvSpPr/>
          <p:nvPr/>
        </p:nvSpPr>
        <p:spPr>
          <a:xfrm>
            <a:off x="625283" y="1094017"/>
            <a:ext cx="1683179" cy="400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789410" y="4170794"/>
            <a:ext cx="148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Plus de travail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557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68691" y="39826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 smtClean="0"/>
              <a:t>Que faire pour les personnes accompagnées?</a:t>
            </a:r>
            <a:r>
              <a:rPr lang="fr-FR" sz="2200" b="1" dirty="0" smtClean="0"/>
              <a:t> 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 smtClean="0"/>
              <a:t>          </a:t>
            </a:r>
            <a:r>
              <a:rPr lang="fr-FR" sz="2700" dirty="0" smtClean="0"/>
              <a:t>Soutien</a:t>
            </a:r>
            <a:r>
              <a:rPr lang="fr-FR" sz="2700" dirty="0"/>
              <a:t>, transfert, fin de prise en charge, information du CVS…</a:t>
            </a:r>
          </a:p>
        </p:txBody>
      </p: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1868240" y="2120480"/>
            <a:ext cx="987508" cy="1175158"/>
            <a:chOff x="3552" y="1104"/>
            <a:chExt cx="1584" cy="1584"/>
          </a:xfrm>
        </p:grpSpPr>
        <p:pic>
          <p:nvPicPr>
            <p:cNvPr id="20" name="Picture 23" descr="feuilles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104"/>
              <a:ext cx="1584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4" descr="PROJET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" y="1392"/>
              <a:ext cx="686" cy="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30"/>
          <p:cNvGrpSpPr>
            <a:grpSpLocks/>
          </p:cNvGrpSpPr>
          <p:nvPr/>
        </p:nvGrpSpPr>
        <p:grpSpPr bwMode="auto">
          <a:xfrm>
            <a:off x="147146" y="1719066"/>
            <a:ext cx="1238250" cy="1176337"/>
            <a:chOff x="912" y="1200"/>
            <a:chExt cx="1200" cy="1200"/>
          </a:xfrm>
        </p:grpSpPr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912" y="1200"/>
              <a:ext cx="1200" cy="1200"/>
            </a:xfrm>
            <a:prstGeom prst="rect">
              <a:avLst/>
            </a:prstGeom>
            <a:solidFill>
              <a:srgbClr val="15E505"/>
            </a:solidFill>
            <a:ln w="9525">
              <a:solidFill>
                <a:srgbClr val="15E50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1152" y="1386"/>
              <a:ext cx="528" cy="769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1248" y="1482"/>
              <a:ext cx="528" cy="769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18" name="AutoShape 17"/>
          <p:cNvSpPr>
            <a:spLocks noChangeArrowheads="1"/>
          </p:cNvSpPr>
          <p:nvPr/>
        </p:nvSpPr>
        <p:spPr bwMode="auto">
          <a:xfrm rot="5400000">
            <a:off x="1697025" y="1512200"/>
            <a:ext cx="497344" cy="937683"/>
          </a:xfrm>
          <a:custGeom>
            <a:avLst/>
            <a:gdLst>
              <a:gd name="T0" fmla="*/ 31813623 w 21600"/>
              <a:gd name="T1" fmla="*/ 0 h 21600"/>
              <a:gd name="T2" fmla="*/ 31813623 w 21600"/>
              <a:gd name="T3" fmla="*/ 102284862 h 21600"/>
              <a:gd name="T4" fmla="*/ 6808174 w 21600"/>
              <a:gd name="T5" fmla="*/ 181720067 h 21600"/>
              <a:gd name="T6" fmla="*/ 45430017 w 21600"/>
              <a:gd name="T7" fmla="*/ 51142385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15E505"/>
          </a:solidFill>
          <a:ln w="9525">
            <a:solidFill>
              <a:srgbClr val="15E50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200" b="1" dirty="0"/>
              <a:t>+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5" y="4708822"/>
            <a:ext cx="1524003" cy="152400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965" y="2689503"/>
            <a:ext cx="1332083" cy="1332086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7" y="1703103"/>
            <a:ext cx="1524003" cy="152400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9033" y="3260676"/>
            <a:ext cx="2764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</a:t>
            </a:r>
            <a:r>
              <a:rPr lang="fr-FR" dirty="0" smtClean="0"/>
              <a:t>daptation </a:t>
            </a:r>
            <a:r>
              <a:rPr lang="fr-FR" dirty="0"/>
              <a:t>des </a:t>
            </a:r>
            <a:r>
              <a:rPr lang="fr-FR" dirty="0" smtClean="0"/>
              <a:t>soins, </a:t>
            </a:r>
          </a:p>
          <a:p>
            <a:r>
              <a:rPr lang="fr-FR" dirty="0" smtClean="0"/>
              <a:t>révision </a:t>
            </a:r>
            <a:r>
              <a:rPr lang="fr-FR" dirty="0"/>
              <a:t>du projet de </a:t>
            </a:r>
            <a:r>
              <a:rPr lang="fr-FR" dirty="0" smtClean="0"/>
              <a:t>soins, </a:t>
            </a:r>
          </a:p>
          <a:p>
            <a:r>
              <a:rPr lang="fr-FR" dirty="0" smtClean="0"/>
              <a:t>du projet individuel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172206" y="3261357"/>
            <a:ext cx="2831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Changement d’air, </a:t>
            </a:r>
            <a:r>
              <a:rPr lang="fr-FR" dirty="0"/>
              <a:t>é</a:t>
            </a:r>
            <a:r>
              <a:rPr lang="fr-FR" dirty="0" smtClean="0"/>
              <a:t>change, </a:t>
            </a:r>
          </a:p>
          <a:p>
            <a:r>
              <a:rPr lang="fr-FR" dirty="0" smtClean="0"/>
              <a:t>   transfert, vacances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119980" y="6280581"/>
            <a:ext cx="2663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Parler, rassurer et soutenir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0441773" y="6021225"/>
            <a:ext cx="1665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Changer </a:t>
            </a:r>
          </a:p>
          <a:p>
            <a:r>
              <a:rPr lang="fr-FR" dirty="0" smtClean="0"/>
              <a:t>d’établissement</a:t>
            </a:r>
            <a:endParaRPr lang="fr-FR" dirty="0"/>
          </a:p>
        </p:txBody>
      </p:sp>
      <p:pic>
        <p:nvPicPr>
          <p:cNvPr id="31" name="Picture 25" descr="H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578" y="5342075"/>
            <a:ext cx="1333608" cy="133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079" y="5482818"/>
            <a:ext cx="794895" cy="794895"/>
          </a:xfrm>
          <a:prstGeom prst="rect">
            <a:avLst/>
          </a:prstGeom>
        </p:spPr>
      </p:pic>
      <p:cxnSp>
        <p:nvCxnSpPr>
          <p:cNvPr id="33" name="Connecteur droit avec flèche 32"/>
          <p:cNvCxnSpPr/>
          <p:nvPr/>
        </p:nvCxnSpPr>
        <p:spPr>
          <a:xfrm flipV="1">
            <a:off x="9562186" y="5060525"/>
            <a:ext cx="976746" cy="37618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516" y="6277713"/>
            <a:ext cx="877203" cy="555851"/>
          </a:xfrm>
          <a:prstGeom prst="rect">
            <a:avLst/>
          </a:prstGeom>
        </p:spPr>
      </p:pic>
      <p:pic>
        <p:nvPicPr>
          <p:cNvPr id="37" name="Picture 25" descr="H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7" y="4412076"/>
            <a:ext cx="1410162" cy="14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122" y="1805224"/>
            <a:ext cx="1234875" cy="1234877"/>
          </a:xfrm>
          <a:prstGeom prst="rect">
            <a:avLst/>
          </a:prstGeom>
        </p:spPr>
      </p:pic>
      <p:cxnSp>
        <p:nvCxnSpPr>
          <p:cNvPr id="32" name="Connecteur droit avec flèche 31"/>
          <p:cNvCxnSpPr/>
          <p:nvPr/>
        </p:nvCxnSpPr>
        <p:spPr>
          <a:xfrm flipV="1">
            <a:off x="8653553" y="2545797"/>
            <a:ext cx="1037006" cy="41565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8" descr="http://www.arasaac.org/classes/img/thumbnail.php?i=c2l6ZT0zMDAmcnV0YT0uLi8uLi9yZXBvc2l0b3Jpby9vcmlnaW5hbGVzLzMxMjA5LnBuZw==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3372" y="4511553"/>
            <a:ext cx="1683842" cy="1683842"/>
          </a:xfrm>
          <a:prstGeom prst="rect">
            <a:avLst/>
          </a:prstGeom>
          <a:noFill/>
        </p:spPr>
      </p:pic>
      <p:cxnSp>
        <p:nvCxnSpPr>
          <p:cNvPr id="42" name="Connecteur droit 41"/>
          <p:cNvCxnSpPr/>
          <p:nvPr/>
        </p:nvCxnSpPr>
        <p:spPr>
          <a:xfrm>
            <a:off x="32516" y="4219517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0" y="1484416"/>
            <a:ext cx="12263659" cy="136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4334573" y="6298224"/>
            <a:ext cx="2791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   La personne de confiance</a:t>
            </a:r>
            <a:endParaRPr lang="fr-FR" dirty="0"/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63" y="4448031"/>
            <a:ext cx="1753446" cy="1763466"/>
          </a:xfrm>
          <a:prstGeom prst="rect">
            <a:avLst/>
          </a:prstGeom>
        </p:spPr>
      </p:pic>
      <p:sp>
        <p:nvSpPr>
          <p:cNvPr id="46" name="Flèche droite 45"/>
          <p:cNvSpPr/>
          <p:nvPr/>
        </p:nvSpPr>
        <p:spPr>
          <a:xfrm>
            <a:off x="98036" y="979529"/>
            <a:ext cx="1683179" cy="400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7" name="Picture 4" descr="http://www.arasaac.org/classes/img/thumbnail.php?i=c2l6ZT0zMDAmcnV0YT0uLi8uLi9yZXBvc2l0b3Jpby9vcmlnaW5hbGVzLzY1OTkucG5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59404" y="1626066"/>
            <a:ext cx="1813902" cy="1813902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4484692" y="3526695"/>
            <a:ext cx="99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Protéger</a:t>
            </a:r>
            <a:endParaRPr lang="fr-FR" dirty="0"/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2"/>
          <a:stretch/>
        </p:blipFill>
        <p:spPr>
          <a:xfrm>
            <a:off x="322553" y="65088"/>
            <a:ext cx="1062843" cy="94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68691" y="39826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 smtClean="0"/>
              <a:t>Que faire pour les personnes accompagnées?</a:t>
            </a:r>
            <a:r>
              <a:rPr lang="fr-FR" sz="2200" b="1" dirty="0" smtClean="0"/>
              <a:t> 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 smtClean="0"/>
              <a:t>          </a:t>
            </a:r>
            <a:r>
              <a:rPr lang="fr-FR" sz="2700" dirty="0" smtClean="0"/>
              <a:t>Soutien</a:t>
            </a:r>
            <a:r>
              <a:rPr lang="fr-FR" sz="2700" dirty="0"/>
              <a:t>, transfert, fin de prise en charge, information du CVS…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15" y="6207021"/>
            <a:ext cx="988763" cy="62654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18172" y="4634466"/>
            <a:ext cx="3609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Informer le CVS</a:t>
            </a:r>
            <a:endParaRPr lang="fr-FR" sz="2800" dirty="0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36" y="2032860"/>
            <a:ext cx="1524003" cy="1524003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7365175" y="3854843"/>
            <a:ext cx="2425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Telephone</a:t>
            </a:r>
            <a:r>
              <a:rPr lang="fr-FR" dirty="0" smtClean="0"/>
              <a:t> : </a:t>
            </a:r>
            <a:r>
              <a:rPr lang="fr-FR" sz="3600" b="1" dirty="0" smtClean="0"/>
              <a:t>3977</a:t>
            </a:r>
          </a:p>
          <a:p>
            <a:r>
              <a:rPr lang="fr-FR" dirty="0" smtClean="0"/>
              <a:t>      </a:t>
            </a:r>
          </a:p>
          <a:p>
            <a:r>
              <a:rPr lang="fr-FR" dirty="0" smtClean="0"/>
              <a:t> Ou :  France Victimes    </a:t>
            </a: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65175" y="5124569"/>
            <a:ext cx="3409950" cy="1428750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7000074" y="3462280"/>
            <a:ext cx="315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Numéros contre </a:t>
            </a:r>
            <a:r>
              <a:rPr lang="fr-FR" dirty="0"/>
              <a:t>la maltraitance</a:t>
            </a:r>
          </a:p>
          <a:p>
            <a:endParaRPr lang="fr-FR" dirty="0"/>
          </a:p>
        </p:txBody>
      </p:sp>
      <p:pic>
        <p:nvPicPr>
          <p:cNvPr id="15" name="Picture 2" descr="http://www.arasaac.org/classes/img/thumbnail.php?i=c2l6ZT0zMDAmcnV0YT0uLi8uLi9yZXBvc2l0b3Jpby9vcmlnaW5hbGVzLzk4OTkucG5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102" y="2622431"/>
            <a:ext cx="1887524" cy="1887524"/>
          </a:xfrm>
          <a:prstGeom prst="rect">
            <a:avLst/>
          </a:prstGeom>
          <a:noFill/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46" y="2513438"/>
            <a:ext cx="1771408" cy="2121028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>
            <a:off x="0" y="1496291"/>
            <a:ext cx="12239909" cy="17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èche droite 21"/>
          <p:cNvSpPr/>
          <p:nvPr/>
        </p:nvSpPr>
        <p:spPr>
          <a:xfrm>
            <a:off x="32516" y="1030384"/>
            <a:ext cx="1683179" cy="400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7" y="39826"/>
            <a:ext cx="1062843" cy="10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4434" y="-276142"/>
            <a:ext cx="10515600" cy="1325563"/>
          </a:xfrm>
        </p:spPr>
        <p:txBody>
          <a:bodyPr>
            <a:normAutofit/>
          </a:bodyPr>
          <a:lstStyle/>
          <a:p>
            <a:r>
              <a:rPr lang="fr-FR" sz="1800" b="1" dirty="0">
                <a:latin typeface="+mn-lt"/>
                <a:ea typeface="+mn-ea"/>
                <a:cs typeface="+mn-cs"/>
              </a:rPr>
              <a:t>Constat.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538783"/>
            <a:ext cx="12192001" cy="4351338"/>
          </a:xfrm>
        </p:spPr>
        <p:txBody>
          <a:bodyPr>
            <a:noAutofit/>
          </a:bodyPr>
          <a:lstStyle/>
          <a:p>
            <a:r>
              <a:rPr lang="fr-FR" sz="1800" dirty="0" smtClean="0"/>
              <a:t>Faire remonter, déclarer un évènement indésirable peut être difficile pour tout usager. Peur des conséquences sur soi-même ou sur les autres…</a:t>
            </a:r>
          </a:p>
          <a:p>
            <a:r>
              <a:rPr lang="fr-FR" sz="1800" dirty="0" smtClean="0"/>
              <a:t>Pour une personnes en difficulté de parole et de communication, éventuellement avec troubles associés, c’est encore plus difficile 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400" dirty="0"/>
              <a:t>Les personnes en situation de handicap qui parlent, peuvent parfois </a:t>
            </a:r>
            <a:r>
              <a:rPr lang="fr-FR" sz="1400" dirty="0" smtClean="0"/>
              <a:t>malgré les apparences ne </a:t>
            </a:r>
            <a:r>
              <a:rPr lang="fr-FR" sz="1400" dirty="0"/>
              <a:t>pas bien comprendre, ou répondre toujours OUI pour confirmer ce qu’on attend </a:t>
            </a:r>
            <a:r>
              <a:rPr lang="fr-FR" sz="1400" dirty="0" smtClean="0"/>
              <a:t>d’elles…  Elles </a:t>
            </a:r>
            <a:r>
              <a:rPr lang="fr-FR" sz="1400" dirty="0"/>
              <a:t>sont aidées par des images qui renforcent la compréhension si on les pointe en même temps qu’on parle.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1400" dirty="0"/>
              <a:t>Celles qui ne parlent </a:t>
            </a:r>
            <a:r>
              <a:rPr lang="fr-FR" sz="1400" dirty="0" smtClean="0"/>
              <a:t>pas, </a:t>
            </a:r>
            <a:r>
              <a:rPr lang="fr-FR" sz="1400" dirty="0"/>
              <a:t>si elles ne savent pas écrire, ont besoin </a:t>
            </a:r>
            <a:r>
              <a:rPr lang="fr-FR" sz="1400" dirty="0" smtClean="0"/>
              <a:t>d’images, </a:t>
            </a:r>
            <a:r>
              <a:rPr lang="fr-FR" sz="1400" dirty="0"/>
              <a:t>de toute façon, pour </a:t>
            </a:r>
            <a:r>
              <a:rPr lang="fr-FR" sz="1400" dirty="0" smtClean="0"/>
              <a:t>s’exprimer. Avoir les moyens d’expliquer en détail le pourquoi de l’évènement indésirable peut aussi être compliqué, faute d’outil personnel, de moyens précis sur le tableau de communication. </a:t>
            </a:r>
          </a:p>
          <a:p>
            <a:r>
              <a:rPr lang="fr-FR" sz="1800" dirty="0" smtClean="0"/>
              <a:t>Ce doc peut vous aider à en parler, conjointement avec les moyens habituels de communication de la personne. </a:t>
            </a:r>
          </a:p>
          <a:p>
            <a:r>
              <a:rPr lang="fr-FR" sz="1800" dirty="0" smtClean="0"/>
              <a:t>Placez ce document au même endroit que celui qui permet de signaler la plainte par écrit. </a:t>
            </a:r>
            <a:r>
              <a:rPr lang="fr-FR" sz="1800" i="1" dirty="0" smtClean="0"/>
              <a:t>(Mettre en évidence l’endroit, signalé éventuellement par un « smiley » de mécontentement ?) </a:t>
            </a:r>
          </a:p>
          <a:p>
            <a:pPr marL="0" indent="0">
              <a:buNone/>
            </a:pPr>
            <a:r>
              <a:rPr lang="fr-FR" sz="1800" dirty="0" smtClean="0"/>
              <a:t>    </a:t>
            </a:r>
            <a:r>
              <a:rPr lang="fr-FR" sz="1800" b="1" dirty="0" smtClean="0"/>
              <a:t>Comment l’utiliser ?</a:t>
            </a:r>
          </a:p>
          <a:p>
            <a:r>
              <a:rPr lang="fr-FR" sz="1800" dirty="0" smtClean="0"/>
              <a:t>Imprimez </a:t>
            </a:r>
            <a:r>
              <a:rPr lang="fr-FR" sz="1800" dirty="0"/>
              <a:t>à part la page 3 </a:t>
            </a:r>
            <a:r>
              <a:rPr lang="fr-FR" sz="1800" dirty="0" smtClean="0"/>
              <a:t>et </a:t>
            </a:r>
            <a:r>
              <a:rPr lang="fr-FR" sz="1800" dirty="0"/>
              <a:t>laisser </a:t>
            </a:r>
            <a:r>
              <a:rPr lang="fr-FR" sz="1800" dirty="0" smtClean="0"/>
              <a:t>la à disposition : </a:t>
            </a:r>
            <a:r>
              <a:rPr lang="fr-FR" sz="1800" dirty="0"/>
              <a:t>bien, pas bien, j’aime, j’aime pas, ça va, ça va pas, autre chose, les </a:t>
            </a:r>
            <a:r>
              <a:rPr lang="fr-FR" sz="1800" dirty="0" smtClean="0"/>
              <a:t>professionnels, l’établissement </a:t>
            </a:r>
            <a:r>
              <a:rPr lang="fr-FR" sz="1800" dirty="0"/>
              <a:t>et les personnes accompagnées. Ces images seront utiles tout au long de la conversation.</a:t>
            </a:r>
          </a:p>
          <a:p>
            <a:r>
              <a:rPr lang="fr-FR" sz="1800" dirty="0" smtClean="0"/>
              <a:t>Quand </a:t>
            </a:r>
            <a:r>
              <a:rPr lang="fr-FR" sz="1800" dirty="0"/>
              <a:t>vous avancez une </a:t>
            </a:r>
            <a:r>
              <a:rPr lang="fr-FR" sz="1800" dirty="0" smtClean="0"/>
              <a:t>idée ou introduisez un sujet, montrez </a:t>
            </a:r>
            <a:r>
              <a:rPr lang="fr-FR" sz="1800" dirty="0"/>
              <a:t>un ou deux pictogrammes </a:t>
            </a:r>
            <a:r>
              <a:rPr lang="fr-FR" sz="1800" dirty="0" smtClean="0"/>
              <a:t>correspondants.</a:t>
            </a:r>
            <a:endParaRPr lang="fr-FR" sz="1800" dirty="0"/>
          </a:p>
          <a:p>
            <a:r>
              <a:rPr lang="fr-FR" sz="1800" dirty="0"/>
              <a:t>Eventuellement : </a:t>
            </a:r>
            <a:r>
              <a:rPr lang="fr-FR" sz="1800" dirty="0" smtClean="0"/>
              <a:t>découpez </a:t>
            </a:r>
            <a:r>
              <a:rPr lang="fr-FR" sz="1800" dirty="0"/>
              <a:t>les pictogrammes pour les faire manipuler, </a:t>
            </a:r>
            <a:r>
              <a:rPr lang="fr-FR" sz="1800" dirty="0" smtClean="0"/>
              <a:t>mimez </a:t>
            </a:r>
            <a:r>
              <a:rPr lang="fr-FR" sz="1800" dirty="0"/>
              <a:t>la </a:t>
            </a:r>
            <a:r>
              <a:rPr lang="fr-FR" sz="1800" dirty="0" smtClean="0"/>
              <a:t>scène</a:t>
            </a:r>
            <a:r>
              <a:rPr lang="fr-FR" sz="1800" dirty="0"/>
              <a:t>, </a:t>
            </a:r>
            <a:r>
              <a:rPr lang="fr-FR" sz="1800" dirty="0" smtClean="0"/>
              <a:t>positionnez </a:t>
            </a:r>
            <a:r>
              <a:rPr lang="fr-FR" sz="1800" dirty="0"/>
              <a:t>les gens et leurs émotions, dessiner …</a:t>
            </a:r>
          </a:p>
          <a:p>
            <a:r>
              <a:rPr lang="fr-FR" sz="1800" dirty="0" smtClean="0"/>
              <a:t>Mettez </a:t>
            </a:r>
            <a:r>
              <a:rPr lang="fr-FR" sz="1800" dirty="0"/>
              <a:t>à disposition un trombinoscope du personnel et des personnes accompagnées, et peut être des photos des lieux ou un plan bien lisible de l’établissement.</a:t>
            </a: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878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9499" y="155802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 smtClean="0"/>
              <a:t>Que faire pour les professionnels ?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700" dirty="0" smtClean="0"/>
              <a:t>mesure </a:t>
            </a:r>
            <a:r>
              <a:rPr lang="fr-FR" sz="2700" dirty="0"/>
              <a:t>conservatoire,  </a:t>
            </a:r>
            <a:r>
              <a:rPr lang="fr-FR" sz="2700" dirty="0" smtClean="0"/>
              <a:t>mesure </a:t>
            </a:r>
            <a:r>
              <a:rPr lang="fr-FR" sz="2700" dirty="0"/>
              <a:t>disciplinaire, information des IRP…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261" y="1604947"/>
            <a:ext cx="1901377" cy="190137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50919" y="3491845"/>
            <a:ext cx="10220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</a:t>
            </a:r>
            <a:r>
              <a:rPr lang="fr-FR" dirty="0" smtClean="0"/>
              <a:t>ormation</a:t>
            </a:r>
            <a:r>
              <a:rPr lang="fr-FR" dirty="0"/>
              <a:t>, </a:t>
            </a:r>
            <a:r>
              <a:rPr lang="fr-FR" dirty="0" smtClean="0"/>
              <a:t>                         Rassurer et soutenir               Informer, parler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16" y="6314408"/>
            <a:ext cx="819294" cy="51915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67" y="4345938"/>
            <a:ext cx="1463600" cy="14636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84081" y="5456281"/>
            <a:ext cx="999473" cy="607720"/>
          </a:xfrm>
          <a:prstGeom prst="rect">
            <a:avLst/>
          </a:prstGeom>
        </p:spPr>
      </p:pic>
      <p:pic>
        <p:nvPicPr>
          <p:cNvPr id="22" name="Picture 8" descr="http://www.arasaac.org/classes/img/thumbnail.php?i=c2l6ZT0zMDAmcnV0YT0uLi8uLi9yZXBvc2l0b3Jpby9vcmlnaW5hbGVzLzMxMjA5LnBuZw=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7769" y="1504884"/>
            <a:ext cx="1936587" cy="1936587"/>
          </a:xfrm>
          <a:prstGeom prst="rect">
            <a:avLst/>
          </a:prstGeom>
          <a:noFill/>
        </p:spPr>
      </p:pic>
      <p:pic>
        <p:nvPicPr>
          <p:cNvPr id="8196" name="Picture 4" descr="http://www.arasaac.org/classes/img/thumbnail.php?i=c2l6ZT0zMDAmcnV0YT0uLi8uLi9yZXBvc2l0b3Jpby9vcmlnaW5hbGVzLzMyNDMwLnBuZw=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64261" y="4237892"/>
            <a:ext cx="1934307" cy="1934307"/>
          </a:xfrm>
          <a:prstGeom prst="rect">
            <a:avLst/>
          </a:prstGeom>
          <a:noFill/>
        </p:spPr>
      </p:pic>
      <p:pic>
        <p:nvPicPr>
          <p:cNvPr id="8202" name="Picture 10" descr="http://www.arasaac.org/classes/img/thumbnail.php?i=c2l6ZT0zMDAmcnV0YT0uLi8uLi9yZXBvc2l0b3Jpby9vcmlnaW5hbGVzLzIzNDA0LnBuZw==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37946" y="1818999"/>
            <a:ext cx="1602803" cy="1602803"/>
          </a:xfrm>
          <a:prstGeom prst="rect">
            <a:avLst/>
          </a:prstGeom>
          <a:noFill/>
        </p:spPr>
      </p:pic>
      <p:grpSp>
        <p:nvGrpSpPr>
          <p:cNvPr id="9" name="Groupe 8"/>
          <p:cNvGrpSpPr/>
          <p:nvPr/>
        </p:nvGrpSpPr>
        <p:grpSpPr>
          <a:xfrm>
            <a:off x="4362762" y="4168843"/>
            <a:ext cx="1831803" cy="1906036"/>
            <a:chOff x="4105584" y="3836002"/>
            <a:chExt cx="2099690" cy="2359025"/>
          </a:xfrm>
        </p:grpSpPr>
        <p:grpSp>
          <p:nvGrpSpPr>
            <p:cNvPr id="8" name="Groupe 7"/>
            <p:cNvGrpSpPr/>
            <p:nvPr/>
          </p:nvGrpSpPr>
          <p:grpSpPr>
            <a:xfrm>
              <a:off x="4105584" y="3836002"/>
              <a:ext cx="2099690" cy="2359025"/>
              <a:chOff x="4105584" y="3836002"/>
              <a:chExt cx="2099690" cy="2359025"/>
            </a:xfrm>
          </p:grpSpPr>
          <p:pic>
            <p:nvPicPr>
              <p:cNvPr id="8200" name="Picture 8" descr="http://www.arasaac.org/classes/img/thumbnail.php?i=c2l6ZT0zMDAmcnV0YT0uLi8uLi9yZXBvc2l0b3Jpby9vcmlnaW5hbGVzLzI2NjIzLnBuZw==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105584" y="3836002"/>
                <a:ext cx="2099690" cy="2359025"/>
              </a:xfrm>
              <a:prstGeom prst="rect">
                <a:avLst/>
              </a:prstGeom>
              <a:noFill/>
            </p:spPr>
          </p:pic>
          <p:sp>
            <p:nvSpPr>
              <p:cNvPr id="6" name="Ellipse 5"/>
              <p:cNvSpPr/>
              <p:nvPr/>
            </p:nvSpPr>
            <p:spPr>
              <a:xfrm>
                <a:off x="4681837" y="3936605"/>
                <a:ext cx="780179" cy="7646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" name="Groupe 4"/>
            <p:cNvGrpSpPr/>
            <p:nvPr/>
          </p:nvGrpSpPr>
          <p:grpSpPr>
            <a:xfrm>
              <a:off x="4845430" y="3926687"/>
              <a:ext cx="685370" cy="649927"/>
              <a:chOff x="6223233" y="4120260"/>
              <a:chExt cx="685370" cy="649927"/>
            </a:xfrm>
          </p:grpSpPr>
          <p:sp>
            <p:nvSpPr>
              <p:cNvPr id="7" name="Bulle ronde 6"/>
              <p:cNvSpPr/>
              <p:nvPr/>
            </p:nvSpPr>
            <p:spPr>
              <a:xfrm>
                <a:off x="6223233" y="4120260"/>
                <a:ext cx="685370" cy="649927"/>
              </a:xfrm>
              <a:prstGeom prst="wedgeEllipseCallout">
                <a:avLst>
                  <a:gd name="adj1" fmla="val -47320"/>
                  <a:gd name="adj2" fmla="val 78337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1220075">
                <a:off x="6446146" y="4198600"/>
                <a:ext cx="223535" cy="5044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7" name="Groupe 26"/>
          <p:cNvGrpSpPr/>
          <p:nvPr/>
        </p:nvGrpSpPr>
        <p:grpSpPr>
          <a:xfrm>
            <a:off x="7292173" y="4289695"/>
            <a:ext cx="1992183" cy="1868931"/>
            <a:chOff x="3971633" y="1909011"/>
            <a:chExt cx="5027988" cy="5027988"/>
          </a:xfrm>
        </p:grpSpPr>
        <p:grpSp>
          <p:nvGrpSpPr>
            <p:cNvPr id="28" name="Groupe 27"/>
            <p:cNvGrpSpPr/>
            <p:nvPr/>
          </p:nvGrpSpPr>
          <p:grpSpPr>
            <a:xfrm>
              <a:off x="3971633" y="1909011"/>
              <a:ext cx="5027988" cy="5027988"/>
              <a:chOff x="3971633" y="1909011"/>
              <a:chExt cx="5027988" cy="5027988"/>
            </a:xfrm>
          </p:grpSpPr>
          <p:grpSp>
            <p:nvGrpSpPr>
              <p:cNvPr id="30" name="Groupe 29"/>
              <p:cNvGrpSpPr/>
              <p:nvPr/>
            </p:nvGrpSpPr>
            <p:grpSpPr>
              <a:xfrm>
                <a:off x="3971633" y="1909011"/>
                <a:ext cx="5027988" cy="5027988"/>
                <a:chOff x="3971633" y="1909011"/>
                <a:chExt cx="5027988" cy="5027988"/>
              </a:xfrm>
            </p:grpSpPr>
            <p:pic>
              <p:nvPicPr>
                <p:cNvPr id="32" name="Picture 6" descr="http://www.arasaac.org/classes/img/thumbnail.php?i=c2l6ZT0zMDAmcnV0YT0uLi8uLi9yZXBvc2l0b3Jpby9vcmlnaW5hbGVzLzIxNTMzLnBuZw==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3971633" y="1909011"/>
                  <a:ext cx="5027988" cy="5027988"/>
                </a:xfrm>
                <a:prstGeom prst="rect">
                  <a:avLst/>
                </a:prstGeom>
                <a:noFill/>
              </p:spPr>
            </p:pic>
            <p:sp>
              <p:nvSpPr>
                <p:cNvPr id="33" name="Ellipse 32"/>
                <p:cNvSpPr/>
                <p:nvPr/>
              </p:nvSpPr>
              <p:spPr>
                <a:xfrm>
                  <a:off x="4027780" y="3599085"/>
                  <a:ext cx="1435772" cy="142774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31" name="Image 30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8145" y="3935964"/>
                <a:ext cx="1524003" cy="1524003"/>
              </a:xfrm>
              <a:prstGeom prst="rect">
                <a:avLst/>
              </a:prstGeom>
            </p:spPr>
          </p:pic>
        </p:grpSp>
        <p:sp>
          <p:nvSpPr>
            <p:cNvPr id="29" name="Ellipse 28"/>
            <p:cNvSpPr/>
            <p:nvPr/>
          </p:nvSpPr>
          <p:spPr>
            <a:xfrm>
              <a:off x="5085348" y="4876800"/>
              <a:ext cx="561474" cy="5133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1091299" y="6136744"/>
            <a:ext cx="11298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Faire un signalement                         Donner </a:t>
            </a:r>
            <a:r>
              <a:rPr lang="fr-FR" dirty="0"/>
              <a:t>un </a:t>
            </a:r>
            <a:r>
              <a:rPr lang="fr-FR" dirty="0" smtClean="0"/>
              <a:t>avertissement                Renvoi, licenciement                    Prison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                            </a:t>
            </a:r>
            <a:endParaRPr lang="fr-FR" dirty="0"/>
          </a:p>
        </p:txBody>
      </p:sp>
      <p:cxnSp>
        <p:nvCxnSpPr>
          <p:cNvPr id="34" name="Connecteur droit 33"/>
          <p:cNvCxnSpPr/>
          <p:nvPr/>
        </p:nvCxnSpPr>
        <p:spPr>
          <a:xfrm>
            <a:off x="0" y="3919659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0" y="1505419"/>
            <a:ext cx="12192000" cy="194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èche droite 35"/>
          <p:cNvSpPr/>
          <p:nvPr/>
        </p:nvSpPr>
        <p:spPr>
          <a:xfrm>
            <a:off x="249328" y="1042602"/>
            <a:ext cx="1683179" cy="400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96" y="1923630"/>
            <a:ext cx="1524003" cy="1524003"/>
          </a:xfrm>
          <a:prstGeom prst="rect">
            <a:avLst/>
          </a:prstGeom>
        </p:spPr>
      </p:pic>
      <p:pic>
        <p:nvPicPr>
          <p:cNvPr id="38" name="Picture 2" descr="http://www.arasaac.org/classes/img/thumbnail.php?i=c2l6ZT0zMDAmcnV0YT0uLi8uLi9yZXBvc2l0b3Jpby9vcmlnaW5hbGVzLzk4OTkucG5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3030" y="2176192"/>
            <a:ext cx="1158984" cy="1158984"/>
          </a:xfrm>
          <a:prstGeom prst="rect">
            <a:avLst/>
          </a:prstGeom>
          <a:noFill/>
        </p:spPr>
      </p:pic>
      <p:pic>
        <p:nvPicPr>
          <p:cNvPr id="3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68667" y="2176192"/>
            <a:ext cx="1219894" cy="121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249328" y="3477585"/>
            <a:ext cx="411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Informer les professionnels de la </a:t>
            </a:r>
            <a:r>
              <a:rPr lang="fr-FR" dirty="0" smtClean="0"/>
              <a:t>situation</a:t>
            </a:r>
            <a:endParaRPr lang="fr-FR" dirty="0"/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06" y="89760"/>
            <a:ext cx="962981" cy="96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8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rasaac.org/classes/img/thumbnail.php?i=c2l6ZT0zMDAmcnV0YT0uLi8uLi9yZXBvc2l0b3Jpby9vcmlnaW5hbGVzLzExNzA2LnBuZw=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7751" y="4042372"/>
            <a:ext cx="2397156" cy="2397156"/>
          </a:xfrm>
          <a:prstGeom prst="rect">
            <a:avLst/>
          </a:prstGeom>
          <a:noFill/>
        </p:spPr>
      </p:pic>
      <p:grpSp>
        <p:nvGrpSpPr>
          <p:cNvPr id="19" name="Group 10"/>
          <p:cNvGrpSpPr>
            <a:grpSpLocks/>
          </p:cNvGrpSpPr>
          <p:nvPr/>
        </p:nvGrpSpPr>
        <p:grpSpPr bwMode="auto">
          <a:xfrm>
            <a:off x="1389969" y="4042372"/>
            <a:ext cx="2338638" cy="2125920"/>
            <a:chOff x="1488" y="1008"/>
            <a:chExt cx="2400" cy="2400"/>
          </a:xfrm>
        </p:grpSpPr>
        <p:pic>
          <p:nvPicPr>
            <p:cNvPr id="20" name="Picture 4" descr="feuilles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008"/>
              <a:ext cx="2400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392"/>
              <a:ext cx="654" cy="1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2"/>
          <a:stretch/>
        </p:blipFill>
        <p:spPr>
          <a:xfrm>
            <a:off x="5090056" y="4147421"/>
            <a:ext cx="2536138" cy="21662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5550" y="101884"/>
            <a:ext cx="10515600" cy="1325563"/>
          </a:xfrm>
        </p:spPr>
        <p:txBody>
          <a:bodyPr/>
          <a:lstStyle/>
          <a:p>
            <a:r>
              <a:rPr lang="fr-FR" b="1" dirty="0" smtClean="0"/>
              <a:t>Que faire pour l’organisation  ?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800" dirty="0"/>
              <a:t>révision du planning, des procédures…</a:t>
            </a:r>
          </a:p>
        </p:txBody>
      </p:sp>
      <p:pic>
        <p:nvPicPr>
          <p:cNvPr id="14" name="Picture 25" descr="H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51" y="261828"/>
            <a:ext cx="800243" cy="80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790700" y="5962406"/>
            <a:ext cx="9901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règlement                                                Les plannings                                             L’organisation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                                                                                                                          Les procédures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516" y="6082335"/>
            <a:ext cx="1185534" cy="751229"/>
          </a:xfrm>
          <a:prstGeom prst="rect">
            <a:avLst/>
          </a:prstGeom>
        </p:spPr>
      </p:pic>
      <p:pic>
        <p:nvPicPr>
          <p:cNvPr id="1026" name="Picture 2" descr="D:\OneDrive\ARASAAC_TEMP\PNG_COLOR\reescribi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16242" y="1839202"/>
            <a:ext cx="1668206" cy="1668206"/>
          </a:xfrm>
          <a:prstGeom prst="rect">
            <a:avLst/>
          </a:prstGeom>
          <a:noFill/>
        </p:spPr>
      </p:pic>
      <p:cxnSp>
        <p:nvCxnSpPr>
          <p:cNvPr id="24" name="Connecteur droit 23"/>
          <p:cNvCxnSpPr/>
          <p:nvPr/>
        </p:nvCxnSpPr>
        <p:spPr>
          <a:xfrm>
            <a:off x="32516" y="3720745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5728895" y="2978149"/>
            <a:ext cx="1012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 </a:t>
            </a:r>
            <a:r>
              <a:rPr lang="fr-FR" dirty="0"/>
              <a:t>é</a:t>
            </a:r>
            <a:r>
              <a:rPr lang="fr-FR" dirty="0" smtClean="0"/>
              <a:t>crire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833256" y="1854122"/>
            <a:ext cx="2054431" cy="16532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/>
          <p:cNvCxnSpPr/>
          <p:nvPr/>
        </p:nvCxnSpPr>
        <p:spPr>
          <a:xfrm flipV="1">
            <a:off x="-83127" y="1505419"/>
            <a:ext cx="12275127" cy="146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èche droite 22"/>
          <p:cNvSpPr/>
          <p:nvPr/>
        </p:nvSpPr>
        <p:spPr>
          <a:xfrm>
            <a:off x="107521" y="1064974"/>
            <a:ext cx="1683179" cy="400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6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26669" y="103113"/>
            <a:ext cx="10982775" cy="1325563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Que faire pour le lieu de vie ?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000" dirty="0"/>
              <a:t>A</a:t>
            </a:r>
            <a:r>
              <a:rPr lang="fr-FR" sz="2000" dirty="0" smtClean="0"/>
              <a:t>ménagement </a:t>
            </a:r>
            <a:r>
              <a:rPr lang="fr-FR" sz="2000" dirty="0"/>
              <a:t>ou réparation des locaux ou </a:t>
            </a:r>
            <a:r>
              <a:rPr lang="fr-FR" sz="2000" dirty="0" smtClean="0"/>
              <a:t>équipements, </a:t>
            </a:r>
            <a:br>
              <a:rPr lang="fr-FR" sz="2000" dirty="0" smtClean="0"/>
            </a:br>
            <a:r>
              <a:rPr lang="fr-FR" sz="2000" dirty="0" smtClean="0"/>
              <a:t>information </a:t>
            </a:r>
            <a:r>
              <a:rPr lang="fr-FR" sz="2000" dirty="0"/>
              <a:t>ou communication interne et/ou externe, demande d’aide ou d’appui,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notamment </a:t>
            </a:r>
            <a:r>
              <a:rPr lang="fr-FR" sz="2000" dirty="0"/>
              <a:t>à l’autorité administrative, activation d’une cellule de crise, activation d’un plan…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735" y="1919286"/>
            <a:ext cx="1524003" cy="1524003"/>
          </a:xfrm>
          <a:prstGeom prst="rect">
            <a:avLst/>
          </a:prstGeom>
        </p:spPr>
      </p:pic>
      <p:pic>
        <p:nvPicPr>
          <p:cNvPr id="11" name="Picture 25" descr="H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309" y="1822746"/>
            <a:ext cx="1561414" cy="156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33" y="4345472"/>
            <a:ext cx="1985167" cy="1985167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581677" y="6324234"/>
            <a:ext cx="2228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Prendre des décisions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84738" y="3383280"/>
            <a:ext cx="802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	Réparer                 	 Homme d’entretien                                            Locaux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834023" y="6330639"/>
            <a:ext cx="1895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Faire des réunions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8368911" y="6330639"/>
            <a:ext cx="388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Est-ce que vous pensez à autre chose  ?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516" y="6324234"/>
            <a:ext cx="803787" cy="50933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38498" y="4139368"/>
            <a:ext cx="2322093" cy="2191271"/>
          </a:xfrm>
          <a:prstGeom prst="rect">
            <a:avLst/>
          </a:prstGeom>
        </p:spPr>
      </p:pic>
      <p:pic>
        <p:nvPicPr>
          <p:cNvPr id="3078" name="Picture 6" descr="http://www.arasaac.org/classes/img/thumbnail.php?i=c2l6ZT0zMDAmcnV0YT0uLi8uLi9yZXBvc2l0b3Jpby9vcmlnaW5hbGVzLzcxMjcucG5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969" y="1995854"/>
            <a:ext cx="1380392" cy="1380392"/>
          </a:xfrm>
          <a:prstGeom prst="rect">
            <a:avLst/>
          </a:prstGeom>
          <a:noFill/>
        </p:spPr>
      </p:pic>
      <p:pic>
        <p:nvPicPr>
          <p:cNvPr id="4098" name="Picture 2" descr="http://www.arasaac.org/classes/img/thumbnail.php?i=c2l6ZT0zMDAmcnV0YT0uLi8uLi9yZXBvc2l0b3Jpby9vcmlnaW5hbGVzLzY1NjAucG5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45922" y="1984376"/>
            <a:ext cx="1374286" cy="1374286"/>
          </a:xfrm>
          <a:prstGeom prst="rect">
            <a:avLst/>
          </a:prstGeom>
          <a:noFill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071" y="4208152"/>
            <a:ext cx="2209987" cy="2209987"/>
          </a:xfrm>
          <a:prstGeom prst="rect">
            <a:avLst/>
          </a:prstGeom>
        </p:spPr>
      </p:pic>
      <p:cxnSp>
        <p:nvCxnSpPr>
          <p:cNvPr id="24" name="Connecteur droit 23"/>
          <p:cNvCxnSpPr/>
          <p:nvPr/>
        </p:nvCxnSpPr>
        <p:spPr>
          <a:xfrm>
            <a:off x="60025" y="3789771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0" y="1505423"/>
            <a:ext cx="12192000" cy="509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èche droite 26"/>
          <p:cNvSpPr/>
          <p:nvPr/>
        </p:nvSpPr>
        <p:spPr>
          <a:xfrm>
            <a:off x="418182" y="994858"/>
            <a:ext cx="1683179" cy="400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9" y="198601"/>
            <a:ext cx="706581" cy="76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0165" y="13280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   </a:t>
            </a:r>
            <a:r>
              <a:rPr lang="fr-FR" b="1" dirty="0" smtClean="0"/>
              <a:t>Après ?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000" dirty="0"/>
              <a:t>Suites administratives ou judiciaires, Enquête de police,  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000" dirty="0" smtClean="0"/>
              <a:t>Dépôt </a:t>
            </a:r>
            <a:r>
              <a:rPr lang="fr-FR" sz="3000" dirty="0"/>
              <a:t>de plainte, </a:t>
            </a:r>
            <a:r>
              <a:rPr lang="fr-FR" sz="3000" dirty="0" smtClean="0"/>
              <a:t>Signalement </a:t>
            </a:r>
            <a:r>
              <a:rPr lang="fr-FR" sz="3000" dirty="0"/>
              <a:t>au procureur de la République</a:t>
            </a:r>
            <a:br>
              <a:rPr lang="fr-FR" sz="3000" dirty="0"/>
            </a:br>
            <a:endParaRPr lang="fr-FR" sz="3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408" y="1668064"/>
            <a:ext cx="1668369" cy="166836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381" y="3992763"/>
            <a:ext cx="2209802" cy="220980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80790" y="5305424"/>
            <a:ext cx="1895475" cy="11525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90326" y="3419626"/>
            <a:ext cx="662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Faire une enquête                                                                               Police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965960" y="6457949"/>
            <a:ext cx="7731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Déposer une plainte à la Police                                          Signalement au procureur 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516" y="6305797"/>
            <a:ext cx="832883" cy="527767"/>
          </a:xfrm>
          <a:prstGeom prst="rect">
            <a:avLst/>
          </a:prstGeom>
        </p:spPr>
      </p:pic>
      <p:pic>
        <p:nvPicPr>
          <p:cNvPr id="2053" name="Picture 5" descr="D:\OneDrive\ARASAAC_TEMP\PNG_COLOR\presentar_denuncia_comisari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80492" y="3922959"/>
            <a:ext cx="2567353" cy="2567353"/>
          </a:xfrm>
          <a:prstGeom prst="rect">
            <a:avLst/>
          </a:prstGeom>
          <a:noFill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21" y="1890478"/>
            <a:ext cx="1561511" cy="1561511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0" y="3788958"/>
            <a:ext cx="122245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0" y="1458372"/>
            <a:ext cx="12192000" cy="237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èche droite 20"/>
          <p:cNvSpPr/>
          <p:nvPr/>
        </p:nvSpPr>
        <p:spPr>
          <a:xfrm>
            <a:off x="376460" y="1031882"/>
            <a:ext cx="1683179" cy="400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6" y="325299"/>
            <a:ext cx="706583" cy="70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7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3965" y="1100411"/>
            <a:ext cx="10515600" cy="4981923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Tous les </a:t>
            </a:r>
            <a:r>
              <a:rPr lang="fr-FR" dirty="0" err="1" smtClean="0"/>
              <a:t>pictos</a:t>
            </a:r>
            <a:r>
              <a:rPr lang="fr-FR" dirty="0" smtClean="0"/>
              <a:t> sont issus des banques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 smtClean="0"/>
              <a:t>ARASAAC (</a:t>
            </a:r>
            <a:r>
              <a:rPr lang="fr-FR" dirty="0" smtClean="0">
                <a:hlinkClick r:id="rId2"/>
              </a:rPr>
              <a:t>http://arasaac.org</a:t>
            </a:r>
            <a:r>
              <a:rPr lang="fr-FR" dirty="0" smtClean="0"/>
              <a:t>),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 err="1" smtClean="0"/>
              <a:t>Sclera</a:t>
            </a:r>
            <a:r>
              <a:rPr lang="fr-FR" dirty="0" smtClean="0"/>
              <a:t> </a:t>
            </a:r>
            <a:r>
              <a:rPr lang="fr-FR" dirty="0"/>
              <a:t>(</a:t>
            </a:r>
            <a:r>
              <a:rPr lang="fr-FR" dirty="0">
                <a:hlinkClick r:id="rId3"/>
              </a:rPr>
              <a:t>http://www.sclera.be/fr</a:t>
            </a:r>
            <a:r>
              <a:rPr lang="fr-FR" dirty="0" smtClean="0">
                <a:hlinkClick r:id="rId3"/>
              </a:rPr>
              <a:t>/</a:t>
            </a:r>
            <a:r>
              <a:rPr lang="fr-FR" dirty="0" smtClean="0"/>
              <a:t>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 smtClean="0"/>
              <a:t>ou </a:t>
            </a:r>
            <a:r>
              <a:rPr lang="fr-FR" dirty="0" err="1" smtClean="0"/>
              <a:t>Parlépicto</a:t>
            </a:r>
            <a:r>
              <a:rPr lang="fr-FR" dirty="0"/>
              <a:t> (</a:t>
            </a:r>
            <a:r>
              <a:rPr lang="fr-FR" dirty="0">
                <a:hlinkClick r:id="rId4"/>
              </a:rPr>
              <a:t>http://cscoe.recit.qc.ca/index.php/pictogrammespictogestes/parlerpictosbanque-de-pictos/banque-de-pictogrammes</a:t>
            </a:r>
            <a:r>
              <a:rPr lang="fr-FR" dirty="0" smtClean="0">
                <a:hlinkClick r:id="rId4"/>
              </a:rPr>
              <a:t>/</a:t>
            </a:r>
            <a:r>
              <a:rPr lang="fr-FR" dirty="0" smtClean="0"/>
              <a:t> ),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 smtClean="0"/>
              <a:t>ou ont même été conçus précisément pour ce document. </a:t>
            </a:r>
          </a:p>
          <a:p>
            <a:r>
              <a:rPr lang="fr-FR" sz="3200" dirty="0" smtClean="0"/>
              <a:t>Ils </a:t>
            </a:r>
            <a:r>
              <a:rPr lang="fr-FR" sz="3200" dirty="0"/>
              <a:t>sont libres de droit.</a:t>
            </a:r>
          </a:p>
          <a:p>
            <a:r>
              <a:rPr lang="fr-FR" dirty="0"/>
              <a:t>Doc à utiliser en adaptant, en </a:t>
            </a:r>
            <a:r>
              <a:rPr lang="fr-FR" dirty="0" smtClean="0"/>
              <a:t>découpant si besoin, en manipulant les images, mais en tous les cas, en pointant les images quand on prononce le mot correspondant. </a:t>
            </a:r>
          </a:p>
          <a:p>
            <a:r>
              <a:rPr lang="fr-FR" dirty="0" smtClean="0"/>
              <a:t>Parler et pointer assez lentement.  Ne pas hésiter à accompagner de mime.</a:t>
            </a:r>
          </a:p>
          <a:p>
            <a:r>
              <a:rPr lang="fr-FR" dirty="0" smtClean="0"/>
              <a:t>Ce doc est encore à amender.</a:t>
            </a:r>
          </a:p>
          <a:p>
            <a:r>
              <a:rPr lang="fr-FR" dirty="0" smtClean="0"/>
              <a:t>Merci de vos retours. </a:t>
            </a:r>
          </a:p>
          <a:p>
            <a:r>
              <a:rPr lang="fr-FR" dirty="0" smtClean="0"/>
              <a:t>Elisabeth </a:t>
            </a:r>
            <a:r>
              <a:rPr lang="fr-FR" dirty="0" err="1" smtClean="0"/>
              <a:t>Negre</a:t>
            </a:r>
            <a:r>
              <a:rPr lang="fr-FR" dirty="0"/>
              <a:t> </a:t>
            </a:r>
            <a:r>
              <a:rPr lang="fr-FR" dirty="0" smtClean="0"/>
              <a:t>   </a:t>
            </a:r>
            <a:r>
              <a:rPr lang="fr-FR" dirty="0" smtClean="0">
                <a:hlinkClick r:id="rId5"/>
              </a:rPr>
              <a:t>Elisabeth.cataix-negre@apf.asso.fr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16" y="6082335"/>
            <a:ext cx="1185534" cy="75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" y="4649638"/>
            <a:ext cx="2208361" cy="220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35396" y="4701396"/>
            <a:ext cx="2156604" cy="215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47881" y="-14734"/>
            <a:ext cx="2429929" cy="214297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24" y="2264251"/>
            <a:ext cx="2047880" cy="20478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053" y="2183117"/>
            <a:ext cx="2047880" cy="2047880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10036857" y="2343119"/>
            <a:ext cx="1938339" cy="1766885"/>
            <a:chOff x="9720259" y="2214565"/>
            <a:chExt cx="1938339" cy="1766885"/>
          </a:xfrm>
        </p:grpSpPr>
        <p:cxnSp>
          <p:nvCxnSpPr>
            <p:cNvPr id="9" name="Connecteur droit 8"/>
            <p:cNvCxnSpPr/>
            <p:nvPr/>
          </p:nvCxnSpPr>
          <p:spPr>
            <a:xfrm flipH="1">
              <a:off x="9758357" y="2214565"/>
              <a:ext cx="1900241" cy="174783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9720259" y="2214565"/>
              <a:ext cx="1862141" cy="176688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524" y="113109"/>
            <a:ext cx="1791335" cy="168421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701475" y="-21914"/>
            <a:ext cx="2519362" cy="21145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63186" y="131724"/>
            <a:ext cx="1705615" cy="1603618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flipH="1">
            <a:off x="9959522" y="69015"/>
            <a:ext cx="1993110" cy="18241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0053580" y="22881"/>
            <a:ext cx="1804994" cy="17744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0232865" y="1642825"/>
            <a:ext cx="178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J’aime pas </a:t>
            </a:r>
            <a:endParaRPr lang="fr-FR" sz="28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837784" y="4067794"/>
            <a:ext cx="977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Ca va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180228" y="5280687"/>
            <a:ext cx="16520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OUI                   OK</a:t>
            </a:r>
          </a:p>
          <a:p>
            <a:r>
              <a:rPr lang="fr-FR" sz="2800" b="1" dirty="0"/>
              <a:t>C’est bien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627697" y="5250148"/>
            <a:ext cx="15773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NON</a:t>
            </a:r>
          </a:p>
          <a:p>
            <a:r>
              <a:rPr lang="fr-FR" sz="2800" b="1" dirty="0"/>
              <a:t>C’est pas bien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5134903" y="4755877"/>
            <a:ext cx="2120401" cy="1950958"/>
            <a:chOff x="5360885" y="4762821"/>
            <a:chExt cx="2120401" cy="1950958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6666" y="4837506"/>
              <a:ext cx="1524003" cy="1524003"/>
            </a:xfrm>
            <a:prstGeom prst="rect">
              <a:avLst/>
            </a:prstGeom>
          </p:spPr>
        </p:pic>
        <p:sp>
          <p:nvSpPr>
            <p:cNvPr id="2" name="ZoneTexte 1"/>
            <p:cNvSpPr txBox="1"/>
            <p:nvPr/>
          </p:nvSpPr>
          <p:spPr>
            <a:xfrm>
              <a:off x="5514914" y="6190559"/>
              <a:ext cx="1966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/>
                <a:t>Autre chose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5360885" y="4762821"/>
              <a:ext cx="2086033" cy="1950958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8" name="Imag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231" y="151103"/>
            <a:ext cx="1525630" cy="152563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52557" y="1719279"/>
            <a:ext cx="111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J’aime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2024" y="2265306"/>
            <a:ext cx="2021697" cy="22304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0000760" y="2310742"/>
            <a:ext cx="2021697" cy="22304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10310273" y="4081892"/>
            <a:ext cx="1572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Ca </a:t>
            </a:r>
            <a:r>
              <a:rPr lang="fr-FR" sz="2800" b="1" dirty="0" smtClean="0"/>
              <a:t>va pas</a:t>
            </a:r>
            <a:endParaRPr lang="fr-FR" sz="2800" b="1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19" y="2347301"/>
            <a:ext cx="1492381" cy="149238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569255" y="42711"/>
            <a:ext cx="2021697" cy="208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5247082" y="2297859"/>
            <a:ext cx="2021697" cy="2197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6587677" y="1629915"/>
            <a:ext cx="2038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Professionnels</a:t>
            </a:r>
            <a:endParaRPr lang="fr-FR" sz="24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5308153" y="3665380"/>
            <a:ext cx="1946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  Personne </a:t>
            </a:r>
            <a:endParaRPr lang="fr-FR" sz="2400" b="1" dirty="0"/>
          </a:p>
          <a:p>
            <a:r>
              <a:rPr lang="fr-FR" sz="2400" b="1" dirty="0"/>
              <a:t>accompagnée</a:t>
            </a:r>
          </a:p>
        </p:txBody>
      </p:sp>
      <p:cxnSp>
        <p:nvCxnSpPr>
          <p:cNvPr id="36" name="Connecteur droit 35"/>
          <p:cNvCxnSpPr/>
          <p:nvPr/>
        </p:nvCxnSpPr>
        <p:spPr>
          <a:xfrm flipH="1">
            <a:off x="3771301" y="46809"/>
            <a:ext cx="23751" cy="68512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8692568" y="6734"/>
            <a:ext cx="13428" cy="68674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0" y="2186867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0" y="4591014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915045" y="41767"/>
            <a:ext cx="2021697" cy="208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3960968" y="1649342"/>
            <a:ext cx="19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Etablissement</a:t>
            </a:r>
            <a:endParaRPr lang="fr-FR" sz="2400" b="1" dirty="0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241" y="131724"/>
            <a:ext cx="1461535" cy="146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0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21756" y="163512"/>
            <a:ext cx="10515600" cy="6694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Date  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…………………….</a:t>
            </a:r>
            <a:endParaRPr lang="fr-FR" dirty="0"/>
          </a:p>
          <a:p>
            <a:pPr marL="0" indent="0">
              <a:buNone/>
            </a:pPr>
            <a:endParaRPr lang="fr-F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Etablissement : ………………………..</a:t>
            </a:r>
            <a:endParaRPr lang="fr-FR" dirty="0"/>
          </a:p>
          <a:p>
            <a:r>
              <a:rPr lang="fr-FR" dirty="0" smtClean="0"/>
              <a:t>Adresse</a:t>
            </a:r>
            <a:r>
              <a:rPr lang="fr-FR" dirty="0"/>
              <a:t> :  </a:t>
            </a:r>
          </a:p>
          <a:p>
            <a:r>
              <a:rPr lang="fr-FR" dirty="0"/>
              <a:t>Numéro de </a:t>
            </a:r>
            <a:r>
              <a:rPr lang="fr-FR" dirty="0" smtClean="0"/>
              <a:t>téléphone</a:t>
            </a:r>
            <a:r>
              <a:rPr lang="fr-FR" dirty="0"/>
              <a:t> : </a:t>
            </a:r>
          </a:p>
          <a:p>
            <a:r>
              <a:rPr lang="fr-FR" dirty="0" smtClean="0"/>
              <a:t>Courriel: 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Qui déclare ?</a:t>
            </a:r>
            <a:r>
              <a:rPr lang="fr-FR" dirty="0"/>
              <a:t> : </a:t>
            </a:r>
            <a:r>
              <a:rPr lang="fr-FR" dirty="0" smtClean="0"/>
              <a:t>……………………………………………………………………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9" y="170655"/>
            <a:ext cx="1166814" cy="116681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" y="2291128"/>
            <a:ext cx="1043781" cy="104378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26" y="2605880"/>
            <a:ext cx="742952" cy="7429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2"/>
          <a:stretch/>
        </p:blipFill>
        <p:spPr>
          <a:xfrm>
            <a:off x="80471" y="3612045"/>
            <a:ext cx="1104901" cy="93582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96" y="3510756"/>
            <a:ext cx="909642" cy="90964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21" y="5019501"/>
            <a:ext cx="1524003" cy="1524003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>
            <a:off x="2168525" y="11875"/>
            <a:ext cx="75407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516" y="6290441"/>
            <a:ext cx="857117" cy="543123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>
            <a:off x="0" y="1725672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0" y="4929335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4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9469" y="61716"/>
            <a:ext cx="8209903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            </a:t>
            </a:r>
            <a:r>
              <a:rPr lang="fr-FR" b="1" dirty="0" smtClean="0"/>
              <a:t>Quels problèmes ?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100" dirty="0" smtClean="0"/>
              <a:t>(institutionnels, météo, maladies , autre chose )?</a:t>
            </a:r>
            <a:endParaRPr lang="fr-FR" sz="31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" y="0"/>
            <a:ext cx="1524003" cy="152400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57" y="1929019"/>
            <a:ext cx="1511911" cy="15119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887" y="1629633"/>
            <a:ext cx="1871229" cy="18712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11" y="2107376"/>
            <a:ext cx="1238253" cy="123825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4704" y="4304509"/>
            <a:ext cx="1691659" cy="16916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85" y="4549246"/>
            <a:ext cx="1406258" cy="1406258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030" y="1955975"/>
            <a:ext cx="1236014" cy="1236014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47" y="1742594"/>
            <a:ext cx="1800225" cy="1800225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6" y="1718810"/>
            <a:ext cx="1647211" cy="164721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21" y="4546019"/>
            <a:ext cx="1524003" cy="152400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9805" y="3492239"/>
            <a:ext cx="12191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Etablissement           </a:t>
            </a:r>
            <a:r>
              <a:rPr lang="fr-FR" dirty="0" smtClean="0"/>
              <a:t>Chambre                Ascenseur                                 Mauvais temps         Pluie                      Inondation, </a:t>
            </a:r>
            <a:r>
              <a:rPr lang="fr-FR" dirty="0"/>
              <a:t>E</a:t>
            </a:r>
            <a:r>
              <a:rPr lang="fr-FR" dirty="0" smtClean="0"/>
              <a:t>au,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98433" y="6129515"/>
            <a:ext cx="11356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Problème                      Lumière                         Peur, inquiet                  Les gens                             Malade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516" y="6504102"/>
            <a:ext cx="519933" cy="32946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759156" y="48214"/>
            <a:ext cx="1371600" cy="1295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556519" cy="1524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554" name="Picture 2" descr="http://www.arasaac.org/classes/img/thumbnail.php?i=c2l6ZT0zMDAmcnV0YT0uLi8uLi9yZXBvc2l0b3Jpby9vcmlnaW5hbGVzLzMyODYwLnBuZw==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2443" y="4502989"/>
            <a:ext cx="1615296" cy="1615296"/>
          </a:xfrm>
          <a:prstGeom prst="rect">
            <a:avLst/>
          </a:prstGeom>
          <a:noFill/>
        </p:spPr>
      </p:pic>
      <p:cxnSp>
        <p:nvCxnSpPr>
          <p:cNvPr id="14" name="Connecteur droit 13"/>
          <p:cNvCxnSpPr/>
          <p:nvPr/>
        </p:nvCxnSpPr>
        <p:spPr>
          <a:xfrm>
            <a:off x="1556519" y="1524003"/>
            <a:ext cx="1063548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0" y="4171164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0" t="17435" r="13241" b="21999"/>
          <a:stretch/>
        </p:blipFill>
        <p:spPr>
          <a:xfrm>
            <a:off x="2414675" y="4494220"/>
            <a:ext cx="1014178" cy="151631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874259" y="3763911"/>
            <a:ext cx="527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Météo                                            Fuites, Débordement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31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2"/>
          <a:stretch/>
        </p:blipFill>
        <p:spPr>
          <a:xfrm>
            <a:off x="1466611" y="1100227"/>
            <a:ext cx="2126875" cy="1816718"/>
          </a:xfrm>
          <a:prstGeom prst="rect">
            <a:avLst/>
          </a:prstGeom>
        </p:spPr>
      </p:pic>
      <p:pic>
        <p:nvPicPr>
          <p:cNvPr id="22534" name="Picture 6" descr="http://www.arasaac.org/classes/img/thumbnail.php?i=c2l6ZT0zMDAmcnV0YT0uLi8uLi9yZXBvc2l0b3Jpby9vcmlnaW5hbGVzLzMyNDI3LnBuZw=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472" y="4918349"/>
            <a:ext cx="1626577" cy="1626577"/>
          </a:xfrm>
          <a:prstGeom prst="rect">
            <a:avLst/>
          </a:prstGeom>
          <a:noFill/>
        </p:spPr>
      </p:pic>
      <p:pic>
        <p:nvPicPr>
          <p:cNvPr id="35" name="Picture 13" descr="Bientraitance Donner du tem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3946" y="1049392"/>
            <a:ext cx="1567466" cy="156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4133" y="-2193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Problèmes avec les professionnels  ? Soin.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200" dirty="0" smtClean="0"/>
              <a:t>Erreur </a:t>
            </a:r>
            <a:r>
              <a:rPr lang="fr-FR" sz="2200" dirty="0"/>
              <a:t>dans les médicaments, traitement inadapté,  accompagnement </a:t>
            </a:r>
            <a:r>
              <a:rPr lang="fr-FR" sz="2200" dirty="0" smtClean="0"/>
              <a:t>peu </a:t>
            </a:r>
            <a:r>
              <a:rPr lang="fr-FR" sz="2200" dirty="0"/>
              <a:t>attentif</a:t>
            </a:r>
            <a:br>
              <a:rPr lang="fr-FR" sz="2200" dirty="0"/>
            </a:br>
            <a:endParaRPr lang="fr-FR" sz="27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59" y="4991970"/>
            <a:ext cx="1458110" cy="145811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1" y="3024120"/>
            <a:ext cx="1406123" cy="1406123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01" y="2955221"/>
            <a:ext cx="1524003" cy="1524003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776" y="3073621"/>
            <a:ext cx="1362631" cy="136263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995854" y="2548620"/>
            <a:ext cx="1004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Planning                                                   Temps durée                                   Prendre le temps                                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1073287" y="6450080"/>
            <a:ext cx="1125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Toilette                                                 WC                                                        Aide au repas                                 Médicaments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903696" y="4443652"/>
            <a:ext cx="1091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Interdit                                          Sorties                                                     Inquiet                                                    Aide</a:t>
            </a:r>
            <a:endParaRPr lang="fr-FR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899" y="6291277"/>
            <a:ext cx="855797" cy="542287"/>
          </a:xfrm>
          <a:prstGeom prst="rect">
            <a:avLst/>
          </a:prstGeom>
        </p:spPr>
      </p:pic>
      <p:pic>
        <p:nvPicPr>
          <p:cNvPr id="22532" name="Picture 4" descr="http://www.arasaac.org/classes/img/thumbnail.php?i=c2l6ZT0zMDAmcnV0YT0uLi8uLi9yZXBvc2l0b3Jpby9vcmlnaW5hbGVzLzMzOTM1LnBuZw==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1031" y="4918349"/>
            <a:ext cx="1611680" cy="1611680"/>
          </a:xfrm>
          <a:prstGeom prst="rect">
            <a:avLst/>
          </a:prstGeom>
          <a:noFill/>
        </p:spPr>
      </p:pic>
      <p:pic>
        <p:nvPicPr>
          <p:cNvPr id="22536" name="Picture 8" descr="http://www.arasaac.org/classes/img/thumbnail.php?i=c2l6ZT0zMDAmcnV0YT0uLi8uLi9yZXBvc2l0b3Jpby9vcmlnaW5hbGVzLzE1OTk0LnBuZw==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72857" y="5061713"/>
            <a:ext cx="1468316" cy="1468316"/>
          </a:xfrm>
          <a:prstGeom prst="rect">
            <a:avLst/>
          </a:prstGeom>
          <a:noFill/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68" y="2906241"/>
            <a:ext cx="1524003" cy="1524003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5384619" y="1175009"/>
            <a:ext cx="1441849" cy="1441849"/>
            <a:chOff x="4344968" y="1086085"/>
            <a:chExt cx="1441849" cy="1441849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968" y="1086085"/>
              <a:ext cx="1441849" cy="1441849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462" y="1216712"/>
              <a:ext cx="660033" cy="660033"/>
            </a:xfrm>
            <a:prstGeom prst="rect">
              <a:avLst/>
            </a:prstGeom>
          </p:spPr>
        </p:pic>
      </p:grpSp>
      <p:cxnSp>
        <p:nvCxnSpPr>
          <p:cNvPr id="28" name="Connecteur droit 27"/>
          <p:cNvCxnSpPr/>
          <p:nvPr/>
        </p:nvCxnSpPr>
        <p:spPr>
          <a:xfrm>
            <a:off x="0" y="4827784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0" y="2865703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0" y="1049392"/>
            <a:ext cx="12192000" cy="253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3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6550" y="-274898"/>
            <a:ext cx="10515600" cy="1325563"/>
          </a:xfrm>
        </p:spPr>
        <p:txBody>
          <a:bodyPr/>
          <a:lstStyle/>
          <a:p>
            <a:r>
              <a:rPr lang="fr-FR" b="1" dirty="0" smtClean="0"/>
              <a:t>Absence de professionnels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6905" y="586398"/>
            <a:ext cx="127270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700" dirty="0" smtClean="0">
                <a:latin typeface="+mj-lt"/>
                <a:ea typeface="+mj-ea"/>
                <a:cs typeface="+mj-cs"/>
              </a:rPr>
              <a:t>Turn</a:t>
            </a:r>
            <a:r>
              <a:rPr lang="fr-FR" sz="2700" dirty="0">
                <a:latin typeface="+mj-lt"/>
                <a:ea typeface="+mj-ea"/>
                <a:cs typeface="+mj-cs"/>
              </a:rPr>
              <a:t>-</a:t>
            </a:r>
            <a:r>
              <a:rPr lang="fr-FR" sz="2700" dirty="0" smtClean="0">
                <a:latin typeface="+mj-lt"/>
                <a:ea typeface="+mj-ea"/>
                <a:cs typeface="+mj-cs"/>
              </a:rPr>
              <a:t>over</a:t>
            </a:r>
            <a:r>
              <a:rPr lang="fr-FR" sz="2700" dirty="0">
                <a:latin typeface="+mj-lt"/>
                <a:ea typeface="+mj-ea"/>
                <a:cs typeface="+mj-cs"/>
              </a:rPr>
              <a:t>, </a:t>
            </a:r>
            <a:r>
              <a:rPr lang="fr-FR" sz="2700" dirty="0" smtClean="0">
                <a:latin typeface="+mj-lt"/>
                <a:ea typeface="+mj-ea"/>
                <a:cs typeface="+mj-cs"/>
              </a:rPr>
              <a:t>grève…  mettant </a:t>
            </a:r>
            <a:r>
              <a:rPr lang="fr-FR" sz="2700" dirty="0">
                <a:latin typeface="+mj-lt"/>
                <a:ea typeface="+mj-ea"/>
                <a:cs typeface="+mj-cs"/>
              </a:rPr>
              <a:t>en difficulté l’effectivité de la prise en </a:t>
            </a:r>
            <a:r>
              <a:rPr lang="fr-FR" sz="2700" dirty="0" smtClean="0">
                <a:latin typeface="+mj-lt"/>
                <a:ea typeface="+mj-ea"/>
                <a:cs typeface="+mj-cs"/>
              </a:rPr>
              <a:t>charge </a:t>
            </a:r>
          </a:p>
          <a:p>
            <a:pPr marL="0" indent="0">
              <a:buNone/>
            </a:pPr>
            <a:r>
              <a:rPr lang="fr-FR" sz="2700" dirty="0" smtClean="0">
                <a:latin typeface="+mj-lt"/>
                <a:ea typeface="+mj-ea"/>
                <a:cs typeface="+mj-cs"/>
              </a:rPr>
              <a:t>ou </a:t>
            </a:r>
            <a:r>
              <a:rPr lang="fr-FR" sz="2700" dirty="0">
                <a:latin typeface="+mj-lt"/>
                <a:ea typeface="+mj-ea"/>
                <a:cs typeface="+mj-cs"/>
              </a:rPr>
              <a:t>la sécurité des personnes accueillies.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46" y="1723559"/>
            <a:ext cx="1524003" cy="152400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12" y="2000066"/>
            <a:ext cx="1524003" cy="1524003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2255614" y="4038189"/>
            <a:ext cx="1887475" cy="2157110"/>
            <a:chOff x="2569764" y="3850481"/>
            <a:chExt cx="1887475" cy="2157110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11" t="5951" r="18530" b="22165"/>
            <a:stretch/>
          </p:blipFill>
          <p:spPr>
            <a:xfrm>
              <a:off x="2659856" y="4098437"/>
              <a:ext cx="1680054" cy="190915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2569764" y="3905250"/>
              <a:ext cx="412618" cy="385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44621" y="3850481"/>
              <a:ext cx="412618" cy="385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Flèche droite 19"/>
          <p:cNvSpPr/>
          <p:nvPr/>
        </p:nvSpPr>
        <p:spPr>
          <a:xfrm rot="5400000">
            <a:off x="8716765" y="4818891"/>
            <a:ext cx="1496000" cy="25942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 rot="1128157">
            <a:off x="5461303" y="4681032"/>
            <a:ext cx="2508761" cy="5351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465575" y="3356590"/>
            <a:ext cx="11285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Pas assez de professionnels                         Absences des professionnels                               Ca change tout le temps</a:t>
            </a:r>
          </a:p>
          <a:p>
            <a:r>
              <a:rPr lang="fr-FR" dirty="0" smtClean="0"/>
              <a:t>                                                                                                                                                                     Turn</a:t>
            </a:r>
            <a:r>
              <a:rPr lang="fr-FR" dirty="0"/>
              <a:t>-</a:t>
            </a:r>
            <a:r>
              <a:rPr lang="fr-FR" dirty="0" smtClean="0"/>
              <a:t>over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2659856" y="6326834"/>
            <a:ext cx="938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Rien à faire                                             Ca va moins bien                              Moins de sécurité</a:t>
            </a:r>
            <a:endParaRPr lang="fr-FR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516" y="6284737"/>
            <a:ext cx="866118" cy="548827"/>
          </a:xfrm>
          <a:prstGeom prst="rect">
            <a:avLst/>
          </a:prstGeom>
        </p:spPr>
      </p:pic>
      <p:pic>
        <p:nvPicPr>
          <p:cNvPr id="21506" name="Picture 2" descr="http://www.arasaac.org/classes/img/thumbnail.php?i=c2l6ZT0zMDAmcnV0YT0uLi8uLi9yZXBvc2l0b3Jpby9vcmlnaW5hbGVzLzExMzE0LnBuZw=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59" y="1598342"/>
            <a:ext cx="1888886" cy="1888886"/>
          </a:xfrm>
          <a:prstGeom prst="rect">
            <a:avLst/>
          </a:prstGeom>
          <a:noFill/>
        </p:spPr>
      </p:pic>
      <p:pic>
        <p:nvPicPr>
          <p:cNvPr id="22530" name="Picture 2" descr="http://www.arasaac.org/classes/img/thumbnail.php?i=c2l6ZT0zMDAmcnV0YT0uLi8uLi9yZXBvc2l0b3Jpby9vcmlnaW5hbGVzLzY1OTkucG5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3643" y="4001647"/>
            <a:ext cx="2012112" cy="2012112"/>
          </a:xfrm>
          <a:prstGeom prst="rect">
            <a:avLst/>
          </a:prstGeom>
          <a:noFill/>
        </p:spPr>
      </p:pic>
      <p:pic>
        <p:nvPicPr>
          <p:cNvPr id="22531" name="Picture 3" descr="D:\OneDrive\ARASAAC_TEMP\PNG_COLOR\cambiar_turno.png"/>
          <p:cNvPicPr>
            <a:picLocks noChangeAspect="1" noChangeArrowheads="1"/>
          </p:cNvPicPr>
          <p:nvPr/>
        </p:nvPicPr>
        <p:blipFill>
          <a:blip r:embed="rId8" cstate="print"/>
          <a:srcRect t="13927" b="13980"/>
          <a:stretch>
            <a:fillRect/>
          </a:stretch>
        </p:blipFill>
        <p:spPr bwMode="auto">
          <a:xfrm>
            <a:off x="8514271" y="1618429"/>
            <a:ext cx="2493485" cy="1797632"/>
          </a:xfrm>
          <a:prstGeom prst="rect">
            <a:avLst/>
          </a:prstGeom>
          <a:noFill/>
        </p:spPr>
      </p:pic>
      <p:cxnSp>
        <p:nvCxnSpPr>
          <p:cNvPr id="24" name="Connecteur droit 23"/>
          <p:cNvCxnSpPr/>
          <p:nvPr/>
        </p:nvCxnSpPr>
        <p:spPr>
          <a:xfrm>
            <a:off x="-22132" y="4002921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-22132" y="1508166"/>
            <a:ext cx="12214132" cy="26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02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02" y="181048"/>
            <a:ext cx="1230314" cy="1230314"/>
          </a:xfrm>
          <a:prstGeom prst="rect">
            <a:avLst/>
          </a:prstGeom>
        </p:spPr>
      </p:pic>
      <p:sp>
        <p:nvSpPr>
          <p:cNvPr id="43" name="Titre 1"/>
          <p:cNvSpPr>
            <a:spLocks noGrp="1"/>
          </p:cNvSpPr>
          <p:nvPr>
            <p:ph type="title"/>
          </p:nvPr>
        </p:nvSpPr>
        <p:spPr>
          <a:xfrm>
            <a:off x="239522" y="261571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/>
              <a:t>Violence?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916634" y="1505726"/>
            <a:ext cx="8454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                Inquiet , peur              Triste, se sentir pas bien            Enervé                        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518260" y="3879934"/>
            <a:ext cx="1136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Vol                                      Mordre                                                Se moquer                                            Donner des coups</a:t>
            </a:r>
            <a:endParaRPr lang="fr-FR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16" y="6352599"/>
            <a:ext cx="759023" cy="4809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812" y="2230310"/>
            <a:ext cx="1713662" cy="171366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27" y="2395808"/>
            <a:ext cx="1524003" cy="152400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1" y="2103748"/>
            <a:ext cx="1778138" cy="177813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727" y="32305"/>
            <a:ext cx="1524003" cy="1524003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5"/>
          <a:stretch/>
        </p:blipFill>
        <p:spPr>
          <a:xfrm>
            <a:off x="6144126" y="2177979"/>
            <a:ext cx="2057768" cy="1694007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0988" y="44915"/>
            <a:ext cx="1436878" cy="1420550"/>
          </a:xfrm>
          <a:prstGeom prst="rect">
            <a:avLst/>
          </a:prstGeom>
        </p:spPr>
      </p:pic>
      <p:cxnSp>
        <p:nvCxnSpPr>
          <p:cNvPr id="27" name="Connecteur droit 26"/>
          <p:cNvCxnSpPr/>
          <p:nvPr/>
        </p:nvCxnSpPr>
        <p:spPr>
          <a:xfrm>
            <a:off x="0" y="1867143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0" y="4264891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555" y="4400684"/>
            <a:ext cx="1524003" cy="1524003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318" y="4402540"/>
            <a:ext cx="1433042" cy="1433042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-158428" y="5983267"/>
            <a:ext cx="12045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       Frapper à la porte                            Cracher                                     Crier,  Trop de bruit                                 Faire tomber</a:t>
            </a:r>
            <a:endParaRPr lang="fr-FR" dirty="0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96" y="4524353"/>
            <a:ext cx="1524003" cy="1524003"/>
          </a:xfrm>
          <a:prstGeom prst="rect">
            <a:avLst/>
          </a:prstGeom>
        </p:spPr>
      </p:pic>
      <p:pic>
        <p:nvPicPr>
          <p:cNvPr id="42" name="Picture 2" descr="http://www.arasaac.org/classes/img/thumbnail.php?i=c2l6ZT0zMDAmcnV0YT0uLi8uLi9yZXBvc2l0b3Jpby9vcmlnaW5hbGVzLzQ2ODcucG5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6276" y="4524353"/>
            <a:ext cx="1483743" cy="1483743"/>
          </a:xfrm>
          <a:prstGeom prst="rect">
            <a:avLst/>
          </a:prstGeom>
          <a:noFill/>
        </p:spPr>
      </p:pic>
      <p:pic>
        <p:nvPicPr>
          <p:cNvPr id="44" name="Picture 4" descr="http://www.arasaac.org/classes/img/thumbnail.php?i=c2l6ZT0zMDAmcnV0YT0uLi8uLi9yZXBvc2l0b3Jpby9vcmlnaW5hbGVzLzMxMTI3LnBuZw==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03403" y="4818856"/>
            <a:ext cx="1024088" cy="1024088"/>
          </a:xfrm>
          <a:prstGeom prst="rect">
            <a:avLst/>
          </a:prstGeom>
          <a:noFill/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120" y="4424845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D:\OneDrive\ARASAAC_TEMP\PNG_COLOR\pedir_permis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046" y="2289012"/>
            <a:ext cx="1571768" cy="1571768"/>
          </a:xfrm>
          <a:prstGeom prst="rect">
            <a:avLst/>
          </a:prstGeom>
          <a:noFill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77" y="4559998"/>
            <a:ext cx="1432561" cy="143256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12" y="4733924"/>
            <a:ext cx="1524003" cy="152400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83" y="4672963"/>
            <a:ext cx="1524003" cy="152400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992" y="2420731"/>
            <a:ext cx="1430861" cy="143086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021" y="2483226"/>
            <a:ext cx="1409799" cy="1409799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1910892" y="6049759"/>
            <a:ext cx="3642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 Disparition                                            </a:t>
            </a:r>
          </a:p>
          <a:p>
            <a:r>
              <a:rPr lang="fr-FR" dirty="0" smtClean="0"/>
              <a:t> Où est la personne ? 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05" y="4462954"/>
            <a:ext cx="1682118" cy="1682118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828162" y="3806392"/>
            <a:ext cx="11363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Pas me demander                                 Casser une vitre                                  Casser                                    </a:t>
            </a:r>
          </a:p>
          <a:p>
            <a:r>
              <a:rPr lang="fr-FR" dirty="0"/>
              <a:t> </a:t>
            </a:r>
            <a:r>
              <a:rPr lang="fr-FR" dirty="0" smtClean="0"/>
              <a:t>  mon avis            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16" y="6353299"/>
            <a:ext cx="757919" cy="480265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7218616" y="6149668"/>
            <a:ext cx="3918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 Services de police ou de gendarmerie </a:t>
            </a:r>
          </a:p>
          <a:p>
            <a:r>
              <a:rPr lang="fr-FR" dirty="0"/>
              <a:t>   </a:t>
            </a:r>
            <a:r>
              <a:rPr lang="fr-FR" dirty="0" smtClean="0"/>
              <a:t>pour </a:t>
            </a:r>
            <a:r>
              <a:rPr lang="fr-FR" dirty="0"/>
              <a:t>rechercher la personne.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732046" y="2285701"/>
            <a:ext cx="1533531" cy="152400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0" y="2178373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0" y="4452723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919" y="39469"/>
            <a:ext cx="1928961" cy="1928961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70824" y="74701"/>
            <a:ext cx="1582412" cy="158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18050" y="39469"/>
            <a:ext cx="1508172" cy="150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e 36"/>
          <p:cNvGrpSpPr/>
          <p:nvPr/>
        </p:nvGrpSpPr>
        <p:grpSpPr>
          <a:xfrm>
            <a:off x="6853576" y="145214"/>
            <a:ext cx="1572027" cy="1524003"/>
            <a:chOff x="4195032" y="1870177"/>
            <a:chExt cx="1572027" cy="1524003"/>
          </a:xfrm>
        </p:grpSpPr>
        <p:grpSp>
          <p:nvGrpSpPr>
            <p:cNvPr id="38" name="Groupe 37"/>
            <p:cNvGrpSpPr/>
            <p:nvPr/>
          </p:nvGrpSpPr>
          <p:grpSpPr>
            <a:xfrm>
              <a:off x="4195032" y="1870177"/>
              <a:ext cx="1572027" cy="1524003"/>
              <a:chOff x="4195032" y="1870177"/>
              <a:chExt cx="1572027" cy="1524003"/>
            </a:xfrm>
          </p:grpSpPr>
          <p:pic>
            <p:nvPicPr>
              <p:cNvPr id="40" name="Image 39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5032" y="1870177"/>
                <a:ext cx="1524003" cy="1524003"/>
              </a:xfrm>
              <a:prstGeom prst="rect">
                <a:avLst/>
              </a:prstGeom>
            </p:spPr>
          </p:pic>
          <p:cxnSp>
            <p:nvCxnSpPr>
              <p:cNvPr id="41" name="Connecteur droit 40"/>
              <p:cNvCxnSpPr/>
              <p:nvPr/>
            </p:nvCxnSpPr>
            <p:spPr>
              <a:xfrm>
                <a:off x="4664342" y="1886073"/>
                <a:ext cx="1102717" cy="148041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 38"/>
            <p:cNvSpPr/>
            <p:nvPr/>
          </p:nvSpPr>
          <p:spPr>
            <a:xfrm>
              <a:off x="4195032" y="1886073"/>
              <a:ext cx="1572027" cy="150810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2" name="ZoneTexte 41"/>
          <p:cNvSpPr txBox="1"/>
          <p:nvPr/>
        </p:nvSpPr>
        <p:spPr>
          <a:xfrm>
            <a:off x="1098457" y="1572121"/>
            <a:ext cx="1032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Besoin de s’exprimer               On prend un résident                                                                         </a:t>
            </a:r>
          </a:p>
          <a:p>
            <a:r>
              <a:rPr lang="fr-FR" dirty="0" smtClean="0"/>
              <a:t>On ne s’arrête pas                       pour  un enfant                             Se sentir seul                                 Exclusion         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91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849</Words>
  <Application>Microsoft Office PowerPoint</Application>
  <PresentationFormat>Grand écran</PresentationFormat>
  <Paragraphs>159</Paragraphs>
  <Slides>24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Wingdings</vt:lpstr>
      <vt:lpstr>Thème Office</vt:lpstr>
      <vt:lpstr>Formulaire de déclaration d’un  évènement indésirable</vt:lpstr>
      <vt:lpstr>Constat.</vt:lpstr>
      <vt:lpstr>Présentation PowerPoint</vt:lpstr>
      <vt:lpstr>Présentation PowerPoint</vt:lpstr>
      <vt:lpstr>            Quels problèmes ?  (institutionnels, météo, maladies , autre chose )?</vt:lpstr>
      <vt:lpstr>Problèmes avec les professionnels  ? Soin. Erreur dans les médicaments, traitement inadapté,  accompagnement peu attentif </vt:lpstr>
      <vt:lpstr>Absence de professionnels</vt:lpstr>
      <vt:lpstr>Violence?</vt:lpstr>
      <vt:lpstr>Présentation PowerPoint</vt:lpstr>
      <vt:lpstr>Inquiétudes graves pour une personne : Protection ? Décès, tentative de suicide, suicide </vt:lpstr>
      <vt:lpstr>Relations sexuelles.</vt:lpstr>
      <vt:lpstr>Abus, agression ou harcèlement ?</vt:lpstr>
      <vt:lpstr>Autre chose ?</vt:lpstr>
      <vt:lpstr>Gravité Signifier ou évaluer avec la personne accompagnée</vt:lpstr>
      <vt:lpstr>Présentation PowerPoint</vt:lpstr>
      <vt:lpstr>L’évènement indésirable Quand a-t-il été déclaré, combien de gens impliqués, cause.</vt:lpstr>
      <vt:lpstr>Conséquences</vt:lpstr>
      <vt:lpstr>Que faire pour les personnes accompagnées?            Soutien, transfert, fin de prise en charge, information du CVS…</vt:lpstr>
      <vt:lpstr>Que faire pour les personnes accompagnées?            Soutien, transfert, fin de prise en charge, information du CVS…</vt:lpstr>
      <vt:lpstr>Que faire pour les professionnels ? mesure conservatoire,  mesure disciplinaire, information des IRP…</vt:lpstr>
      <vt:lpstr>Que faire pour l’organisation  ? révision du planning, des procédures…</vt:lpstr>
      <vt:lpstr>Que faire pour le lieu de vie ? Aménagement ou réparation des locaux ou équipements,  information ou communication interne et/ou externe, demande d’aide ou d’appui,  notamment à l’autorité administrative, activation d’une cellule de crise, activation d’un plan…</vt:lpstr>
      <vt:lpstr>    Après ? Suites administratives ou judiciaires, Enquête de police,   Dépôt de plainte, Signalement au procureur de la République 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Formulaire de déclaration d’une situation indésirable</dc:title>
  <dc:creator>Elisabeth CATAIX-NEGRE</dc:creator>
  <cp:lastModifiedBy>Elisabeth CATAIX-NEGRE</cp:lastModifiedBy>
  <cp:revision>179</cp:revision>
  <dcterms:created xsi:type="dcterms:W3CDTF">2018-07-06T10:14:03Z</dcterms:created>
  <dcterms:modified xsi:type="dcterms:W3CDTF">2019-06-28T13:48:12Z</dcterms:modified>
</cp:coreProperties>
</file>