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3" r:id="rId2"/>
    <p:sldId id="260" r:id="rId3"/>
    <p:sldId id="257" r:id="rId4"/>
    <p:sldId id="259" r:id="rId5"/>
    <p:sldId id="268" r:id="rId6"/>
    <p:sldId id="263" r:id="rId7"/>
    <p:sldId id="264" r:id="rId8"/>
    <p:sldId id="269" r:id="rId9"/>
    <p:sldId id="265" r:id="rId10"/>
    <p:sldId id="266" r:id="rId11"/>
    <p:sldId id="274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81486-6227-4E46-8ED8-F25B1058AC00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F0B95-5E2A-4E21-82A5-B9D88D75A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037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F0B95-5E2A-4E21-82A5-B9D88D75AC1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993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F9A0-83C1-4349-A886-1CAE06D8D1EB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EA4B-5B23-4F7A-9546-08B457B2C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08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F9A0-83C1-4349-A886-1CAE06D8D1EB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EA4B-5B23-4F7A-9546-08B457B2C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08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F9A0-83C1-4349-A886-1CAE06D8D1EB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EA4B-5B23-4F7A-9546-08B457B2C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9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F9A0-83C1-4349-A886-1CAE06D8D1EB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EA4B-5B23-4F7A-9546-08B457B2C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98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F9A0-83C1-4349-A886-1CAE06D8D1EB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EA4B-5B23-4F7A-9546-08B457B2C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697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F9A0-83C1-4349-A886-1CAE06D8D1EB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EA4B-5B23-4F7A-9546-08B457B2C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8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F9A0-83C1-4349-A886-1CAE06D8D1EB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EA4B-5B23-4F7A-9546-08B457B2C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389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F9A0-83C1-4349-A886-1CAE06D8D1EB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EA4B-5B23-4F7A-9546-08B457B2C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F9A0-83C1-4349-A886-1CAE06D8D1EB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EA4B-5B23-4F7A-9546-08B457B2C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62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F9A0-83C1-4349-A886-1CAE06D8D1EB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EA4B-5B23-4F7A-9546-08B457B2C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24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F9A0-83C1-4349-A886-1CAE06D8D1EB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EA4B-5B23-4F7A-9546-08B457B2C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32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7F9A0-83C1-4349-A886-1CAE06D8D1EB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CEA4B-5B23-4F7A-9546-08B457B2C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81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0.jpg"/><Relationship Id="rId4" Type="http://schemas.openxmlformats.org/officeDocument/2006/relationships/image" Target="../media/image5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hyperlink" Target="mailto:Belinda.casale@apf.asso.fr" TargetMode="External"/><Relationship Id="rId7" Type="http://schemas.openxmlformats.org/officeDocument/2006/relationships/hyperlink" Target="http://catedu.es/arasaac/" TargetMode="External"/><Relationship Id="rId2" Type="http://schemas.openxmlformats.org/officeDocument/2006/relationships/hyperlink" Target="mailto:Charlotte.neyrat@apf.asso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lao.es/" TargetMode="External"/><Relationship Id="rId5" Type="http://schemas.openxmlformats.org/officeDocument/2006/relationships/hyperlink" Target="http://creativecommons.org/licenses/by-nc-sa/3.0/es/" TargetMode="External"/><Relationship Id="rId4" Type="http://schemas.openxmlformats.org/officeDocument/2006/relationships/hyperlink" Target="http://www.catedu.e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wmf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21" Type="http://schemas.openxmlformats.org/officeDocument/2006/relationships/image" Target="../media/image45.jpeg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jpe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54.png"/><Relationship Id="rId9" Type="http://schemas.openxmlformats.org/officeDocument/2006/relationships/hyperlink" Target="http://www.cndp.fr/crdp-dijon/Garcon-6384.html?men=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8687" y="452438"/>
            <a:ext cx="11466284" cy="998991"/>
          </a:xfrm>
        </p:spPr>
        <p:txBody>
          <a:bodyPr>
            <a:normAutofit/>
          </a:bodyPr>
          <a:lstStyle/>
          <a:p>
            <a:r>
              <a:rPr lang="fr-FR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Communiquer plus et mieux pendant le repas </a:t>
            </a:r>
            <a:endParaRPr lang="fr-FR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88687" y="3151299"/>
            <a:ext cx="11876314" cy="22254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Tableau de demandes et de commentaires en </a:t>
            </a:r>
            <a:r>
              <a:rPr lang="fr-FR" sz="2800" u="sng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pictos</a:t>
            </a:r>
            <a:r>
              <a:rPr lang="fr-FR" sz="2800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plastifier (A4 ou A3), et à mettre à disposition à portée de vue de la personne,</a:t>
            </a:r>
          </a:p>
          <a:p>
            <a:r>
              <a:rPr lang="fr-FR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possible à portée de désignation à la main ou au poing.</a:t>
            </a:r>
          </a:p>
          <a:p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800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 de fiches d’informations pour les accompagnants</a:t>
            </a:r>
            <a:endParaRPr lang="fr-FR" sz="2800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 descr="C:\Users\elisabeth.taix-negre\Desktop\Mes documents\A PULSE et COMM ADAPTEE\Presentation et Flyers PULSE\LOGOS Pulse\logo puls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903" y="1220900"/>
            <a:ext cx="1632495" cy="16360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75771" y="4992232"/>
            <a:ext cx="11876314" cy="16770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PULSE</a:t>
            </a:r>
          </a:p>
          <a:p>
            <a:r>
              <a:rPr lang="fr-FR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Septembre 2021</a:t>
            </a:r>
            <a:endParaRPr lang="fr-FR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181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955658"/>
              </p:ext>
            </p:extLst>
          </p:nvPr>
        </p:nvGraphicFramePr>
        <p:xfrm>
          <a:off x="-59141" y="557580"/>
          <a:ext cx="6155141" cy="6178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cument" r:id="rId3" imgW="6449416" imgH="7324336" progId="Word.Document.8">
                  <p:embed/>
                </p:oleObj>
              </mc:Choice>
              <mc:Fallback>
                <p:oleObj name="Document" r:id="rId3" imgW="6449416" imgH="7324336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59141" y="557580"/>
                        <a:ext cx="6155141" cy="6178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8493F91A-08E8-4374-A592-E4F4BAF78F46}"/>
              </a:ext>
            </a:extLst>
          </p:cNvPr>
          <p:cNvSpPr txBox="1"/>
          <p:nvPr/>
        </p:nvSpPr>
        <p:spPr>
          <a:xfrm>
            <a:off x="7059539" y="372476"/>
            <a:ext cx="39972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SIGNES DE FAUSSE ROUTE 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/>
              <a:t>Toux</a:t>
            </a:r>
            <a:endParaRPr lang="fr-F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/>
              <a:t>Larmoiement</a:t>
            </a:r>
            <a:endParaRPr lang="fr-F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Changement de </a:t>
            </a:r>
            <a:r>
              <a:rPr lang="fr-FR" b="1" dirty="0"/>
              <a:t>couleur</a:t>
            </a:r>
            <a:r>
              <a:rPr lang="fr-FR" dirty="0"/>
              <a:t> du visage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/>
              <a:t>Raclement de gorge</a:t>
            </a:r>
            <a:endParaRPr lang="fr-F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Modification de la </a:t>
            </a:r>
            <a:r>
              <a:rPr lang="fr-FR" b="1" dirty="0"/>
              <a:t>voix</a:t>
            </a:r>
            <a:r>
              <a:rPr lang="fr-FR" dirty="0"/>
              <a:t> (mouillée, couverte)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/>
              <a:t>Etouffement</a:t>
            </a:r>
            <a:r>
              <a:rPr lang="fr-FR" dirty="0"/>
              <a:t> (obstruction totale)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8E9E2223-0058-4B7A-B839-C5DBE3569283}"/>
              </a:ext>
            </a:extLst>
          </p:cNvPr>
          <p:cNvSpPr txBox="1"/>
          <p:nvPr/>
        </p:nvSpPr>
        <p:spPr>
          <a:xfrm>
            <a:off x="1326107" y="188248"/>
            <a:ext cx="338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FF0000"/>
                </a:solidFill>
              </a:rPr>
              <a:t>MESURES D’URGENCE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8357C2CC-4783-478A-BBD0-BBF129E087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069" y="3139820"/>
            <a:ext cx="2784218" cy="3586449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V="1">
            <a:off x="5953855" y="5065486"/>
            <a:ext cx="1840316" cy="7402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923314" y="188248"/>
            <a:ext cx="4133503" cy="25984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570464" y="3142027"/>
            <a:ext cx="2946400" cy="35945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524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9773" y="292792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fr-FR" sz="2800" dirty="0"/>
              <a:t>Vous avez des </a:t>
            </a:r>
            <a:r>
              <a:rPr lang="fr-FR" sz="2800" dirty="0" smtClean="0"/>
              <a:t>questions. Vous </a:t>
            </a:r>
            <a:r>
              <a:rPr lang="fr-FR" sz="2800" dirty="0"/>
              <a:t>avez adapté vos fiches </a:t>
            </a:r>
            <a:r>
              <a:rPr lang="fr-FR" sz="2800" dirty="0" smtClean="0"/>
              <a:t>repas. Vous </a:t>
            </a:r>
            <a:r>
              <a:rPr lang="fr-FR" sz="2800" dirty="0"/>
              <a:t>avez envie de partager</a:t>
            </a:r>
            <a:br>
              <a:rPr lang="fr-FR" sz="2800" dirty="0"/>
            </a:br>
            <a:r>
              <a:rPr lang="fr-FR" sz="2800" dirty="0"/>
              <a:t>Contactez </a:t>
            </a:r>
            <a:r>
              <a:rPr lang="fr-FR" sz="2800" dirty="0" smtClean="0">
                <a:hlinkClick r:id="rId2"/>
              </a:rPr>
              <a:t>Charlotte.neyrat@apf.asso.fr</a:t>
            </a:r>
            <a:r>
              <a:rPr lang="fr-FR" sz="2800" dirty="0" smtClean="0"/>
              <a:t>, </a:t>
            </a:r>
            <a:r>
              <a:rPr lang="fr-FR" sz="2800" dirty="0" smtClean="0"/>
              <a:t>ou</a:t>
            </a:r>
            <a:r>
              <a:rPr lang="fr-FR" sz="2800" dirty="0" smtClean="0"/>
              <a:t> </a:t>
            </a:r>
            <a:r>
              <a:rPr lang="fr-FR" sz="2800" dirty="0">
                <a:hlinkClick r:id="rId3"/>
              </a:rPr>
              <a:t>Belinda.casale@apf.asso.fr</a:t>
            </a:r>
            <a:r>
              <a:rPr lang="fr-FR" sz="2800" dirty="0"/>
              <a:t> </a:t>
            </a:r>
            <a:r>
              <a:rPr lang="fr-FR" sz="2800" dirty="0" smtClean="0"/>
              <a:t> !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/>
            </a:r>
            <a:br>
              <a:rPr lang="fr-FR" sz="2800" dirty="0"/>
            </a:br>
            <a:r>
              <a:rPr lang="fr-FR" b="0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9773" y="1698196"/>
            <a:ext cx="11756924" cy="477847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fr-FR" sz="2000" dirty="0" smtClean="0">
                <a:solidFill>
                  <a:srgbClr val="0000FF"/>
                </a:solidFill>
              </a:rPr>
              <a:t>Le tableau est </a:t>
            </a:r>
            <a:r>
              <a:rPr lang="fr-FR" sz="2000" dirty="0" smtClean="0">
                <a:solidFill>
                  <a:srgbClr val="0000FF"/>
                </a:solidFill>
              </a:rPr>
              <a:t>destiné </a:t>
            </a:r>
            <a:r>
              <a:rPr lang="fr-FR" sz="2000" dirty="0">
                <a:solidFill>
                  <a:srgbClr val="0000FF"/>
                </a:solidFill>
              </a:rPr>
              <a:t>à être </a:t>
            </a:r>
            <a:r>
              <a:rPr lang="fr-FR" sz="2000" dirty="0" smtClean="0">
                <a:solidFill>
                  <a:srgbClr val="0000FF"/>
                </a:solidFill>
              </a:rPr>
              <a:t>adapté </a:t>
            </a:r>
            <a:r>
              <a:rPr lang="fr-FR" sz="2000" dirty="0">
                <a:solidFill>
                  <a:srgbClr val="0000FF"/>
                </a:solidFill>
              </a:rPr>
              <a:t>et  </a:t>
            </a:r>
            <a:r>
              <a:rPr lang="fr-FR" sz="2000" dirty="0" smtClean="0">
                <a:solidFill>
                  <a:srgbClr val="0000FF"/>
                </a:solidFill>
              </a:rPr>
              <a:t>personnalisé </a:t>
            </a:r>
            <a:r>
              <a:rPr lang="fr-FR" sz="2000" dirty="0">
                <a:solidFill>
                  <a:srgbClr val="0000FF"/>
                </a:solidFill>
              </a:rPr>
              <a:t>en fonction des </a:t>
            </a:r>
            <a:r>
              <a:rPr lang="fr-FR" sz="2000" dirty="0" smtClean="0">
                <a:solidFill>
                  <a:srgbClr val="0000FF"/>
                </a:solidFill>
              </a:rPr>
              <a:t>établissements </a:t>
            </a:r>
            <a:r>
              <a:rPr lang="fr-FR" sz="2000" dirty="0">
                <a:solidFill>
                  <a:srgbClr val="0000FF"/>
                </a:solidFill>
              </a:rPr>
              <a:t>et des personnes à qui il </a:t>
            </a:r>
            <a:r>
              <a:rPr lang="fr-FR" sz="2000" dirty="0" smtClean="0">
                <a:solidFill>
                  <a:srgbClr val="0000FF"/>
                </a:solidFill>
              </a:rPr>
              <a:t>s’adresse.</a:t>
            </a:r>
            <a:endParaRPr lang="fr-FR" sz="2000" dirty="0">
              <a:solidFill>
                <a:srgbClr val="0000FF"/>
              </a:solidFill>
            </a:endParaRPr>
          </a:p>
          <a:p>
            <a:pPr eaLnBrk="1" hangingPunct="1"/>
            <a:r>
              <a:rPr lang="fr-FR" sz="2000" dirty="0">
                <a:solidFill>
                  <a:srgbClr val="0000FF"/>
                </a:solidFill>
              </a:rPr>
              <a:t>Il a été </a:t>
            </a:r>
            <a:r>
              <a:rPr lang="fr-FR" sz="2000" dirty="0" smtClean="0">
                <a:solidFill>
                  <a:srgbClr val="0000FF"/>
                </a:solidFill>
              </a:rPr>
              <a:t>conçu </a:t>
            </a:r>
            <a:r>
              <a:rPr lang="fr-FR" sz="2000" dirty="0">
                <a:solidFill>
                  <a:srgbClr val="0000FF"/>
                </a:solidFill>
              </a:rPr>
              <a:t>sous format Power Point, </a:t>
            </a:r>
            <a:r>
              <a:rPr lang="fr-FR" sz="2000" dirty="0" smtClean="0">
                <a:solidFill>
                  <a:srgbClr val="0000FF"/>
                </a:solidFill>
              </a:rPr>
              <a:t>pour faciliter </a:t>
            </a:r>
            <a:r>
              <a:rPr lang="fr-FR" sz="2000" dirty="0">
                <a:solidFill>
                  <a:srgbClr val="0000FF"/>
                </a:solidFill>
              </a:rPr>
              <a:t>le remplacement ou déplacement de </a:t>
            </a:r>
            <a:r>
              <a:rPr lang="fr-FR" sz="2000" dirty="0" smtClean="0">
                <a:solidFill>
                  <a:srgbClr val="0000FF"/>
                </a:solidFill>
              </a:rPr>
              <a:t>pictogrammes.</a:t>
            </a:r>
            <a:endParaRPr lang="fr-FR" sz="2000" dirty="0">
              <a:solidFill>
                <a:srgbClr val="0000FF"/>
              </a:solidFill>
            </a:endParaRPr>
          </a:p>
          <a:p>
            <a:pPr eaLnBrk="1" hangingPunct="1"/>
            <a:r>
              <a:rPr lang="fr-FR" sz="2000" dirty="0" smtClean="0">
                <a:solidFill>
                  <a:srgbClr val="0000FF"/>
                </a:solidFill>
              </a:rPr>
              <a:t>Les </a:t>
            </a:r>
            <a:r>
              <a:rPr lang="fr-FR" sz="2000" dirty="0">
                <a:solidFill>
                  <a:srgbClr val="0000FF"/>
                </a:solidFill>
              </a:rPr>
              <a:t>pictogrammes utilisés dans ce document proviennent presque tous de la banque de pictogrammes espagnols </a:t>
            </a:r>
            <a:r>
              <a:rPr lang="fr-FR" sz="2000" dirty="0" smtClean="0">
                <a:solidFill>
                  <a:srgbClr val="0000FF"/>
                </a:solidFill>
              </a:rPr>
              <a:t>ARASAAC.</a:t>
            </a:r>
            <a:endParaRPr lang="fr-FR" sz="2000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fr-FR" sz="2000" dirty="0" smtClean="0">
                <a:solidFill>
                  <a:srgbClr val="0000FF"/>
                </a:solidFill>
              </a:rPr>
              <a:t>Ils </a:t>
            </a:r>
            <a:r>
              <a:rPr lang="fr-FR" sz="2000" dirty="0">
                <a:solidFill>
                  <a:srgbClr val="0000FF"/>
                </a:solidFill>
              </a:rPr>
              <a:t>sont la propriété de</a:t>
            </a:r>
            <a:r>
              <a:rPr lang="fr-FR" sz="2000" dirty="0"/>
              <a:t> </a:t>
            </a:r>
            <a:r>
              <a:rPr lang="fr-FR" sz="2000" dirty="0">
                <a:hlinkClick r:id="rId4"/>
              </a:rPr>
              <a:t>CATEDU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0000FF"/>
                </a:solidFill>
              </a:rPr>
              <a:t>sous licence</a:t>
            </a:r>
            <a:r>
              <a:rPr lang="fr-FR" sz="2000" dirty="0"/>
              <a:t> </a:t>
            </a:r>
            <a:r>
              <a:rPr lang="fr-FR" sz="2000" dirty="0" err="1">
                <a:hlinkClick r:id="rId5"/>
              </a:rPr>
              <a:t>Creative</a:t>
            </a:r>
            <a:r>
              <a:rPr lang="fr-FR" sz="2000" dirty="0">
                <a:hlinkClick r:id="rId5"/>
              </a:rPr>
              <a:t> Commons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0000FF"/>
                </a:solidFill>
              </a:rPr>
              <a:t>et ont été créés par</a:t>
            </a:r>
            <a:r>
              <a:rPr lang="fr-FR" sz="2000" dirty="0"/>
              <a:t> </a:t>
            </a:r>
            <a:r>
              <a:rPr lang="fr-FR" sz="2000" dirty="0">
                <a:hlinkClick r:id="rId6"/>
              </a:rPr>
              <a:t>Sergio </a:t>
            </a:r>
            <a:r>
              <a:rPr lang="fr-FR" sz="2000" dirty="0" err="1">
                <a:hlinkClick r:id="rId6"/>
              </a:rPr>
              <a:t>Palao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0000FF"/>
                </a:solidFill>
              </a:rPr>
              <a:t>pour </a:t>
            </a:r>
            <a:r>
              <a:rPr lang="fr-FR" sz="2000" dirty="0">
                <a:hlinkClick r:id="rId4"/>
              </a:rPr>
              <a:t>CATEDU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0000FF"/>
                </a:solidFill>
              </a:rPr>
              <a:t>(</a:t>
            </a:r>
            <a:r>
              <a:rPr lang="fr-FR" sz="2000" dirty="0">
                <a:hlinkClick r:id="rId7"/>
              </a:rPr>
              <a:t>http://catedu.es/arasaac/</a:t>
            </a:r>
            <a:r>
              <a:rPr lang="fr-FR" sz="2000" dirty="0">
                <a:solidFill>
                  <a:srgbClr val="0000FF"/>
                </a:solidFill>
              </a:rPr>
              <a:t>)</a:t>
            </a:r>
            <a:r>
              <a:rPr lang="fr-FR" sz="2000" dirty="0"/>
              <a:t> </a:t>
            </a:r>
            <a:endParaRPr lang="fr-FR" sz="2000" dirty="0" smtClean="0"/>
          </a:p>
          <a:p>
            <a:pPr eaLnBrk="1" hangingPunct="1"/>
            <a:r>
              <a:rPr lang="fr-FR" sz="2000" dirty="0" smtClean="0">
                <a:solidFill>
                  <a:srgbClr val="0000FF"/>
                </a:solidFill>
              </a:rPr>
              <a:t>Leur </a:t>
            </a:r>
            <a:r>
              <a:rPr lang="fr-FR" sz="2000" dirty="0">
                <a:solidFill>
                  <a:srgbClr val="0000FF"/>
                </a:solidFill>
              </a:rPr>
              <a:t>usage est donc libre, dans la limite d’un usage non lucratif et à condition de citer la source et </a:t>
            </a:r>
            <a:r>
              <a:rPr lang="fr-FR" sz="2000" dirty="0" smtClean="0">
                <a:solidFill>
                  <a:srgbClr val="0000FF"/>
                </a:solidFill>
              </a:rPr>
              <a:t>l'auteur.</a:t>
            </a:r>
            <a:endParaRPr lang="fr-FR" sz="2000" dirty="0" smtClean="0"/>
          </a:p>
          <a:p>
            <a:pPr eaLnBrk="1" hangingPunct="1"/>
            <a:r>
              <a:rPr lang="fr-FR" sz="2000" dirty="0" smtClean="0">
                <a:solidFill>
                  <a:srgbClr val="0000FF"/>
                </a:solidFill>
              </a:rPr>
              <a:t>Toute </a:t>
            </a:r>
            <a:r>
              <a:rPr lang="fr-FR" sz="2000" dirty="0">
                <a:solidFill>
                  <a:srgbClr val="0000FF"/>
                </a:solidFill>
              </a:rPr>
              <a:t>édition ou publication de ces matériels à des fins commerciales est </a:t>
            </a:r>
            <a:r>
              <a:rPr lang="fr-FR" sz="2000" dirty="0" smtClean="0">
                <a:solidFill>
                  <a:srgbClr val="0000FF"/>
                </a:solidFill>
              </a:rPr>
              <a:t>interdite.</a:t>
            </a:r>
            <a:endParaRPr lang="fr-FR" sz="2000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fr-FR" sz="2000" dirty="0" smtClean="0">
                <a:solidFill>
                  <a:srgbClr val="0000FF"/>
                </a:solidFill>
              </a:rPr>
              <a:t>Tout </a:t>
            </a:r>
            <a:r>
              <a:rPr lang="fr-FR" sz="2000" dirty="0">
                <a:solidFill>
                  <a:srgbClr val="0000FF"/>
                </a:solidFill>
              </a:rPr>
              <a:t>autre usage est rigoureusement interdit, sans l'autorisation écrite des titulaires du “Copyright”, sous peine de sanctions établies par les </a:t>
            </a:r>
            <a:r>
              <a:rPr lang="fr-FR" sz="2000" dirty="0" smtClean="0">
                <a:solidFill>
                  <a:srgbClr val="0000FF"/>
                </a:solidFill>
              </a:rPr>
              <a:t>lois.</a:t>
            </a:r>
            <a:endParaRPr lang="fr-FR" sz="2000" dirty="0">
              <a:solidFill>
                <a:srgbClr val="0000FF"/>
              </a:solidFill>
            </a:endParaRPr>
          </a:p>
          <a:p>
            <a:pPr eaLnBrk="1" hangingPunct="1"/>
            <a:endParaRPr lang="fr-FR" sz="2000" dirty="0">
              <a:solidFill>
                <a:srgbClr val="0000FF"/>
              </a:solidFill>
            </a:endParaRPr>
          </a:p>
          <a:p>
            <a:pPr eaLnBrk="1" hangingPunct="1"/>
            <a:endParaRPr lang="fr-FR" sz="2000" dirty="0">
              <a:solidFill>
                <a:schemeClr val="tx1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0343" y="5734050"/>
            <a:ext cx="6477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4000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3200" y="954768"/>
            <a:ext cx="11988800" cy="6657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Objectifs : </a:t>
            </a:r>
            <a:endParaRPr lang="fr-FR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Rendre la personne la plus autonome possible pendant les repas, si elle ne parle pas, qu’elle soit indépendante pour manger ou pas. 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L’accompagnant peut, quand il dit un de des mots du tableau, le pointer en même temps.     Cela permet à la personne d’apprendre qu’il peut dire ou demander qqch avec ce </a:t>
            </a:r>
            <a:r>
              <a:rPr lang="fr-FR" sz="2400" dirty="0" err="1" smtClean="0">
                <a:solidFill>
                  <a:schemeClr val="accent5">
                    <a:lumMod val="75000"/>
                  </a:schemeClr>
                </a:solidFill>
              </a:rPr>
              <a:t>picto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- « C’est bon ? », pointer le </a:t>
            </a:r>
            <a:r>
              <a:rPr lang="fr-FR" sz="2400" dirty="0" err="1" smtClean="0">
                <a:solidFill>
                  <a:schemeClr val="accent5">
                    <a:lumMod val="75000"/>
                  </a:schemeClr>
                </a:solidFill>
              </a:rPr>
              <a:t>picto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 aimer  ; « Tu veux du pain ? » , pointer le </a:t>
            </a:r>
            <a:r>
              <a:rPr lang="fr-FR" sz="2400" dirty="0" err="1" smtClean="0">
                <a:solidFill>
                  <a:schemeClr val="accent5">
                    <a:lumMod val="75000"/>
                  </a:schemeClr>
                </a:solidFill>
              </a:rPr>
              <a:t>picto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 pain ;          « Encore ? » , pointer le </a:t>
            </a:r>
            <a:r>
              <a:rPr lang="fr-FR" sz="2400" dirty="0" err="1" smtClean="0">
                <a:solidFill>
                  <a:schemeClr val="accent5">
                    <a:lumMod val="75000"/>
                  </a:schemeClr>
                </a:solidFill>
              </a:rPr>
              <a:t>picto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 encore 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si important au quotidien!) .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Si la personne peut désigner, l’encourager à désigner quand elle fait mine de demander quelque chose, sans la forcer. 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Si on s’est compris sans </a:t>
            </a:r>
            <a:r>
              <a:rPr lang="fr-FR" sz="2400" dirty="0" err="1" smtClean="0">
                <a:solidFill>
                  <a:schemeClr val="accent5">
                    <a:lumMod val="75000"/>
                  </a:schemeClr>
                </a:solidFill>
              </a:rPr>
              <a:t>picto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, pointer le </a:t>
            </a:r>
            <a:r>
              <a:rPr lang="fr-FR" sz="2400" dirty="0" err="1" smtClean="0">
                <a:solidFill>
                  <a:schemeClr val="accent5">
                    <a:lumMod val="75000"/>
                  </a:schemeClr>
                </a:solidFill>
              </a:rPr>
              <a:t>picto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 s’il est sur le tableau, juste pour le lui montrer.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Enrichir le tableau si besoin.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Changer les </a:t>
            </a:r>
            <a:r>
              <a:rPr lang="fr-FR" sz="2400" dirty="0" err="1" smtClean="0">
                <a:solidFill>
                  <a:schemeClr val="accent5">
                    <a:lumMod val="75000"/>
                  </a:schemeClr>
                </a:solidFill>
              </a:rPr>
              <a:t>pictos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 si la personne utilise d’autres </a:t>
            </a:r>
            <a:r>
              <a:rPr lang="fr-FR" sz="2400" dirty="0" err="1" smtClean="0">
                <a:solidFill>
                  <a:schemeClr val="accent5">
                    <a:lumMod val="75000"/>
                  </a:schemeClr>
                </a:solidFill>
              </a:rPr>
              <a:t>pictos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 (le format PWP est modifiable).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Si possible utiliser les mêmes tableaux pour tout le monde dans la structure.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On peut avoir besoin de le poser sur un chevalet, ou de proposer un autre format.</a:t>
            </a:r>
            <a:endParaRPr lang="fr-FR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436915" y="237093"/>
            <a:ext cx="8525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Tableau de </a:t>
            </a: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demandes et de commentaires en </a:t>
            </a:r>
            <a:r>
              <a:rPr lang="fr-FR" sz="2800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pictos</a:t>
            </a:r>
            <a:endParaRPr lang="fr-FR" sz="2800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70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4870" y="2756538"/>
            <a:ext cx="8088021" cy="2629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3991821" y="4912302"/>
            <a:ext cx="4295095" cy="1291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972816"/>
              </p:ext>
            </p:extLst>
          </p:nvPr>
        </p:nvGraphicFramePr>
        <p:xfrm>
          <a:off x="0" y="94291"/>
          <a:ext cx="12192000" cy="661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5684"/>
                <a:gridCol w="2198316"/>
                <a:gridCol w="2012111"/>
                <a:gridCol w="2051889"/>
                <a:gridCol w="2099197"/>
                <a:gridCol w="1964803"/>
              </a:tblGrid>
              <a:tr h="15959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272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7266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931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41" y="263182"/>
            <a:ext cx="1202141" cy="1202141"/>
          </a:xfrm>
          <a:prstGeom prst="rect">
            <a:avLst/>
          </a:prstGeom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95" y="3680060"/>
            <a:ext cx="1212708" cy="105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10583291" y="3615806"/>
            <a:ext cx="1365250" cy="1176337"/>
            <a:chOff x="7456488" y="957263"/>
            <a:chExt cx="1365250" cy="1176337"/>
          </a:xfrm>
        </p:grpSpPr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6488" y="957263"/>
              <a:ext cx="1352550" cy="1176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Connecteur droit 5"/>
            <p:cNvCxnSpPr>
              <a:cxnSpLocks noChangeShapeType="1"/>
            </p:cNvCxnSpPr>
            <p:nvPr/>
          </p:nvCxnSpPr>
          <p:spPr bwMode="auto">
            <a:xfrm>
              <a:off x="7469188" y="965200"/>
              <a:ext cx="1352550" cy="1096963"/>
            </a:xfrm>
            <a:prstGeom prst="line">
              <a:avLst/>
            </a:prstGeom>
            <a:noFill/>
            <a:ln w="57150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Connecteur droit 7"/>
            <p:cNvCxnSpPr>
              <a:cxnSpLocks noChangeShapeType="1"/>
            </p:cNvCxnSpPr>
            <p:nvPr/>
          </p:nvCxnSpPr>
          <p:spPr bwMode="auto">
            <a:xfrm flipH="1">
              <a:off x="7469188" y="965200"/>
              <a:ext cx="1352550" cy="1168400"/>
            </a:xfrm>
            <a:prstGeom prst="line">
              <a:avLst/>
            </a:prstGeom>
            <a:noFill/>
            <a:ln w="57150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1" r="3230" b="13181"/>
          <a:stretch>
            <a:fillRect/>
          </a:stretch>
        </p:blipFill>
        <p:spPr bwMode="auto">
          <a:xfrm>
            <a:off x="459183" y="1798721"/>
            <a:ext cx="1204588" cy="121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 descr="C:\Users\elisabeth.cataix\Desktop\CDPhotos\DD Banques de pictos\ARASAAC Sept13\fini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031" y="1861157"/>
            <a:ext cx="1336629" cy="133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06" y="5263467"/>
            <a:ext cx="968801" cy="102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0" b="7815"/>
          <a:stretch/>
        </p:blipFill>
        <p:spPr>
          <a:xfrm>
            <a:off x="10622495" y="5105204"/>
            <a:ext cx="1397071" cy="120100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5" t="14851" r="15672" b="14403"/>
          <a:stretch/>
        </p:blipFill>
        <p:spPr>
          <a:xfrm>
            <a:off x="8570905" y="5149218"/>
            <a:ext cx="1184815" cy="124800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356" y="234562"/>
            <a:ext cx="1084998" cy="108499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905" y="119606"/>
            <a:ext cx="1192130" cy="119213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5" b="13237"/>
          <a:stretch/>
        </p:blipFill>
        <p:spPr>
          <a:xfrm>
            <a:off x="8315782" y="3558840"/>
            <a:ext cx="1524003" cy="1132764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381" y="1882923"/>
            <a:ext cx="1257670" cy="1257670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2" b="19956"/>
          <a:stretch/>
        </p:blipFill>
        <p:spPr>
          <a:xfrm>
            <a:off x="4283064" y="3713007"/>
            <a:ext cx="1568640" cy="955344"/>
          </a:xfrm>
          <a:prstGeom prst="rect">
            <a:avLst/>
          </a:prstGeom>
        </p:spPr>
      </p:pic>
      <p:sp>
        <p:nvSpPr>
          <p:cNvPr id="55" name="ZoneTexte 54"/>
          <p:cNvSpPr txBox="1"/>
          <p:nvPr/>
        </p:nvSpPr>
        <p:spPr>
          <a:xfrm>
            <a:off x="569253" y="3030709"/>
            <a:ext cx="828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Encore</a:t>
            </a:r>
            <a:endParaRPr lang="fr-FR" dirty="0"/>
          </a:p>
        </p:txBody>
      </p:sp>
      <p:sp>
        <p:nvSpPr>
          <p:cNvPr id="56" name="ZoneTexte 55"/>
          <p:cNvSpPr txBox="1"/>
          <p:nvPr/>
        </p:nvSpPr>
        <p:spPr>
          <a:xfrm>
            <a:off x="10629015" y="306283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Fini</a:t>
            </a:r>
            <a:endParaRPr lang="fr-FR" dirty="0"/>
          </a:p>
        </p:txBody>
      </p:sp>
      <p:sp>
        <p:nvSpPr>
          <p:cNvPr id="58" name="ZoneTexte 57"/>
          <p:cNvSpPr txBox="1"/>
          <p:nvPr/>
        </p:nvSpPr>
        <p:spPr>
          <a:xfrm>
            <a:off x="363702" y="6235116"/>
            <a:ext cx="1011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Attendre</a:t>
            </a:r>
            <a:endParaRPr lang="fr-FR" dirty="0"/>
          </a:p>
        </p:txBody>
      </p:sp>
      <p:sp>
        <p:nvSpPr>
          <p:cNvPr id="59" name="ZoneTexte 58"/>
          <p:cNvSpPr txBox="1"/>
          <p:nvPr/>
        </p:nvSpPr>
        <p:spPr>
          <a:xfrm>
            <a:off x="6136271" y="3021462"/>
            <a:ext cx="1085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  <a:r>
              <a:rPr lang="fr-FR" dirty="0" smtClean="0"/>
              <a:t>élanger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2604179" y="1305337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Chaud</a:t>
            </a:r>
            <a:endParaRPr lang="fr-FR" dirty="0"/>
          </a:p>
        </p:txBody>
      </p:sp>
      <p:sp>
        <p:nvSpPr>
          <p:cNvPr id="53" name="ZoneTexte 52"/>
          <p:cNvSpPr txBox="1"/>
          <p:nvPr/>
        </p:nvSpPr>
        <p:spPr>
          <a:xfrm>
            <a:off x="8763600" y="1255210"/>
            <a:ext cx="663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Froid</a:t>
            </a:r>
            <a:endParaRPr lang="fr-FR" dirty="0"/>
          </a:p>
        </p:txBody>
      </p:sp>
      <p:sp>
        <p:nvSpPr>
          <p:cNvPr id="62" name="ZoneTexte 61"/>
          <p:cNvSpPr txBox="1"/>
          <p:nvPr/>
        </p:nvSpPr>
        <p:spPr>
          <a:xfrm>
            <a:off x="8552449" y="4556020"/>
            <a:ext cx="1118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Beaucoup</a:t>
            </a:r>
            <a:endParaRPr lang="fr-FR" dirty="0"/>
          </a:p>
        </p:txBody>
      </p:sp>
      <p:grpSp>
        <p:nvGrpSpPr>
          <p:cNvPr id="66" name="Groupe 65"/>
          <p:cNvGrpSpPr/>
          <p:nvPr/>
        </p:nvGrpSpPr>
        <p:grpSpPr>
          <a:xfrm>
            <a:off x="4282899" y="1600746"/>
            <a:ext cx="1795850" cy="1422500"/>
            <a:chOff x="7091114" y="2722221"/>
            <a:chExt cx="1795850" cy="1422500"/>
          </a:xfrm>
        </p:grpSpPr>
        <p:pic>
          <p:nvPicPr>
            <p:cNvPr id="67" name="Image 66"/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2741" y="2900498"/>
              <a:ext cx="1244223" cy="1244223"/>
            </a:xfrm>
            <a:prstGeom prst="rect">
              <a:avLst/>
            </a:prstGeom>
          </p:spPr>
        </p:pic>
        <p:pic>
          <p:nvPicPr>
            <p:cNvPr id="68" name="Image 67"/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05557" flipH="1">
              <a:off x="7038396" y="2774939"/>
              <a:ext cx="1208690" cy="1103254"/>
            </a:xfrm>
            <a:prstGeom prst="rect">
              <a:avLst/>
            </a:prstGeom>
          </p:spPr>
        </p:pic>
      </p:grpSp>
      <p:sp>
        <p:nvSpPr>
          <p:cNvPr id="69" name="ZoneTexte 68"/>
          <p:cNvSpPr txBox="1"/>
          <p:nvPr/>
        </p:nvSpPr>
        <p:spPr>
          <a:xfrm>
            <a:off x="4197552" y="2993411"/>
            <a:ext cx="73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Purée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267" y="2443185"/>
            <a:ext cx="172575" cy="172575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611" y="2464841"/>
            <a:ext cx="172575" cy="172575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44" y="2099605"/>
            <a:ext cx="172575" cy="172575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347" y="2158414"/>
            <a:ext cx="172575" cy="172575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73" name="Image 72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060" y="2239534"/>
            <a:ext cx="172575" cy="172575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74" name="Image 73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385" y="2333555"/>
            <a:ext cx="172575" cy="172575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77" name="Image 76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897" y="2040527"/>
            <a:ext cx="275501" cy="275501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4" name="Ellipse 3"/>
          <p:cNvSpPr/>
          <p:nvPr/>
        </p:nvSpPr>
        <p:spPr>
          <a:xfrm>
            <a:off x="2289333" y="2019155"/>
            <a:ext cx="1590016" cy="6589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/>
          <p:cNvSpPr/>
          <p:nvPr/>
        </p:nvSpPr>
        <p:spPr>
          <a:xfrm>
            <a:off x="8368304" y="1978434"/>
            <a:ext cx="1590016" cy="6589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/>
          <p:cNvSpPr txBox="1"/>
          <p:nvPr/>
        </p:nvSpPr>
        <p:spPr>
          <a:xfrm>
            <a:off x="2214850" y="3006948"/>
            <a:ext cx="1690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Petits morceaux</a:t>
            </a:r>
            <a:endParaRPr lang="fr-FR" dirty="0"/>
          </a:p>
        </p:txBody>
      </p:sp>
      <p:sp>
        <p:nvSpPr>
          <p:cNvPr id="81" name="ZoneTexte 80"/>
          <p:cNvSpPr txBox="1"/>
          <p:nvPr/>
        </p:nvSpPr>
        <p:spPr>
          <a:xfrm>
            <a:off x="8269628" y="3037745"/>
            <a:ext cx="159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Gros morceaux</a:t>
            </a:r>
            <a:endParaRPr lang="fr-FR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0" r="23323"/>
          <a:stretch/>
        </p:blipFill>
        <p:spPr>
          <a:xfrm>
            <a:off x="7297135" y="3474767"/>
            <a:ext cx="652704" cy="1292295"/>
          </a:xfrm>
          <a:prstGeom prst="rect">
            <a:avLst/>
          </a:prstGeom>
        </p:spPr>
      </p:pic>
      <p:sp>
        <p:nvSpPr>
          <p:cNvPr id="82" name="ZoneTexte 81"/>
          <p:cNvSpPr txBox="1"/>
          <p:nvPr/>
        </p:nvSpPr>
        <p:spPr>
          <a:xfrm>
            <a:off x="6342668" y="4535013"/>
            <a:ext cx="72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Mixer</a:t>
            </a:r>
            <a:endParaRPr lang="fr-FR" dirty="0"/>
          </a:p>
        </p:txBody>
      </p:sp>
      <p:sp>
        <p:nvSpPr>
          <p:cNvPr id="84" name="ZoneTexte 83"/>
          <p:cNvSpPr txBox="1"/>
          <p:nvPr/>
        </p:nvSpPr>
        <p:spPr>
          <a:xfrm>
            <a:off x="4532407" y="1318413"/>
            <a:ext cx="895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Essuyer</a:t>
            </a:r>
            <a:endParaRPr lang="fr-FR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6" t="7866" r="17155" b="9751"/>
          <a:stretch/>
        </p:blipFill>
        <p:spPr>
          <a:xfrm>
            <a:off x="4641780" y="174973"/>
            <a:ext cx="925818" cy="1151627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381" y="250491"/>
            <a:ext cx="1045884" cy="1045884"/>
          </a:xfrm>
          <a:prstGeom prst="rect">
            <a:avLst/>
          </a:prstGeom>
        </p:spPr>
      </p:pic>
      <p:sp>
        <p:nvSpPr>
          <p:cNvPr id="85" name="ZoneTexte 84"/>
          <p:cNvSpPr txBox="1"/>
          <p:nvPr/>
        </p:nvSpPr>
        <p:spPr>
          <a:xfrm>
            <a:off x="6704792" y="1324947"/>
            <a:ext cx="68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Paille</a:t>
            </a:r>
            <a:endParaRPr lang="fr-FR" dirty="0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893" y="209916"/>
            <a:ext cx="1271309" cy="1271309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520" y="2194449"/>
            <a:ext cx="275501" cy="275501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58" y="2348646"/>
            <a:ext cx="275501" cy="275501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50" y="2136608"/>
            <a:ext cx="275501" cy="275501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83" name="ZoneTexte 82"/>
          <p:cNvSpPr txBox="1"/>
          <p:nvPr/>
        </p:nvSpPr>
        <p:spPr>
          <a:xfrm>
            <a:off x="4291727" y="4539431"/>
            <a:ext cx="1305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Masticateur</a:t>
            </a:r>
            <a:endParaRPr lang="fr-FR" dirty="0"/>
          </a:p>
        </p:txBody>
      </p:sp>
      <p:pic>
        <p:nvPicPr>
          <p:cNvPr id="75" name="Image 74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5" b="10182"/>
          <a:stretch/>
        </p:blipFill>
        <p:spPr>
          <a:xfrm>
            <a:off x="2427334" y="3750833"/>
            <a:ext cx="1199547" cy="784180"/>
          </a:xfrm>
          <a:prstGeom prst="rect">
            <a:avLst/>
          </a:prstGeom>
        </p:spPr>
      </p:pic>
      <p:sp>
        <p:nvSpPr>
          <p:cNvPr id="76" name="ZoneTexte 75"/>
          <p:cNvSpPr txBox="1"/>
          <p:nvPr/>
        </p:nvSpPr>
        <p:spPr>
          <a:xfrm>
            <a:off x="2429410" y="4525907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peu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12651183" y="220229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1892729" y="1709401"/>
            <a:ext cx="8356623" cy="17653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Rectangle 85"/>
          <p:cNvSpPr/>
          <p:nvPr/>
        </p:nvSpPr>
        <p:spPr>
          <a:xfrm>
            <a:off x="4039345" y="3450558"/>
            <a:ext cx="4107997" cy="156989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7" name="Image 86"/>
          <p:cNvPicPr>
            <a:picLocks noChangeAspect="1"/>
          </p:cNvPicPr>
          <p:nvPr/>
        </p:nvPicPr>
        <p:blipFill rotWithShape="1">
          <a:blip r:embed="rId2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6" t="20733" r="10548" b="3794"/>
          <a:stretch/>
        </p:blipFill>
        <p:spPr>
          <a:xfrm>
            <a:off x="4699751" y="5141123"/>
            <a:ext cx="1232642" cy="1141816"/>
          </a:xfrm>
          <a:prstGeom prst="rect">
            <a:avLst/>
          </a:prstGeom>
        </p:spPr>
      </p:pic>
      <p:sp>
        <p:nvSpPr>
          <p:cNvPr id="88" name="ZoneTexte 87"/>
          <p:cNvSpPr txBox="1"/>
          <p:nvPr/>
        </p:nvSpPr>
        <p:spPr>
          <a:xfrm>
            <a:off x="4126503" y="6235116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  <a:r>
              <a:rPr lang="fr-FR" dirty="0" smtClean="0"/>
              <a:t>al</a:t>
            </a:r>
            <a:endParaRPr lang="fr-FR" dirty="0"/>
          </a:p>
        </p:txBody>
      </p:sp>
      <p:pic>
        <p:nvPicPr>
          <p:cNvPr id="89" name="Image 88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t="1405" r="9616" b="5442"/>
          <a:stretch/>
        </p:blipFill>
        <p:spPr>
          <a:xfrm>
            <a:off x="2757566" y="5141123"/>
            <a:ext cx="1147403" cy="1359594"/>
          </a:xfrm>
          <a:prstGeom prst="rect">
            <a:avLst/>
          </a:prstGeom>
        </p:spPr>
      </p:pic>
      <p:sp>
        <p:nvSpPr>
          <p:cNvPr id="90" name="ZoneTexte 89"/>
          <p:cNvSpPr txBox="1"/>
          <p:nvPr/>
        </p:nvSpPr>
        <p:spPr>
          <a:xfrm>
            <a:off x="1926519" y="6236928"/>
            <a:ext cx="773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</a:t>
            </a:r>
            <a:r>
              <a:rPr lang="fr-FR" dirty="0" smtClean="0"/>
              <a:t>valer</a:t>
            </a:r>
            <a:endParaRPr lang="fr-FR" dirty="0"/>
          </a:p>
        </p:txBody>
      </p:sp>
      <p:pic>
        <p:nvPicPr>
          <p:cNvPr id="78" name="Image 77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4" t="15611" r="26734" b="28163"/>
          <a:stretch/>
        </p:blipFill>
        <p:spPr>
          <a:xfrm>
            <a:off x="6869939" y="5111748"/>
            <a:ext cx="1207866" cy="1444925"/>
          </a:xfrm>
          <a:prstGeom prst="rect">
            <a:avLst/>
          </a:prstGeom>
        </p:spPr>
      </p:pic>
      <p:sp>
        <p:nvSpPr>
          <p:cNvPr id="91" name="ZoneTexte 90"/>
          <p:cNvSpPr txBox="1"/>
          <p:nvPr/>
        </p:nvSpPr>
        <p:spPr>
          <a:xfrm>
            <a:off x="6020510" y="6298902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Macher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572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>
            <a:stCxn id="4" idx="1"/>
            <a:endCxn id="4" idx="3"/>
          </p:cNvCxnSpPr>
          <p:nvPr/>
        </p:nvCxnSpPr>
        <p:spPr>
          <a:xfrm>
            <a:off x="0" y="34290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0" y="1683657"/>
            <a:ext cx="12192000" cy="43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0" y="51054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>
            <a:stCxn id="4" idx="0"/>
            <a:endCxn id="4" idx="2"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8294915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02616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4027714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002972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8" r="26638"/>
          <a:stretch/>
        </p:blipFill>
        <p:spPr>
          <a:xfrm>
            <a:off x="739420" y="1721463"/>
            <a:ext cx="491321" cy="110546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07" y="86159"/>
            <a:ext cx="838200" cy="127635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23" y="5375538"/>
            <a:ext cx="1244814" cy="124481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6" b="12445"/>
          <a:stretch/>
        </p:blipFill>
        <p:spPr>
          <a:xfrm>
            <a:off x="2300941" y="209975"/>
            <a:ext cx="1275501" cy="95534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0720" y="1779784"/>
            <a:ext cx="408104" cy="129149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74" y="5212239"/>
            <a:ext cx="1255022" cy="1255022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2007926" y="6381830"/>
            <a:ext cx="1022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Serviette</a:t>
            </a:r>
            <a:endParaRPr lang="fr-FR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2" t="8548" r="20399" b="7735"/>
          <a:stretch/>
        </p:blipFill>
        <p:spPr>
          <a:xfrm>
            <a:off x="4717599" y="329845"/>
            <a:ext cx="696036" cy="982639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3" r="24124"/>
          <a:stretch/>
        </p:blipFill>
        <p:spPr>
          <a:xfrm>
            <a:off x="4802049" y="1885918"/>
            <a:ext cx="545911" cy="1096593"/>
          </a:xfrm>
          <a:prstGeom prst="rect">
            <a:avLst/>
          </a:prstGeom>
        </p:spPr>
      </p:pic>
      <p:grpSp>
        <p:nvGrpSpPr>
          <p:cNvPr id="25" name="Groupe 24"/>
          <p:cNvGrpSpPr/>
          <p:nvPr/>
        </p:nvGrpSpPr>
        <p:grpSpPr>
          <a:xfrm>
            <a:off x="2611014" y="1776522"/>
            <a:ext cx="818865" cy="1280943"/>
            <a:chOff x="4141453" y="4558352"/>
            <a:chExt cx="939010" cy="1257016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78" r="19786"/>
            <a:stretch/>
          </p:blipFill>
          <p:spPr>
            <a:xfrm>
              <a:off x="4141453" y="4558352"/>
              <a:ext cx="939010" cy="1257016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4358094" y="5077375"/>
              <a:ext cx="455106" cy="10948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" r="8095"/>
          <a:stretch/>
        </p:blipFill>
        <p:spPr>
          <a:xfrm>
            <a:off x="11107009" y="5222695"/>
            <a:ext cx="906554" cy="1069532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10351878" y="6199691"/>
            <a:ext cx="1912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Sangle</a:t>
            </a:r>
          </a:p>
          <a:p>
            <a:r>
              <a:rPr lang="fr-FR" dirty="0" smtClean="0"/>
              <a:t>Attacher, détacher</a:t>
            </a:r>
            <a:endParaRPr lang="fr-FR" dirty="0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327" y="3701552"/>
            <a:ext cx="1012372" cy="1012372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955" y="3488099"/>
            <a:ext cx="1460901" cy="1460901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4" b="19762"/>
          <a:stretch/>
        </p:blipFill>
        <p:spPr>
          <a:xfrm>
            <a:off x="6400802" y="292991"/>
            <a:ext cx="1524003" cy="943429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9" b="13095"/>
          <a:stretch/>
        </p:blipFill>
        <p:spPr>
          <a:xfrm>
            <a:off x="8422995" y="30431"/>
            <a:ext cx="1524003" cy="1132114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8331201" y="1069348"/>
            <a:ext cx="1821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Je veux mon </a:t>
            </a:r>
          </a:p>
          <a:p>
            <a:r>
              <a:rPr lang="fr-FR" dirty="0" smtClean="0"/>
              <a:t>tableau de </a:t>
            </a:r>
            <a:r>
              <a:rPr lang="fr-FR" dirty="0" err="1" smtClean="0"/>
              <a:t>comm</a:t>
            </a:r>
            <a:endParaRPr lang="fr-FR" dirty="0"/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712873" y="215903"/>
            <a:ext cx="1362435" cy="1192130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633" y="1903148"/>
            <a:ext cx="1147550" cy="1147550"/>
          </a:xfrm>
          <a:prstGeom prst="rect">
            <a:avLst/>
          </a:prstGeom>
        </p:spPr>
      </p:pic>
      <p:sp>
        <p:nvSpPr>
          <p:cNvPr id="44" name="ZoneTexte 43"/>
          <p:cNvSpPr txBox="1"/>
          <p:nvPr/>
        </p:nvSpPr>
        <p:spPr>
          <a:xfrm>
            <a:off x="10347171" y="2919451"/>
            <a:ext cx="724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Merci</a:t>
            </a:r>
            <a:endParaRPr lang="fr-FR" dirty="0"/>
          </a:p>
        </p:txBody>
      </p:sp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7867">
            <a:off x="10687975" y="3492870"/>
            <a:ext cx="1313370" cy="130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10310020" y="4808589"/>
            <a:ext cx="1427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Besoin d’aide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688816" y="1253203"/>
            <a:ext cx="68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sucre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569304" y="2926763"/>
            <a:ext cx="1124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Moutarde</a:t>
            </a:r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2433413" y="3006249"/>
            <a:ext cx="1323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Mayonnaise</a:t>
            </a:r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515628" y="4724996"/>
            <a:ext cx="801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Entrée</a:t>
            </a:r>
            <a:endParaRPr lang="fr-FR" dirty="0"/>
          </a:p>
        </p:txBody>
      </p:sp>
      <p:pic>
        <p:nvPicPr>
          <p:cNvPr id="48" name="Image 47" descr="poisson dans assiette dessin - Ecosia | Dessin, Poisson, Assiette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t="1942" r="231" b="10814"/>
          <a:stretch/>
        </p:blipFill>
        <p:spPr bwMode="auto">
          <a:xfrm>
            <a:off x="2100368" y="4108191"/>
            <a:ext cx="1046829" cy="77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age 48" descr="Icones Repas, images repas png et ico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477" y="3399807"/>
            <a:ext cx="1194122" cy="119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ZoneTexte 49"/>
          <p:cNvSpPr txBox="1"/>
          <p:nvPr/>
        </p:nvSpPr>
        <p:spPr>
          <a:xfrm>
            <a:off x="3120442" y="4657701"/>
            <a:ext cx="541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Plat</a:t>
            </a:r>
            <a:endParaRPr lang="fr-FR" dirty="0"/>
          </a:p>
        </p:txBody>
      </p:sp>
      <p:sp>
        <p:nvSpPr>
          <p:cNvPr id="51" name="ZoneTexte 50"/>
          <p:cNvSpPr txBox="1"/>
          <p:nvPr/>
        </p:nvSpPr>
        <p:spPr>
          <a:xfrm>
            <a:off x="4562531" y="4736068"/>
            <a:ext cx="100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Fromage</a:t>
            </a:r>
            <a:endParaRPr lang="fr-FR" dirty="0"/>
          </a:p>
        </p:txBody>
      </p:sp>
      <p:sp>
        <p:nvSpPr>
          <p:cNvPr id="54" name="ZoneTexte 53"/>
          <p:cNvSpPr txBox="1"/>
          <p:nvPr/>
        </p:nvSpPr>
        <p:spPr>
          <a:xfrm>
            <a:off x="6241016" y="4742876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Dessert</a:t>
            </a:r>
            <a:endParaRPr lang="fr-FR" dirty="0"/>
          </a:p>
        </p:txBody>
      </p:sp>
      <p:sp>
        <p:nvSpPr>
          <p:cNvPr id="57" name="ZoneTexte 56"/>
          <p:cNvSpPr txBox="1"/>
          <p:nvPr/>
        </p:nvSpPr>
        <p:spPr>
          <a:xfrm>
            <a:off x="4458155" y="2970137"/>
            <a:ext cx="95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Ketchup</a:t>
            </a:r>
            <a:endParaRPr lang="fr-FR" dirty="0"/>
          </a:p>
        </p:txBody>
      </p:sp>
      <p:sp>
        <p:nvSpPr>
          <p:cNvPr id="58" name="ZoneTexte 57"/>
          <p:cNvSpPr txBox="1"/>
          <p:nvPr/>
        </p:nvSpPr>
        <p:spPr>
          <a:xfrm>
            <a:off x="6731154" y="2977949"/>
            <a:ext cx="663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Sirop</a:t>
            </a:r>
            <a:endParaRPr lang="fr-FR" dirty="0"/>
          </a:p>
        </p:txBody>
      </p:sp>
      <p:pic>
        <p:nvPicPr>
          <p:cNvPr id="59" name="Image 58" descr="Salade Banque d'images et photos libres de droit - iStock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05" y="3633825"/>
            <a:ext cx="1514899" cy="100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ZoneTexte 59"/>
          <p:cNvSpPr txBox="1"/>
          <p:nvPr/>
        </p:nvSpPr>
        <p:spPr>
          <a:xfrm>
            <a:off x="388768" y="1307366"/>
            <a:ext cx="1260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Eau gélifiée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081245" y="6439071"/>
            <a:ext cx="1968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Serviette en papier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50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43" y="624120"/>
            <a:ext cx="12090400" cy="33963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b="1" dirty="0" smtClean="0"/>
              <a:t>  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fr-FR" sz="2000" b="1" dirty="0" err="1">
                <a:solidFill>
                  <a:schemeClr val="accent5">
                    <a:lumMod val="75000"/>
                  </a:schemeClr>
                </a:solidFill>
              </a:rPr>
              <a:t>Bélinda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accent5">
                    <a:lumMod val="75000"/>
                  </a:schemeClr>
                </a:solidFill>
              </a:rPr>
              <a:t>Casale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, foyer </a:t>
            </a:r>
            <a:r>
              <a:rPr lang="fr-FR" sz="2000" b="1" dirty="0" err="1">
                <a:solidFill>
                  <a:schemeClr val="accent5">
                    <a:lumMod val="75000"/>
                  </a:schemeClr>
                </a:solidFill>
              </a:rPr>
              <a:t>Castel’Hand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fr-FR" sz="2000" b="1" dirty="0" err="1">
                <a:solidFill>
                  <a:schemeClr val="accent5">
                    <a:lumMod val="75000"/>
                  </a:schemeClr>
                </a:solidFill>
              </a:rPr>
              <a:t>Noyal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Chatillon 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(35), en 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2018, 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en collaboration avec les référents qualité) </a:t>
            </a:r>
          </a:p>
          <a:p>
            <a:pPr marL="0" indent="0">
              <a:buNone/>
            </a:pPr>
            <a:r>
              <a:rPr lang="fr-FR" sz="2000" b="1" dirty="0" smtClean="0"/>
              <a:t>OBJECTIFS </a:t>
            </a:r>
            <a:r>
              <a:rPr lang="fr-FR" sz="2000" b="1" dirty="0"/>
              <a:t>: </a:t>
            </a:r>
            <a:r>
              <a:rPr lang="fr-FR" sz="2000" dirty="0"/>
              <a:t>Fournir </a:t>
            </a:r>
            <a:r>
              <a:rPr lang="fr-FR" sz="2000" dirty="0" smtClean="0"/>
              <a:t>aux professionnels </a:t>
            </a:r>
            <a:r>
              <a:rPr lang="fr-FR" sz="2000" dirty="0"/>
              <a:t>les informations nécessaires à l’accompagnement du </a:t>
            </a:r>
            <a:r>
              <a:rPr lang="fr-FR" sz="2000" dirty="0" smtClean="0"/>
              <a:t>résident concernant l’installation, les régimes, la texture, les besoins sur l’environnement….</a:t>
            </a:r>
            <a:endParaRPr lang="fr-FR" sz="2000" dirty="0"/>
          </a:p>
          <a:p>
            <a:pPr marL="0" indent="0">
              <a:buNone/>
            </a:pPr>
            <a:r>
              <a:rPr lang="fr-FR" sz="2000" dirty="0"/>
              <a:t>• En format A5 recto-verso, </a:t>
            </a:r>
            <a:r>
              <a:rPr lang="fr-FR" sz="2000" dirty="0" smtClean="0"/>
              <a:t>la fiche </a:t>
            </a:r>
            <a:r>
              <a:rPr lang="fr-FR" sz="2000" dirty="0"/>
              <a:t>présente d’un côté la photo du résident, de l’autre les conseils à suivre. </a:t>
            </a:r>
            <a:r>
              <a:rPr lang="fr-FR" sz="2000" dirty="0" smtClean="0"/>
              <a:t>          Elle </a:t>
            </a:r>
            <a:r>
              <a:rPr lang="fr-FR" sz="2000" dirty="0"/>
              <a:t>sera accrochée dans une feuille plastique, dans la cuisine de l’unité du résident. </a:t>
            </a:r>
          </a:p>
          <a:p>
            <a:pPr marL="0" indent="0">
              <a:buNone/>
            </a:pPr>
            <a:r>
              <a:rPr lang="fr-FR" sz="2000" dirty="0" smtClean="0"/>
              <a:t>USAGE ET FABRICATION  </a:t>
            </a:r>
            <a:r>
              <a:rPr lang="fr-FR" sz="2000" dirty="0"/>
              <a:t>: Lors du repas, la fiche est posée sur son plateau. </a:t>
            </a:r>
          </a:p>
          <a:p>
            <a:pPr marL="0" indent="0">
              <a:buNone/>
            </a:pPr>
            <a:r>
              <a:rPr lang="fr-FR" sz="2000" dirty="0"/>
              <a:t>• A partir d’une trame vierge (sur NAS/organisation unité/ FICHES REPAS/trame vierge), l’éducateur(</a:t>
            </a:r>
            <a:r>
              <a:rPr lang="fr-FR" sz="2000" dirty="0" err="1"/>
              <a:t>ice</a:t>
            </a:r>
            <a:r>
              <a:rPr lang="fr-FR" sz="2000" dirty="0"/>
              <a:t>)-coordinateur(</a:t>
            </a:r>
            <a:r>
              <a:rPr lang="fr-FR" sz="2000" dirty="0" err="1"/>
              <a:t>ice</a:t>
            </a:r>
            <a:r>
              <a:rPr lang="fr-FR" sz="2000" dirty="0"/>
              <a:t>) crée la fiche repas d’un résident. </a:t>
            </a:r>
          </a:p>
          <a:p>
            <a:pPr marL="0" indent="0">
              <a:buNone/>
            </a:pPr>
            <a:r>
              <a:rPr lang="fr-FR" sz="2000" dirty="0"/>
              <a:t>• Il/elle utilise la couleur de l’unité du résident. (</a:t>
            </a:r>
            <a:r>
              <a:rPr lang="fr-FR" sz="2000" dirty="0" smtClean="0"/>
              <a:t>Vert, </a:t>
            </a:r>
            <a:r>
              <a:rPr lang="fr-FR" sz="2000" dirty="0"/>
              <a:t>orange...) pour le cadre de la photo et du nom. </a:t>
            </a:r>
          </a:p>
          <a:p>
            <a:pPr marL="0" indent="0">
              <a:buNone/>
            </a:pPr>
            <a:r>
              <a:rPr lang="fr-FR" sz="2000" dirty="0"/>
              <a:t>• Il/elle renseigne le domaine « indépendance » </a:t>
            </a:r>
            <a:r>
              <a:rPr lang="fr-FR" sz="2000" dirty="0" smtClean="0"/>
              <a:t>. Il/elle </a:t>
            </a:r>
            <a:r>
              <a:rPr lang="fr-FR" sz="2000" dirty="0"/>
              <a:t>envoie la fiche à l’IDE par mail. 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dirty="0"/>
              <a:t>• </a:t>
            </a:r>
            <a:r>
              <a:rPr lang="fr-FR" sz="2000" dirty="0" smtClean="0"/>
              <a:t>l’IDE </a:t>
            </a:r>
            <a:r>
              <a:rPr lang="fr-FR" sz="2000" dirty="0"/>
              <a:t>complète la partie régime alimentaire et textures (alimentation+ boisson) avec l’orthophoniste. </a:t>
            </a:r>
          </a:p>
          <a:p>
            <a:pPr marL="0" indent="0">
              <a:buNone/>
            </a:pPr>
            <a:r>
              <a:rPr lang="fr-FR" sz="2000" dirty="0"/>
              <a:t>• L’IDE transmet la fiche à l’ergothérapeute qui </a:t>
            </a:r>
            <a:r>
              <a:rPr lang="fr-FR" sz="2000" dirty="0" smtClean="0"/>
              <a:t>décrit les </a:t>
            </a:r>
            <a:r>
              <a:rPr lang="fr-FR" sz="2000" dirty="0"/>
              <a:t>outils d’accompagnement et l’installation du résident. </a:t>
            </a:r>
          </a:p>
          <a:p>
            <a:pPr marL="0" indent="0">
              <a:buNone/>
            </a:pPr>
            <a:r>
              <a:rPr lang="fr-FR" sz="2000" dirty="0"/>
              <a:t>• L’ergothérapeute renvoie la fiche finalisée à l’éducateur(</a:t>
            </a:r>
            <a:r>
              <a:rPr lang="fr-FR" sz="2000" dirty="0" err="1"/>
              <a:t>ice</a:t>
            </a:r>
            <a:r>
              <a:rPr lang="fr-FR" sz="2000" dirty="0"/>
              <a:t>)-coordinateur(</a:t>
            </a:r>
            <a:r>
              <a:rPr lang="fr-FR" sz="2000" dirty="0" err="1"/>
              <a:t>ice</a:t>
            </a:r>
            <a:r>
              <a:rPr lang="fr-FR" sz="2000" dirty="0"/>
              <a:t>). </a:t>
            </a:r>
          </a:p>
          <a:p>
            <a:pPr marL="0" indent="0">
              <a:buNone/>
            </a:pPr>
            <a:r>
              <a:rPr lang="fr-FR" sz="2000" dirty="0"/>
              <a:t>• L’éducateur(</a:t>
            </a:r>
            <a:r>
              <a:rPr lang="fr-FR" sz="2000" dirty="0" err="1"/>
              <a:t>ice</a:t>
            </a:r>
            <a:r>
              <a:rPr lang="fr-FR" sz="2000" dirty="0"/>
              <a:t>)-coordinateur(</a:t>
            </a:r>
            <a:r>
              <a:rPr lang="fr-FR" sz="2000" dirty="0" err="1"/>
              <a:t>ice</a:t>
            </a:r>
            <a:r>
              <a:rPr lang="fr-FR" sz="2000" dirty="0"/>
              <a:t>) imprime et met en place la fiche-repas finalisée. </a:t>
            </a:r>
          </a:p>
          <a:p>
            <a:pPr marL="0" indent="0">
              <a:buNone/>
            </a:pPr>
            <a:r>
              <a:rPr lang="fr-FR" sz="2000" dirty="0"/>
              <a:t>• </a:t>
            </a:r>
            <a:r>
              <a:rPr lang="fr-FR" sz="2000" dirty="0" smtClean="0"/>
              <a:t>Si besoin</a:t>
            </a:r>
            <a:r>
              <a:rPr lang="fr-FR" sz="2000" dirty="0"/>
              <a:t>, une modification peut être apportée par un des intervenants </a:t>
            </a:r>
            <a:r>
              <a:rPr lang="fr-FR" sz="2000" dirty="0" smtClean="0"/>
              <a:t>qui enverra </a:t>
            </a:r>
            <a:r>
              <a:rPr lang="fr-FR" sz="2000" dirty="0"/>
              <a:t>par mail le document modifié à l’éducateur(</a:t>
            </a:r>
            <a:r>
              <a:rPr lang="fr-FR" sz="2000" dirty="0" err="1"/>
              <a:t>ice</a:t>
            </a:r>
            <a:r>
              <a:rPr lang="fr-FR" sz="2000" dirty="0"/>
              <a:t>)-coordinateur(</a:t>
            </a:r>
            <a:r>
              <a:rPr lang="fr-FR" sz="2000" dirty="0" err="1"/>
              <a:t>ice</a:t>
            </a:r>
            <a:r>
              <a:rPr lang="fr-FR" sz="2000" dirty="0" smtClean="0"/>
              <a:t>). Ce(</a:t>
            </a:r>
            <a:r>
              <a:rPr lang="fr-FR" sz="2000" dirty="0" err="1" smtClean="0"/>
              <a:t>tte</a:t>
            </a:r>
            <a:r>
              <a:rPr lang="fr-FR" sz="2000" dirty="0" smtClean="0"/>
              <a:t>) dernier(ère) </a:t>
            </a:r>
            <a:r>
              <a:rPr lang="fr-FR" sz="2000" dirty="0"/>
              <a:t>procédera à la mise à jour de la fiche-repas sur l’unité</a:t>
            </a:r>
            <a:r>
              <a:rPr lang="fr-FR" sz="2000" dirty="0" smtClean="0"/>
              <a:t>. </a:t>
            </a:r>
            <a:endParaRPr lang="fr-FR" sz="2000" dirty="0"/>
          </a:p>
          <a:p>
            <a:endParaRPr lang="fr-FR" sz="20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-125186" y="-130622"/>
            <a:ext cx="11876314" cy="994910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Exemple </a:t>
            </a:r>
            <a:r>
              <a:rPr lang="fr-FR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fiche d’information personnalisée pour le </a:t>
            </a:r>
            <a:r>
              <a:rPr lang="fr-FR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repas + </a:t>
            </a:r>
            <a:r>
              <a:rPr lang="fr-FR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 </a:t>
            </a:r>
            <a:endParaRPr lang="fr-FR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6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649" y="182109"/>
            <a:ext cx="4575620" cy="66415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369" y="42294"/>
            <a:ext cx="5074664" cy="681570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401190" y="3595691"/>
            <a:ext cx="2019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Photos du matériel </a:t>
            </a:r>
          </a:p>
          <a:p>
            <a:pPr algn="ctr"/>
            <a:r>
              <a:rPr lang="fr-FR" dirty="0" smtClean="0"/>
              <a:t>adapté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6241143" y="3918856"/>
            <a:ext cx="638628" cy="870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435751" y="3657600"/>
            <a:ext cx="1950535" cy="5225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 rot="5400000">
            <a:off x="9523726" y="3646770"/>
            <a:ext cx="46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Fiche mise à jour le ….      par …..</a:t>
            </a:r>
            <a:endParaRPr lang="fr-FR" sz="2400" dirty="0"/>
          </a:p>
        </p:txBody>
      </p:sp>
      <p:sp>
        <p:nvSpPr>
          <p:cNvPr id="10" name="Rectangle 9"/>
          <p:cNvSpPr/>
          <p:nvPr/>
        </p:nvSpPr>
        <p:spPr>
          <a:xfrm>
            <a:off x="11612893" y="1557602"/>
            <a:ext cx="461666" cy="49012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31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0" t="11706" r="14742" b="7350"/>
          <a:stretch/>
        </p:blipFill>
        <p:spPr>
          <a:xfrm rot="16200000">
            <a:off x="2145310" y="3755913"/>
            <a:ext cx="3345542" cy="2858632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6" t="7514" r="15238"/>
          <a:stretch/>
        </p:blipFill>
        <p:spPr>
          <a:xfrm rot="10800000">
            <a:off x="5891047" y="3512457"/>
            <a:ext cx="3659925" cy="336005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4" r="17619"/>
          <a:stretch/>
        </p:blipFill>
        <p:spPr>
          <a:xfrm rot="10800000">
            <a:off x="8665029" y="0"/>
            <a:ext cx="2918899" cy="395180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0494" r="6983" b="13033"/>
          <a:stretch/>
        </p:blipFill>
        <p:spPr>
          <a:xfrm rot="16200000">
            <a:off x="-403735" y="594000"/>
            <a:ext cx="4114800" cy="2926799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300247" y="263863"/>
            <a:ext cx="5181600" cy="99491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 pour positionner </a:t>
            </a:r>
            <a:br>
              <a:rPr lang="fr-FR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images ou des pictogrammes </a:t>
            </a:r>
            <a:br>
              <a:rPr lang="fr-FR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pendant le repas</a:t>
            </a:r>
            <a:endParaRPr lang="fr-FR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683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="" xmlns:a16="http://schemas.microsoft.com/office/drawing/2014/main" id="{8C0D4AAC-8B09-43CB-B621-4F000597A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87" y="217714"/>
            <a:ext cx="10515600" cy="1325563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 exemple de fiche d’information </a:t>
            </a:r>
            <a:r>
              <a:rPr lang="fr-FR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personnalisée pour le repas</a:t>
            </a: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Mise 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en place des fiches-repas, Charlotte </a:t>
            </a:r>
            <a:r>
              <a:rPr lang="fr-FR" sz="2000" b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Neyrat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, IEM APF, Grenoble (38)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1BE09DA9-792A-4F50-9114-ABCB6A228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29" y="1724025"/>
            <a:ext cx="11876314" cy="5533118"/>
          </a:xfrm>
        </p:spPr>
        <p:txBody>
          <a:bodyPr/>
          <a:lstStyle/>
          <a:p>
            <a:r>
              <a:rPr lang="fr-FR" sz="2000" b="1" dirty="0" smtClean="0"/>
              <a:t>OBJECTIFS : </a:t>
            </a:r>
            <a:endParaRPr lang="fr-FR" sz="2000" b="1" dirty="0"/>
          </a:p>
          <a:p>
            <a:pPr>
              <a:buFontTx/>
              <a:buChar char="-"/>
            </a:pPr>
            <a:r>
              <a:rPr lang="fr-FR" sz="2000" dirty="0"/>
              <a:t>Transmettre, de façon claire et concise, les informations sur l’alimentation de chaque usager en ciblant les recommandations pour manger en sécurité et </a:t>
            </a:r>
            <a:r>
              <a:rPr lang="fr-FR" sz="2000" dirty="0" smtClean="0"/>
              <a:t>avec</a:t>
            </a:r>
            <a:r>
              <a:rPr lang="fr-FR" sz="2000" dirty="0" smtClean="0"/>
              <a:t> </a:t>
            </a:r>
            <a:r>
              <a:rPr lang="fr-FR" sz="2000" dirty="0"/>
              <a:t>une installation adaptée.</a:t>
            </a:r>
          </a:p>
          <a:p>
            <a:pPr>
              <a:buFontTx/>
              <a:buChar char="-"/>
            </a:pPr>
            <a:r>
              <a:rPr lang="fr-FR" sz="2000" dirty="0"/>
              <a:t>Avoir accès à ces informations sur les différents lieux de vie de l’usager (</a:t>
            </a:r>
            <a:r>
              <a:rPr lang="fr-FR" sz="2000" dirty="0" smtClean="0"/>
              <a:t>ex : </a:t>
            </a:r>
            <a:r>
              <a:rPr lang="fr-FR" sz="2000" dirty="0"/>
              <a:t>école, internat).</a:t>
            </a:r>
          </a:p>
          <a:p>
            <a:pPr>
              <a:buFontTx/>
              <a:buChar char="-"/>
            </a:pPr>
            <a:r>
              <a:rPr lang="fr-FR" sz="2000" dirty="0"/>
              <a:t>Echanger avec l’usager sur ce thème, lui donner l’occasion de participer à la création de cette fiche</a:t>
            </a:r>
            <a:r>
              <a:rPr lang="fr-FR" sz="2000" dirty="0" smtClean="0"/>
              <a:t>. </a:t>
            </a:r>
            <a:r>
              <a:rPr lang="fr-FR" sz="2000" dirty="0" smtClean="0"/>
              <a:t>       Elaborer </a:t>
            </a:r>
            <a:r>
              <a:rPr lang="fr-FR" sz="2000" dirty="0"/>
              <a:t>avec la participation du jeune : choix du texte, des photos, possibilité de définir la couleur de remplissage des zones de textes, la couleur et la taille de la police. </a:t>
            </a:r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sz="2000" b="1" dirty="0" smtClean="0"/>
              <a:t>EN PRATIQUE : COMMENT PERSONNALISER LA FICHE REPAS</a:t>
            </a:r>
          </a:p>
          <a:p>
            <a:pPr>
              <a:buFontTx/>
              <a:buChar char="-"/>
            </a:pPr>
            <a:r>
              <a:rPr lang="fr-FR" sz="2000" dirty="0"/>
              <a:t>Vous pouvez insérer vos contenus (photos, images, textes) personnalisés </a:t>
            </a:r>
            <a:r>
              <a:rPr lang="fr-FR" sz="2000" dirty="0" smtClean="0"/>
              <a:t>.</a:t>
            </a:r>
            <a:endParaRPr lang="fr-FR" sz="2000" dirty="0"/>
          </a:p>
          <a:p>
            <a:pPr>
              <a:buFontTx/>
              <a:buChar char="-"/>
            </a:pPr>
            <a:r>
              <a:rPr lang="fr-FR" sz="2000" dirty="0" smtClean="0"/>
              <a:t>Texte </a:t>
            </a:r>
            <a:r>
              <a:rPr lang="fr-FR" sz="2000" dirty="0"/>
              <a:t>en italique à remplacer par les informations </a:t>
            </a:r>
            <a:r>
              <a:rPr lang="fr-FR" sz="2000" dirty="0" smtClean="0"/>
              <a:t>correspondantes.</a:t>
            </a:r>
            <a:endParaRPr lang="fr-FR" sz="2000" dirty="0"/>
          </a:p>
          <a:p>
            <a:pPr>
              <a:buFontTx/>
              <a:buChar char="-"/>
            </a:pPr>
            <a:r>
              <a:rPr lang="fr-FR" sz="2000" dirty="0"/>
              <a:t>Les exemples sont là pour vous guider, ils sont à supprimer lorsque vous remplissez la </a:t>
            </a:r>
            <a:r>
              <a:rPr lang="fr-FR" sz="2000" dirty="0" smtClean="0"/>
              <a:t>fiche.</a:t>
            </a:r>
            <a:endParaRPr lang="fr-FR" sz="1800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sz="2000" dirty="0"/>
              <a:t>La page 3 (mesures d’urgence) est à imprimer au dos de chaque fiche repas (impression recto/verso)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813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BD03B7C1-8BAD-4312-B973-E5496BF932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19" t="31578" r="53577" b="35982"/>
          <a:stretch/>
        </p:blipFill>
        <p:spPr>
          <a:xfrm>
            <a:off x="286398" y="1405719"/>
            <a:ext cx="3688177" cy="213156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9C5DF607-653E-4B97-808C-E91B13E35B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78" t="46139" r="52829" b="13315"/>
          <a:stretch/>
        </p:blipFill>
        <p:spPr>
          <a:xfrm>
            <a:off x="286398" y="3537284"/>
            <a:ext cx="3717759" cy="315951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CF9823AD-461B-4F9F-BA0F-A95C7286D5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784" t="23496" r="29144" b="17352"/>
          <a:stretch/>
        </p:blipFill>
        <p:spPr>
          <a:xfrm>
            <a:off x="4004157" y="1804737"/>
            <a:ext cx="4123502" cy="441487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5DD5674A-C918-4A5D-AA42-E19ECDC1AF94}"/>
              </a:ext>
            </a:extLst>
          </p:cNvPr>
          <p:cNvSpPr txBox="1"/>
          <p:nvPr/>
        </p:nvSpPr>
        <p:spPr>
          <a:xfrm>
            <a:off x="4028760" y="6219611"/>
            <a:ext cx="4044713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Fiche mise à jour le ….. </a:t>
            </a:r>
            <a:r>
              <a:rPr lang="fr-FR" i="1" dirty="0"/>
              <a:t>p</a:t>
            </a:r>
            <a:r>
              <a:rPr lang="fr-FR" i="1" dirty="0" smtClean="0"/>
              <a:t>ar ……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642F7FB2-5757-44F6-BE2F-BA849BD3AA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927" t="51580" r="3289" b="11736"/>
          <a:stretch/>
        </p:blipFill>
        <p:spPr>
          <a:xfrm>
            <a:off x="8157242" y="3397997"/>
            <a:ext cx="3748360" cy="319094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551DC357-5419-45A2-817F-3C0725DF8547}"/>
              </a:ext>
            </a:extLst>
          </p:cNvPr>
          <p:cNvSpPr txBox="1"/>
          <p:nvPr/>
        </p:nvSpPr>
        <p:spPr>
          <a:xfrm>
            <a:off x="46844" y="174647"/>
            <a:ext cx="3502856" cy="1077218"/>
          </a:xfrm>
          <a:prstGeom prst="rect">
            <a:avLst/>
          </a:prstGeom>
          <a:solidFill>
            <a:srgbClr val="FB97DA"/>
          </a:solidFill>
          <a:ln>
            <a:solidFill>
              <a:schemeClr val="accent1"/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Enfant Dylan D.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10 ans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1EB33ED7-9FA2-42D8-ABE7-AB2E988D7C9D}"/>
              </a:ext>
            </a:extLst>
          </p:cNvPr>
          <p:cNvSpPr txBox="1"/>
          <p:nvPr/>
        </p:nvSpPr>
        <p:spPr>
          <a:xfrm>
            <a:off x="1271528" y="1994465"/>
            <a:ext cx="2589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CCC64597-9859-40DB-A269-2B65EC55B8A0}"/>
              </a:ext>
            </a:extLst>
          </p:cNvPr>
          <p:cNvSpPr txBox="1"/>
          <p:nvPr/>
        </p:nvSpPr>
        <p:spPr>
          <a:xfrm>
            <a:off x="1434406" y="4483183"/>
            <a:ext cx="2426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66A9C615-93E1-4178-83DD-CA5E0EDDFCD9}"/>
              </a:ext>
            </a:extLst>
          </p:cNvPr>
          <p:cNvSpPr txBox="1"/>
          <p:nvPr/>
        </p:nvSpPr>
        <p:spPr>
          <a:xfrm>
            <a:off x="5245019" y="2317630"/>
            <a:ext cx="2620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Lenteur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Fatigabilité</a:t>
            </a:r>
            <a:endParaRPr lang="fr-FR" dirty="0">
              <a:latin typeface="Calibri "/>
              <a:cs typeface="Arial" panose="020B0604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7BA15740-A46B-46A2-AC4E-4EC8F616F9B8}"/>
              </a:ext>
            </a:extLst>
          </p:cNvPr>
          <p:cNvSpPr txBox="1"/>
          <p:nvPr/>
        </p:nvSpPr>
        <p:spPr>
          <a:xfrm>
            <a:off x="9075761" y="4262263"/>
            <a:ext cx="2666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Tour d’assiette</a:t>
            </a:r>
            <a:r>
              <a:rPr lang="fr-FR" dirty="0" smtClean="0"/>
              <a:t>,</a:t>
            </a:r>
          </a:p>
          <a:p>
            <a:r>
              <a:rPr lang="fr-FR" dirty="0" smtClean="0"/>
              <a:t> tapis antidérapant,   fourchette </a:t>
            </a:r>
            <a:r>
              <a:rPr lang="fr-FR" dirty="0"/>
              <a:t>adaptée, </a:t>
            </a:r>
            <a:endParaRPr lang="fr-FR" dirty="0" smtClean="0"/>
          </a:p>
          <a:p>
            <a:r>
              <a:rPr lang="fr-FR" dirty="0" smtClean="0"/>
              <a:t>paille</a:t>
            </a:r>
            <a:endParaRPr lang="fr-FR" dirty="0"/>
          </a:p>
          <a:p>
            <a:endParaRPr lang="fr-FR" dirty="0"/>
          </a:p>
          <a:p>
            <a:r>
              <a:rPr lang="fr-FR" i="1" dirty="0"/>
              <a:t>Textures:</a:t>
            </a:r>
            <a:r>
              <a:rPr lang="fr-FR" dirty="0"/>
              <a:t> sauce, aliments en petits morceaux ou mastiqués</a:t>
            </a:r>
          </a:p>
          <a:p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E9C78C57-FF99-4EFE-928F-DE8F1A539014}"/>
              </a:ext>
            </a:extLst>
          </p:cNvPr>
          <p:cNvSpPr txBox="1"/>
          <p:nvPr/>
        </p:nvSpPr>
        <p:spPr>
          <a:xfrm>
            <a:off x="4283319" y="3651787"/>
            <a:ext cx="36596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Pour m’aider à gérer ma fatigue tu peux me proposer de :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- rajouter de la sauce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- mastiquer les aliments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- me donner à manger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44F84A38-87DB-4AFE-B181-521ED2DA4DE3}"/>
              </a:ext>
            </a:extLst>
          </p:cNvPr>
          <p:cNvSpPr txBox="1"/>
          <p:nvPr/>
        </p:nvSpPr>
        <p:spPr>
          <a:xfrm>
            <a:off x="682183" y="4852347"/>
            <a:ext cx="3102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Je parle mais je prends du temps. Je comprends tout mais ne parlez pas trop bas.</a:t>
            </a:r>
            <a:endParaRPr lang="fr-FR" dirty="0"/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779E3163-8CCD-4D82-8D9C-31FFF2F3A218}"/>
              </a:ext>
            </a:extLst>
          </p:cNvPr>
          <p:cNvPicPr/>
          <p:nvPr/>
        </p:nvPicPr>
        <p:blipFill rotWithShape="1">
          <a:blip r:embed="rId6"/>
          <a:srcRect l="65757" t="23562" r="6125" b="50815"/>
          <a:stretch/>
        </p:blipFill>
        <p:spPr bwMode="auto">
          <a:xfrm>
            <a:off x="8217425" y="84221"/>
            <a:ext cx="3688177" cy="14996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AC4134C5-26D4-4E2E-AE51-2470694F56F9}"/>
              </a:ext>
            </a:extLst>
          </p:cNvPr>
          <p:cNvSpPr txBox="1"/>
          <p:nvPr/>
        </p:nvSpPr>
        <p:spPr>
          <a:xfrm>
            <a:off x="9204158" y="543979"/>
            <a:ext cx="25378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i="1" dirty="0"/>
              <a:t>Pour m’installer (adaptations), </a:t>
            </a:r>
            <a:endParaRPr lang="fr-FR" sz="1500" i="1" dirty="0" smtClean="0"/>
          </a:p>
          <a:p>
            <a:r>
              <a:rPr lang="fr-FR" sz="1500" i="1" dirty="0" smtClean="0"/>
              <a:t>me servir</a:t>
            </a:r>
            <a:r>
              <a:rPr lang="fr-FR" sz="1500" i="1" dirty="0"/>
              <a:t>, couper les aliments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="" xmlns:a16="http://schemas.microsoft.com/office/drawing/2014/main" id="{6D288294-0358-4C4F-A27E-87E80354AB8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7615" t="31140" r="4572" b="44032"/>
          <a:stretch/>
        </p:blipFill>
        <p:spPr>
          <a:xfrm>
            <a:off x="8273768" y="1603538"/>
            <a:ext cx="3575489" cy="1794459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D0980C70-0B57-4DFF-8201-56F3177B503D}"/>
              </a:ext>
            </a:extLst>
          </p:cNvPr>
          <p:cNvSpPr txBox="1"/>
          <p:nvPr/>
        </p:nvSpPr>
        <p:spPr>
          <a:xfrm>
            <a:off x="9238654" y="2102570"/>
            <a:ext cx="2343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Assise </a:t>
            </a:r>
            <a:r>
              <a:rPr lang="fr-FR" dirty="0" smtClean="0"/>
              <a:t>personnalisée. </a:t>
            </a:r>
            <a:r>
              <a:rPr lang="fr-FR" dirty="0"/>
              <a:t>I</a:t>
            </a:r>
            <a:r>
              <a:rPr lang="fr-FR" dirty="0" smtClean="0"/>
              <a:t>nstallé </a:t>
            </a:r>
            <a:r>
              <a:rPr lang="fr-FR" dirty="0"/>
              <a:t>sur le fauteuil roulant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="" xmlns:a16="http://schemas.microsoft.com/office/drawing/2014/main" id="{4192EF39-975F-420E-B143-2F979477C051}"/>
              </a:ext>
            </a:extLst>
          </p:cNvPr>
          <p:cNvSpPr txBox="1"/>
          <p:nvPr/>
        </p:nvSpPr>
        <p:spPr>
          <a:xfrm>
            <a:off x="636591" y="2408071"/>
            <a:ext cx="3102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J’aime manger du poulet,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Mais je n’aime pas les légumes.</a:t>
            </a:r>
            <a:endParaRPr lang="fr-FR" dirty="0"/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A5334174-456E-451D-BAB8-65D2FA75B6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631191" y="243741"/>
            <a:ext cx="985961" cy="130454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875DDB89-9004-47F7-8ECA-B8A00045ED75}"/>
              </a:ext>
            </a:extLst>
          </p:cNvPr>
          <p:cNvSpPr txBox="1"/>
          <p:nvPr/>
        </p:nvSpPr>
        <p:spPr>
          <a:xfrm>
            <a:off x="6358596" y="6995524"/>
            <a:ext cx="2328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9" tooltip="http://www.cndp.fr/crdp-dijon/Garcon-6384.html?men=n"/>
              </a:rPr>
              <a:t>Cette photo</a:t>
            </a:r>
            <a:r>
              <a:rPr lang="fr-FR" sz="900"/>
              <a:t> par Auteur inconnu est soumis à la licence </a:t>
            </a:r>
            <a:r>
              <a:rPr lang="fr-FR" sz="900">
                <a:hlinkClick r:id="rId10" tooltip="https://creativecommons.org/licenses/by/3.0/"/>
              </a:rPr>
              <a:t>CC BY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16406369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2133</TotalTime>
  <Words>937</Words>
  <Application>Microsoft Office PowerPoint</Application>
  <PresentationFormat>Grand écran</PresentationFormat>
  <Paragraphs>124</Paragraphs>
  <Slides>11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</vt:lpstr>
      <vt:lpstr>Calibri Light</vt:lpstr>
      <vt:lpstr>Thème Office</vt:lpstr>
      <vt:lpstr>Document</vt:lpstr>
      <vt:lpstr>Présentation PowerPoint</vt:lpstr>
      <vt:lpstr>Présentation PowerPoint</vt:lpstr>
      <vt:lpstr>Présentation PowerPoint</vt:lpstr>
      <vt:lpstr>Présentation PowerPoint</vt:lpstr>
      <vt:lpstr> Exemple de fiche d’information personnalisée pour le repas + supports </vt:lpstr>
      <vt:lpstr>Présentation PowerPoint</vt:lpstr>
      <vt:lpstr> Supports pour positionner  des images ou des pictogrammes  pendant le repas</vt:lpstr>
      <vt:lpstr>Autre exemple de fiche d’information personnalisée pour le repas  Mise en place des fiches-repas, Charlotte Neyrat, IEM APF, Grenoble (38)</vt:lpstr>
      <vt:lpstr>Présentation PowerPoint</vt:lpstr>
      <vt:lpstr>Présentation PowerPoint</vt:lpstr>
      <vt:lpstr>Vous avez des questions. Vous avez adapté vos fiches repas. Vous avez envie de partager Contactez Charlotte.neyrat@apf.asso.fr, ou Belinda.casale@apf.asso.fr  !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Elisabeth CATAIX-NEGRE</dc:creator>
  <cp:lastModifiedBy>Elisabeth CATAIX-NEGRE</cp:lastModifiedBy>
  <cp:revision>61</cp:revision>
  <dcterms:created xsi:type="dcterms:W3CDTF">2019-11-22T17:04:44Z</dcterms:created>
  <dcterms:modified xsi:type="dcterms:W3CDTF">2021-10-13T14:15:28Z</dcterms:modified>
</cp:coreProperties>
</file>